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ppt/tags/tag67.xml" ContentType="application/vnd.openxmlformats-officedocument.presentationml.tags+xml"/>
  <Override PartName="/ppt/notesSlides/notesSlide66.xml" ContentType="application/vnd.openxmlformats-officedocument.presentationml.notesSlide+xml"/>
  <Override PartName="/ppt/tags/tag68.xml" ContentType="application/vnd.openxmlformats-officedocument.presentationml.tags+xml"/>
  <Override PartName="/ppt/notesSlides/notesSlide67.xml" ContentType="application/vnd.openxmlformats-officedocument.presentationml.notesSlide+xml"/>
  <Override PartName="/ppt/tags/tag69.xml" ContentType="application/vnd.openxmlformats-officedocument.presentationml.tags+xml"/>
  <Override PartName="/ppt/notesSlides/notesSlide68.xml" ContentType="application/vnd.openxmlformats-officedocument.presentationml.notesSlide+xml"/>
  <Override PartName="/ppt/tags/tag70.xml" ContentType="application/vnd.openxmlformats-officedocument.presentationml.tags+xml"/>
  <Override PartName="/ppt/notesSlides/notesSlide69.xml" ContentType="application/vnd.openxmlformats-officedocument.presentationml.notesSlide+xml"/>
  <Override PartName="/ppt/tags/tag71.xml" ContentType="application/vnd.openxmlformats-officedocument.presentationml.tags+xml"/>
  <Override PartName="/ppt/notesSlides/notesSlide70.xml" ContentType="application/vnd.openxmlformats-officedocument.presentationml.notesSlide+xml"/>
  <Override PartName="/ppt/tags/tag72.xml" ContentType="application/vnd.openxmlformats-officedocument.presentationml.tags+xml"/>
  <Override PartName="/ppt/notesSlides/notesSlide71.xml" ContentType="application/vnd.openxmlformats-officedocument.presentationml.notesSlide+xml"/>
  <Override PartName="/ppt/tags/tag73.xml" ContentType="application/vnd.openxmlformats-officedocument.presentationml.tags+xml"/>
  <Override PartName="/ppt/notesSlides/notesSlide72.xml" ContentType="application/vnd.openxmlformats-officedocument.presentationml.notesSlide+xml"/>
  <Override PartName="/ppt/tags/tag74.xml" ContentType="application/vnd.openxmlformats-officedocument.presentationml.tags+xml"/>
  <Override PartName="/ppt/notesSlides/notesSlide73.xml" ContentType="application/vnd.openxmlformats-officedocument.presentationml.notesSlide+xml"/>
  <Override PartName="/ppt/tags/tag75.xml" ContentType="application/vnd.openxmlformats-officedocument.presentationml.tags+xml"/>
  <Override PartName="/ppt/notesSlides/notesSlide74.xml" ContentType="application/vnd.openxmlformats-officedocument.presentationml.notesSlide+xml"/>
  <Override PartName="/ppt/tags/tag76.xml" ContentType="application/vnd.openxmlformats-officedocument.presentationml.tags+xml"/>
  <Override PartName="/ppt/notesSlides/notesSlide7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7.xml" ContentType="application/vnd.openxmlformats-officedocument.presentationml.tags+xml"/>
  <Override PartName="/ppt/notesSlides/notesSlide76.xml" ContentType="application/vnd.openxmlformats-officedocument.presentationml.notesSlide+xml"/>
  <Override PartName="/ppt/tags/tag78.xml" ContentType="application/vnd.openxmlformats-officedocument.presentationml.tags+xml"/>
  <Override PartName="/ppt/notesSlides/notesSlide77.xml" ContentType="application/vnd.openxmlformats-officedocument.presentationml.notesSlide+xml"/>
  <Override PartName="/ppt/tags/tag79.xml" ContentType="application/vnd.openxmlformats-officedocument.presentationml.tags+xml"/>
  <Override PartName="/ppt/notesSlides/notesSlide78.xml" ContentType="application/vnd.openxmlformats-officedocument.presentationml.notesSlide+xml"/>
  <Override PartName="/ppt/tags/tag80.xml" ContentType="application/vnd.openxmlformats-officedocument.presentationml.tags+xml"/>
  <Override PartName="/ppt/notesSlides/notesSlide79.xml" ContentType="application/vnd.openxmlformats-officedocument.presentationml.notesSlide+xml"/>
  <Override PartName="/ppt/tags/tag81.xml" ContentType="application/vnd.openxmlformats-officedocument.presentationml.tags+xml"/>
  <Override PartName="/ppt/notesSlides/notesSlide80.xml" ContentType="application/vnd.openxmlformats-officedocument.presentationml.notesSlide+xml"/>
  <Override PartName="/ppt/tags/tag82.xml" ContentType="application/vnd.openxmlformats-officedocument.presentationml.tags+xml"/>
  <Override PartName="/ppt/notesSlides/notesSlide81.xml" ContentType="application/vnd.openxmlformats-officedocument.presentationml.notesSlide+xml"/>
  <Override PartName="/ppt/tags/tag83.xml" ContentType="application/vnd.openxmlformats-officedocument.presentationml.tags+xml"/>
  <Override PartName="/ppt/notesSlides/notesSlide82.xml" ContentType="application/vnd.openxmlformats-officedocument.presentationml.notesSlide+xml"/>
  <Override PartName="/ppt/tags/tag84.xml" ContentType="application/vnd.openxmlformats-officedocument.presentationml.tags+xml"/>
  <Override PartName="/ppt/notesSlides/notesSlide83.xml" ContentType="application/vnd.openxmlformats-officedocument.presentationml.notesSlide+xml"/>
  <Override PartName="/ppt/tags/tag85.xml" ContentType="application/vnd.openxmlformats-officedocument.presentationml.tags+xml"/>
  <Override PartName="/ppt/notesSlides/notesSlide84.xml" ContentType="application/vnd.openxmlformats-officedocument.presentationml.notesSlide+xml"/>
  <Override PartName="/ppt/tags/tag86.xml" ContentType="application/vnd.openxmlformats-officedocument.presentationml.tags+xml"/>
  <Override PartName="/ppt/notesSlides/notesSlide85.xml" ContentType="application/vnd.openxmlformats-officedocument.presentationml.notesSlide+xml"/>
  <Override PartName="/ppt/tags/tag87.xml" ContentType="application/vnd.openxmlformats-officedocument.presentationml.tags+xml"/>
  <Override PartName="/ppt/notesSlides/notesSlide86.xml" ContentType="application/vnd.openxmlformats-officedocument.presentationml.notesSlide+xml"/>
  <Override PartName="/ppt/tags/tag88.xml" ContentType="application/vnd.openxmlformats-officedocument.presentationml.tags+xml"/>
  <Override PartName="/ppt/notesSlides/notesSlide87.xml" ContentType="application/vnd.openxmlformats-officedocument.presentationml.notesSlide+xml"/>
  <Override PartName="/ppt/tags/tag89.xml" ContentType="application/vnd.openxmlformats-officedocument.presentationml.tags+xml"/>
  <Override PartName="/ppt/notesSlides/notesSlide88.xml" ContentType="application/vnd.openxmlformats-officedocument.presentationml.notesSlide+xml"/>
  <Override PartName="/ppt/tags/tag90.xml" ContentType="application/vnd.openxmlformats-officedocument.presentationml.tags+xml"/>
  <Override PartName="/ppt/notesSlides/notesSlide89.xml" ContentType="application/vnd.openxmlformats-officedocument.presentationml.notesSlide+xml"/>
  <Override PartName="/ppt/tags/tag91.xml" ContentType="application/vnd.openxmlformats-officedocument.presentationml.tags+xml"/>
  <Override PartName="/ppt/notesSlides/notesSlide90.xml" ContentType="application/vnd.openxmlformats-officedocument.presentationml.notesSlide+xml"/>
  <Override PartName="/ppt/tags/tag92.xml" ContentType="application/vnd.openxmlformats-officedocument.presentationml.tags+xml"/>
  <Override PartName="/ppt/notesSlides/notesSlide91.xml" ContentType="application/vnd.openxmlformats-officedocument.presentationml.notesSlide+xml"/>
  <Override PartName="/ppt/tags/tag93.xml" ContentType="application/vnd.openxmlformats-officedocument.presentationml.tags+xml"/>
  <Override PartName="/ppt/notesSlides/notesSlide92.xml" ContentType="application/vnd.openxmlformats-officedocument.presentationml.notesSlide+xml"/>
  <Override PartName="/ppt/tags/tag94.xml" ContentType="application/vnd.openxmlformats-officedocument.presentationml.tags+xml"/>
  <Override PartName="/ppt/notesSlides/notesSlide93.xml" ContentType="application/vnd.openxmlformats-officedocument.presentationml.notesSlide+xml"/>
  <Override PartName="/ppt/tags/tag95.xml" ContentType="application/vnd.openxmlformats-officedocument.presentationml.tags+xml"/>
  <Override PartName="/ppt/notesSlides/notesSlide94.xml" ContentType="application/vnd.openxmlformats-officedocument.presentationml.notesSlide+xml"/>
  <Override PartName="/ppt/tags/tag96.xml" ContentType="application/vnd.openxmlformats-officedocument.presentationml.tags+xml"/>
  <Override PartName="/ppt/notesSlides/notesSlide95.xml" ContentType="application/vnd.openxmlformats-officedocument.presentationml.notesSlide+xml"/>
  <Override PartName="/ppt/tags/tag97.xml" ContentType="application/vnd.openxmlformats-officedocument.presentationml.tags+xml"/>
  <Override PartName="/ppt/notesSlides/notesSlide96.xml" ContentType="application/vnd.openxmlformats-officedocument.presentationml.notesSlide+xml"/>
  <Override PartName="/ppt/tags/tag98.xml" ContentType="application/vnd.openxmlformats-officedocument.presentationml.tags+xml"/>
  <Override PartName="/ppt/notesSlides/notesSlide97.xml" ContentType="application/vnd.openxmlformats-officedocument.presentationml.notesSlide+xml"/>
  <Override PartName="/ppt/tags/tag99.xml" ContentType="application/vnd.openxmlformats-officedocument.presentationml.tags+xml"/>
  <Override PartName="/ppt/notesSlides/notesSlide98.xml" ContentType="application/vnd.openxmlformats-officedocument.presentationml.notesSlide+xml"/>
  <Override PartName="/ppt/tags/tag100.xml" ContentType="application/vnd.openxmlformats-officedocument.presentationml.tags+xml"/>
  <Override PartName="/ppt/notesSlides/notesSlide99.xml" ContentType="application/vnd.openxmlformats-officedocument.presentationml.notesSlide+xml"/>
  <Override PartName="/ppt/tags/tag101.xml" ContentType="application/vnd.openxmlformats-officedocument.presentationml.tags+xml"/>
  <Override PartName="/ppt/notesSlides/notesSlide100.xml" ContentType="application/vnd.openxmlformats-officedocument.presentationml.notesSlide+xml"/>
  <Override PartName="/ppt/tags/tag102.xml" ContentType="application/vnd.openxmlformats-officedocument.presentationml.tags+xml"/>
  <Override PartName="/ppt/notesSlides/notesSlide101.xml" ContentType="application/vnd.openxmlformats-officedocument.presentationml.notesSlide+xml"/>
  <Override PartName="/ppt/tags/tag103.xml" ContentType="application/vnd.openxmlformats-officedocument.presentationml.tags+xml"/>
  <Override PartName="/ppt/notesSlides/notesSlide102.xml" ContentType="application/vnd.openxmlformats-officedocument.presentationml.notesSlide+xml"/>
  <Override PartName="/ppt/tags/tag104.xml" ContentType="application/vnd.openxmlformats-officedocument.presentationml.tags+xml"/>
  <Override PartName="/ppt/notesSlides/notesSlide103.xml" ContentType="application/vnd.openxmlformats-officedocument.presentationml.notesSlide+xml"/>
  <Override PartName="/ppt/tags/tag105.xml" ContentType="application/vnd.openxmlformats-officedocument.presentationml.tags+xml"/>
  <Override PartName="/ppt/notesSlides/notesSlide104.xml" ContentType="application/vnd.openxmlformats-officedocument.presentationml.notesSlide+xml"/>
  <Override PartName="/ppt/tags/tag106.xml" ContentType="application/vnd.openxmlformats-officedocument.presentationml.tags+xml"/>
  <Override PartName="/ppt/notesSlides/notesSlide105.xml" ContentType="application/vnd.openxmlformats-officedocument.presentationml.notesSlide+xml"/>
  <Override PartName="/ppt/tags/tag107.xml" ContentType="application/vnd.openxmlformats-officedocument.presentationml.tags+xml"/>
  <Override PartName="/ppt/notesSlides/notesSlide106.xml" ContentType="application/vnd.openxmlformats-officedocument.presentationml.notesSlide+xml"/>
  <Override PartName="/ppt/tags/tag108.xml" ContentType="application/vnd.openxmlformats-officedocument.presentationml.tags+xml"/>
  <Override PartName="/ppt/notesSlides/notesSlide107.xml" ContentType="application/vnd.openxmlformats-officedocument.presentationml.notesSlide+xml"/>
  <Override PartName="/ppt/tags/tag109.xml" ContentType="application/vnd.openxmlformats-officedocument.presentationml.tags+xml"/>
  <Override PartName="/ppt/notesSlides/notesSlide108.xml" ContentType="application/vnd.openxmlformats-officedocument.presentationml.notesSlide+xml"/>
  <Override PartName="/ppt/tags/tag110.xml" ContentType="application/vnd.openxmlformats-officedocument.presentationml.tags+xml"/>
  <Override PartName="/ppt/notesSlides/notesSlide109.xml" ContentType="application/vnd.openxmlformats-officedocument.presentationml.notesSlide+xml"/>
  <Override PartName="/ppt/tags/tag111.xml" ContentType="application/vnd.openxmlformats-officedocument.presentationml.tags+xml"/>
  <Override PartName="/ppt/notesSlides/notesSlide110.xml" ContentType="application/vnd.openxmlformats-officedocument.presentationml.notesSlide+xml"/>
  <Override PartName="/ppt/tags/tag112.xml" ContentType="application/vnd.openxmlformats-officedocument.presentationml.tags+xml"/>
  <Override PartName="/ppt/notesSlides/notesSlide111.xml" ContentType="application/vnd.openxmlformats-officedocument.presentationml.notesSlide+xml"/>
  <Override PartName="/ppt/tags/tag113.xml" ContentType="application/vnd.openxmlformats-officedocument.presentationml.tags+xml"/>
  <Override PartName="/ppt/notesSlides/notesSlide112.xml" ContentType="application/vnd.openxmlformats-officedocument.presentationml.notesSlide+xml"/>
  <Override PartName="/ppt/tags/tag114.xml" ContentType="application/vnd.openxmlformats-officedocument.presentationml.tags+xml"/>
  <Override PartName="/ppt/notesSlides/notesSlide113.xml" ContentType="application/vnd.openxmlformats-officedocument.presentationml.notesSlide+xml"/>
  <Override PartName="/ppt/tags/tag115.xml" ContentType="application/vnd.openxmlformats-officedocument.presentationml.tags+xml"/>
  <Override PartName="/ppt/notesSlides/notesSlide1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16.xml" ContentType="application/vnd.openxmlformats-officedocument.presentationml.tags+xml"/>
  <Override PartName="/ppt/notesSlides/notesSlide115.xml" ContentType="application/vnd.openxmlformats-officedocument.presentationml.notesSlide+xml"/>
  <Override PartName="/ppt/tags/tag117.xml" ContentType="application/vnd.openxmlformats-officedocument.presentationml.tags+xml"/>
  <Override PartName="/ppt/notesSlides/notesSlide116.xml" ContentType="application/vnd.openxmlformats-officedocument.presentationml.notesSlide+xml"/>
  <Override PartName="/ppt/tags/tag118.xml" ContentType="application/vnd.openxmlformats-officedocument.presentationml.tags+xml"/>
  <Override PartName="/ppt/notesSlides/notesSlide117.xml" ContentType="application/vnd.openxmlformats-officedocument.presentationml.notesSlide+xml"/>
  <Override PartName="/ppt/tags/tag119.xml" ContentType="application/vnd.openxmlformats-officedocument.presentationml.tags+xml"/>
  <Override PartName="/ppt/notesSlides/notesSlide118.xml" ContentType="application/vnd.openxmlformats-officedocument.presentationml.notesSlide+xml"/>
  <Override PartName="/ppt/tags/tag120.xml" ContentType="application/vnd.openxmlformats-officedocument.presentationml.tags+xml"/>
  <Override PartName="/ppt/notesSlides/notesSlide119.xml" ContentType="application/vnd.openxmlformats-officedocument.presentationml.notesSlide+xml"/>
  <Override PartName="/ppt/tags/tag121.xml" ContentType="application/vnd.openxmlformats-officedocument.presentationml.tags+xml"/>
  <Override PartName="/ppt/notesSlides/notesSlide120.xml" ContentType="application/vnd.openxmlformats-officedocument.presentationml.notesSlide+xml"/>
  <Override PartName="/ppt/tags/tag122.xml" ContentType="application/vnd.openxmlformats-officedocument.presentationml.tags+xml"/>
  <Override PartName="/ppt/notesSlides/notesSlide121.xml" ContentType="application/vnd.openxmlformats-officedocument.presentationml.notesSlide+xml"/>
  <Override PartName="/ppt/tags/tag123.xml" ContentType="application/vnd.openxmlformats-officedocument.presentationml.tags+xml"/>
  <Override PartName="/ppt/notesSlides/notesSlide122.xml" ContentType="application/vnd.openxmlformats-officedocument.presentationml.notesSlide+xml"/>
  <Override PartName="/ppt/tags/tag124.xml" ContentType="application/vnd.openxmlformats-officedocument.presentationml.tags+xml"/>
  <Override PartName="/ppt/notesSlides/notesSlide123.xml" ContentType="application/vnd.openxmlformats-officedocument.presentationml.notesSlide+xml"/>
  <Override PartName="/ppt/tags/tag125.xml" ContentType="application/vnd.openxmlformats-officedocument.presentationml.tags+xml"/>
  <Override PartName="/ppt/notesSlides/notesSlide124.xml" ContentType="application/vnd.openxmlformats-officedocument.presentationml.notesSlide+xml"/>
  <Override PartName="/ppt/tags/tag126.xml" ContentType="application/vnd.openxmlformats-officedocument.presentationml.tags+xml"/>
  <Override PartName="/ppt/notesSlides/notesSlide125.xml" ContentType="application/vnd.openxmlformats-officedocument.presentationml.notesSlide+xml"/>
  <Override PartName="/ppt/tags/tag127.xml" ContentType="application/vnd.openxmlformats-officedocument.presentationml.tags+xml"/>
  <Override PartName="/ppt/notesSlides/notesSlide126.xml" ContentType="application/vnd.openxmlformats-officedocument.presentationml.notesSlide+xml"/>
  <Override PartName="/ppt/tags/tag128.xml" ContentType="application/vnd.openxmlformats-officedocument.presentationml.tags+xml"/>
  <Override PartName="/ppt/notesSlides/notesSlide127.xml" ContentType="application/vnd.openxmlformats-officedocument.presentationml.notesSlide+xml"/>
  <Override PartName="/ppt/tags/tag129.xml" ContentType="application/vnd.openxmlformats-officedocument.presentationml.tags+xml"/>
  <Override PartName="/ppt/notesSlides/notesSlide128.xml" ContentType="application/vnd.openxmlformats-officedocument.presentationml.notesSlide+xml"/>
  <Override PartName="/ppt/tags/tag130.xml" ContentType="application/vnd.openxmlformats-officedocument.presentationml.tags+xml"/>
  <Override PartName="/ppt/notesSlides/notesSlide129.xml" ContentType="application/vnd.openxmlformats-officedocument.presentationml.notesSlide+xml"/>
  <Override PartName="/ppt/tags/tag131.xml" ContentType="application/vnd.openxmlformats-officedocument.presentationml.tags+xml"/>
  <Override PartName="/ppt/notesSlides/notesSlide130.xml" ContentType="application/vnd.openxmlformats-officedocument.presentationml.notesSlide+xml"/>
  <Override PartName="/ppt/tags/tag132.xml" ContentType="application/vnd.openxmlformats-officedocument.presentationml.tags+xml"/>
  <Override PartName="/ppt/notesSlides/notesSlide131.xml" ContentType="application/vnd.openxmlformats-officedocument.presentationml.notesSlide+xml"/>
  <Override PartName="/ppt/tags/tag133.xml" ContentType="application/vnd.openxmlformats-officedocument.presentationml.tags+xml"/>
  <Override PartName="/ppt/notesSlides/notesSlide132.xml" ContentType="application/vnd.openxmlformats-officedocument.presentationml.notesSlide+xml"/>
  <Override PartName="/ppt/tags/tag134.xml" ContentType="application/vnd.openxmlformats-officedocument.presentationml.tags+xml"/>
  <Override PartName="/ppt/notesSlides/notesSlide133.xml" ContentType="application/vnd.openxmlformats-officedocument.presentationml.notesSlide+xml"/>
  <Override PartName="/ppt/tags/tag135.xml" ContentType="application/vnd.openxmlformats-officedocument.presentationml.tags+xml"/>
  <Override PartName="/ppt/notesSlides/notesSlide134.xml" ContentType="application/vnd.openxmlformats-officedocument.presentationml.notesSlide+xml"/>
  <Override PartName="/ppt/tags/tag136.xml" ContentType="application/vnd.openxmlformats-officedocument.presentationml.tags+xml"/>
  <Override PartName="/ppt/notesSlides/notesSlide135.xml" ContentType="application/vnd.openxmlformats-officedocument.presentationml.notesSlide+xml"/>
  <Override PartName="/ppt/tags/tag137.xml" ContentType="application/vnd.openxmlformats-officedocument.presentationml.tags+xml"/>
  <Override PartName="/ppt/notesSlides/notesSlide136.xml" ContentType="application/vnd.openxmlformats-officedocument.presentationml.notesSlide+xml"/>
  <Override PartName="/ppt/tags/tag138.xml" ContentType="application/vnd.openxmlformats-officedocument.presentationml.tags+xml"/>
  <Override PartName="/ppt/notesSlides/notesSlide137.xml" ContentType="application/vnd.openxmlformats-officedocument.presentationml.notesSlide+xml"/>
  <Override PartName="/ppt/tags/tag139.xml" ContentType="application/vnd.openxmlformats-officedocument.presentationml.tags+xml"/>
  <Override PartName="/ppt/notesSlides/notesSlide138.xml" ContentType="application/vnd.openxmlformats-officedocument.presentationml.notesSlide+xml"/>
  <Override PartName="/ppt/tags/tag140.xml" ContentType="application/vnd.openxmlformats-officedocument.presentationml.tags+xml"/>
  <Override PartName="/ppt/notesSlides/notesSlide139.xml" ContentType="application/vnd.openxmlformats-officedocument.presentationml.notesSlide+xml"/>
  <Override PartName="/ppt/tags/tag141.xml" ContentType="application/vnd.openxmlformats-officedocument.presentationml.tags+xml"/>
  <Override PartName="/ppt/notesSlides/notesSlide140.xml" ContentType="application/vnd.openxmlformats-officedocument.presentationml.notesSlide+xml"/>
  <Override PartName="/ppt/tags/tag142.xml" ContentType="application/vnd.openxmlformats-officedocument.presentationml.tags+xml"/>
  <Override PartName="/ppt/notesSlides/notesSlide141.xml" ContentType="application/vnd.openxmlformats-officedocument.presentationml.notesSlide+xml"/>
  <Override PartName="/ppt/tags/tag143.xml" ContentType="application/vnd.openxmlformats-officedocument.presentationml.tags+xml"/>
  <Override PartName="/ppt/notesSlides/notesSlide142.xml" ContentType="application/vnd.openxmlformats-officedocument.presentationml.notesSlide+xml"/>
  <Override PartName="/ppt/tags/tag144.xml" ContentType="application/vnd.openxmlformats-officedocument.presentationml.tags+xml"/>
  <Override PartName="/ppt/notesSlides/notesSlide143.xml" ContentType="application/vnd.openxmlformats-officedocument.presentationml.notesSlide+xml"/>
  <Override PartName="/ppt/tags/tag145.xml" ContentType="application/vnd.openxmlformats-officedocument.presentationml.tags+xml"/>
  <Override PartName="/ppt/notesSlides/notesSlide144.xml" ContentType="application/vnd.openxmlformats-officedocument.presentationml.notesSlide+xml"/>
  <Override PartName="/ppt/tags/tag146.xml" ContentType="application/vnd.openxmlformats-officedocument.presentationml.tags+xml"/>
  <Override PartName="/ppt/notesSlides/notesSlide145.xml" ContentType="application/vnd.openxmlformats-officedocument.presentationml.notesSlide+xml"/>
  <Override PartName="/ppt/tags/tag147.xml" ContentType="application/vnd.openxmlformats-officedocument.presentationml.tags+xml"/>
  <Override PartName="/ppt/notesSlides/notesSlide146.xml" ContentType="application/vnd.openxmlformats-officedocument.presentationml.notesSlide+xml"/>
  <Override PartName="/ppt/tags/tag148.xml" ContentType="application/vnd.openxmlformats-officedocument.presentationml.tags+xml"/>
  <Override PartName="/ppt/notesSlides/notesSlide147.xml" ContentType="application/vnd.openxmlformats-officedocument.presentationml.notesSlide+xml"/>
  <Override PartName="/ppt/tags/tag149.xml" ContentType="application/vnd.openxmlformats-officedocument.presentationml.tags+xml"/>
  <Override PartName="/ppt/notesSlides/notesSlide148.xml" ContentType="application/vnd.openxmlformats-officedocument.presentationml.notesSlide+xml"/>
  <Override PartName="/ppt/tags/tag150.xml" ContentType="application/vnd.openxmlformats-officedocument.presentationml.tags+xml"/>
  <Override PartName="/ppt/notesSlides/notesSlide149.xml" ContentType="application/vnd.openxmlformats-officedocument.presentationml.notesSlide+xml"/>
  <Override PartName="/ppt/tags/tag151.xml" ContentType="application/vnd.openxmlformats-officedocument.presentationml.tags+xml"/>
  <Override PartName="/ppt/notesSlides/notesSlide150.xml" ContentType="application/vnd.openxmlformats-officedocument.presentationml.notesSlide+xml"/>
  <Override PartName="/ppt/tags/tag152.xml" ContentType="application/vnd.openxmlformats-officedocument.presentationml.tags+xml"/>
  <Override PartName="/ppt/notesSlides/notesSlide151.xml" ContentType="application/vnd.openxmlformats-officedocument.presentationml.notesSlide+xml"/>
  <Override PartName="/ppt/tags/tag153.xml" ContentType="application/vnd.openxmlformats-officedocument.presentationml.tags+xml"/>
  <Override PartName="/ppt/notesSlides/notesSlide152.xml" ContentType="application/vnd.openxmlformats-officedocument.presentationml.notesSlide+xml"/>
  <Override PartName="/ppt/tags/tag154.xml" ContentType="application/vnd.openxmlformats-officedocument.presentationml.tags+xml"/>
  <Override PartName="/ppt/notesSlides/notesSlide153.xml" ContentType="application/vnd.openxmlformats-officedocument.presentationml.notesSlide+xml"/>
  <Override PartName="/ppt/tags/tag155.xml" ContentType="application/vnd.openxmlformats-officedocument.presentationml.tags+xml"/>
  <Override PartName="/ppt/notesSlides/notesSlide154.xml" ContentType="application/vnd.openxmlformats-officedocument.presentationml.notesSlide+xml"/>
  <Override PartName="/ppt/tags/tag156.xml" ContentType="application/vnd.openxmlformats-officedocument.presentationml.tags+xml"/>
  <Override PartName="/ppt/notesSlides/notesSlide155.xml" ContentType="application/vnd.openxmlformats-officedocument.presentationml.notesSlide+xml"/>
  <Override PartName="/ppt/tags/tag157.xml" ContentType="application/vnd.openxmlformats-officedocument.presentationml.tags+xml"/>
  <Override PartName="/ppt/notesSlides/notesSlide156.xml" ContentType="application/vnd.openxmlformats-officedocument.presentationml.notesSlide+xml"/>
  <Override PartName="/ppt/tags/tag158.xml" ContentType="application/vnd.openxmlformats-officedocument.presentationml.tags+xml"/>
  <Override PartName="/ppt/notesSlides/notesSlide157.xml" ContentType="application/vnd.openxmlformats-officedocument.presentationml.notesSlide+xml"/>
  <Override PartName="/ppt/tags/tag159.xml" ContentType="application/vnd.openxmlformats-officedocument.presentationml.tags+xml"/>
  <Override PartName="/ppt/notesSlides/notesSlide158.xml" ContentType="application/vnd.openxmlformats-officedocument.presentationml.notesSlide+xml"/>
  <Override PartName="/ppt/tags/tag160.xml" ContentType="application/vnd.openxmlformats-officedocument.presentationml.tags+xml"/>
  <Override PartName="/ppt/notesSlides/notesSlide159.xml" ContentType="application/vnd.openxmlformats-officedocument.presentationml.notesSlide+xml"/>
  <Override PartName="/ppt/tags/tag161.xml" ContentType="application/vnd.openxmlformats-officedocument.presentationml.tags+xml"/>
  <Override PartName="/ppt/notesSlides/notesSlide160.xml" ContentType="application/vnd.openxmlformats-officedocument.presentationml.notesSlide+xml"/>
  <Override PartName="/ppt/tags/tag162.xml" ContentType="application/vnd.openxmlformats-officedocument.presentationml.tags+xml"/>
  <Override PartName="/ppt/notesSlides/notesSlide161.xml" ContentType="application/vnd.openxmlformats-officedocument.presentationml.notesSlide+xml"/>
  <Override PartName="/ppt/tags/tag163.xml" ContentType="application/vnd.openxmlformats-officedocument.presentationml.tags+xml"/>
  <Override PartName="/ppt/notesSlides/notesSlide162.xml" ContentType="application/vnd.openxmlformats-officedocument.presentationml.notesSlide+xml"/>
  <Override PartName="/ppt/tags/tag164.xml" ContentType="application/vnd.openxmlformats-officedocument.presentationml.tags+xml"/>
  <Override PartName="/ppt/notesSlides/notesSlide163.xml" ContentType="application/vnd.openxmlformats-officedocument.presentationml.notesSlide+xml"/>
  <Override PartName="/ppt/tags/tag165.xml" ContentType="application/vnd.openxmlformats-officedocument.presentationml.tags+xml"/>
  <Override PartName="/ppt/notesSlides/notesSlide164.xml" ContentType="application/vnd.openxmlformats-officedocument.presentationml.notesSlide+xml"/>
  <Override PartName="/ppt/tags/tag166.xml" ContentType="application/vnd.openxmlformats-officedocument.presentationml.tags+xml"/>
  <Override PartName="/ppt/notesSlides/notesSlide165.xml" ContentType="application/vnd.openxmlformats-officedocument.presentationml.notesSlide+xml"/>
  <Override PartName="/ppt/tags/tag167.xml" ContentType="application/vnd.openxmlformats-officedocument.presentationml.tags+xml"/>
  <Override PartName="/ppt/notesSlides/notesSlide166.xml" ContentType="application/vnd.openxmlformats-officedocument.presentationml.notesSlide+xml"/>
  <Override PartName="/ppt/tags/tag168.xml" ContentType="application/vnd.openxmlformats-officedocument.presentationml.tags+xml"/>
  <Override PartName="/ppt/notesSlides/notesSlide167.xml" ContentType="application/vnd.openxmlformats-officedocument.presentationml.notesSlide+xml"/>
  <Override PartName="/ppt/tags/tag169.xml" ContentType="application/vnd.openxmlformats-officedocument.presentationml.tags+xml"/>
  <Override PartName="/ppt/notesSlides/notesSlide168.xml" ContentType="application/vnd.openxmlformats-officedocument.presentationml.notesSlide+xml"/>
  <Override PartName="/ppt/tags/tag170.xml" ContentType="application/vnd.openxmlformats-officedocument.presentationml.tags+xml"/>
  <Override PartName="/ppt/notesSlides/notesSlide169.xml" ContentType="application/vnd.openxmlformats-officedocument.presentationml.notesSlide+xml"/>
  <Override PartName="/ppt/tags/tag171.xml" ContentType="application/vnd.openxmlformats-officedocument.presentationml.tags+xml"/>
  <Override PartName="/ppt/notesSlides/notesSlide170.xml" ContentType="application/vnd.openxmlformats-officedocument.presentationml.notesSlide+xml"/>
  <Override PartName="/ppt/tags/tag172.xml" ContentType="application/vnd.openxmlformats-officedocument.presentationml.tags+xml"/>
  <Override PartName="/ppt/notesSlides/notesSlide171.xml" ContentType="application/vnd.openxmlformats-officedocument.presentationml.notesSlide+xml"/>
  <Override PartName="/ppt/tags/tag173.xml" ContentType="application/vnd.openxmlformats-officedocument.presentationml.tags+xml"/>
  <Override PartName="/ppt/notesSlides/notesSlide172.xml" ContentType="application/vnd.openxmlformats-officedocument.presentationml.notesSlide+xml"/>
  <Override PartName="/ppt/tags/tag174.xml" ContentType="application/vnd.openxmlformats-officedocument.presentationml.tags+xml"/>
  <Override PartName="/ppt/notesSlides/notesSlide173.xml" ContentType="application/vnd.openxmlformats-officedocument.presentationml.notesSlide+xml"/>
  <Override PartName="/ppt/tags/tag175.xml" ContentType="application/vnd.openxmlformats-officedocument.presentationml.tags+xml"/>
  <Override PartName="/ppt/notesSlides/notesSlide174.xml" ContentType="application/vnd.openxmlformats-officedocument.presentationml.notesSlide+xml"/>
  <Override PartName="/ppt/tags/tag176.xml" ContentType="application/vnd.openxmlformats-officedocument.presentationml.tags+xml"/>
  <Override PartName="/ppt/notesSlides/notesSlide175.xml" ContentType="application/vnd.openxmlformats-officedocument.presentationml.notesSlide+xml"/>
  <Override PartName="/ppt/tags/tag177.xml" ContentType="application/vnd.openxmlformats-officedocument.presentationml.tags+xml"/>
  <Override PartName="/ppt/notesSlides/notesSlide176.xml" ContentType="application/vnd.openxmlformats-officedocument.presentationml.notesSlide+xml"/>
  <Override PartName="/ppt/tags/tag178.xml" ContentType="application/vnd.openxmlformats-officedocument.presentationml.tags+xml"/>
  <Override PartName="/ppt/notesSlides/notesSlide177.xml" ContentType="application/vnd.openxmlformats-officedocument.presentationml.notesSlide+xml"/>
  <Override PartName="/ppt/tags/tag179.xml" ContentType="application/vnd.openxmlformats-officedocument.presentationml.tags+xml"/>
  <Override PartName="/ppt/notesSlides/notesSlide178.xml" ContentType="application/vnd.openxmlformats-officedocument.presentationml.notesSlide+xml"/>
  <Override PartName="/ppt/tags/tag180.xml" ContentType="application/vnd.openxmlformats-officedocument.presentationml.tags+xml"/>
  <Override PartName="/ppt/notesSlides/notesSlide179.xml" ContentType="application/vnd.openxmlformats-officedocument.presentationml.notesSlide+xml"/>
  <Override PartName="/ppt/tags/tag181.xml" ContentType="application/vnd.openxmlformats-officedocument.presentationml.tags+xml"/>
  <Override PartName="/ppt/notesSlides/notesSlide180.xml" ContentType="application/vnd.openxmlformats-officedocument.presentationml.notesSlide+xml"/>
  <Override PartName="/ppt/tags/tag182.xml" ContentType="application/vnd.openxmlformats-officedocument.presentationml.tags+xml"/>
  <Override PartName="/ppt/notesSlides/notesSlide181.xml" ContentType="application/vnd.openxmlformats-officedocument.presentationml.notesSlide+xml"/>
  <Override PartName="/ppt/tags/tag183.xml" ContentType="application/vnd.openxmlformats-officedocument.presentationml.tags+xml"/>
  <Override PartName="/ppt/notesSlides/notesSlide182.xml" ContentType="application/vnd.openxmlformats-officedocument.presentationml.notesSlide+xml"/>
  <Override PartName="/ppt/tags/tag184.xml" ContentType="application/vnd.openxmlformats-officedocument.presentationml.tags+xml"/>
  <Override PartName="/ppt/notesSlides/notesSlide183.xml" ContentType="application/vnd.openxmlformats-officedocument.presentationml.notesSlide+xml"/>
  <Override PartName="/ppt/tags/tag185.xml" ContentType="application/vnd.openxmlformats-officedocument.presentationml.tags+xml"/>
  <Override PartName="/ppt/notesSlides/notesSlide184.xml" ContentType="application/vnd.openxmlformats-officedocument.presentationml.notesSlide+xml"/>
  <Override PartName="/ppt/tags/tag186.xml" ContentType="application/vnd.openxmlformats-officedocument.presentationml.tags+xml"/>
  <Override PartName="/ppt/notesSlides/notesSlide185.xml" ContentType="application/vnd.openxmlformats-officedocument.presentationml.notesSlide+xml"/>
  <Override PartName="/ppt/tags/tag187.xml" ContentType="application/vnd.openxmlformats-officedocument.presentationml.tags+xml"/>
  <Override PartName="/ppt/notesSlides/notesSlide186.xml" ContentType="application/vnd.openxmlformats-officedocument.presentationml.notesSlide+xml"/>
  <Override PartName="/ppt/tags/tag188.xml" ContentType="application/vnd.openxmlformats-officedocument.presentationml.tags+xml"/>
  <Override PartName="/ppt/notesSlides/notesSlide187.xml" ContentType="application/vnd.openxmlformats-officedocument.presentationml.notesSlide+xml"/>
  <Override PartName="/ppt/tags/tag189.xml" ContentType="application/vnd.openxmlformats-officedocument.presentationml.tags+xml"/>
  <Override PartName="/ppt/notesSlides/notesSlide188.xml" ContentType="application/vnd.openxmlformats-officedocument.presentationml.notesSlide+xml"/>
  <Override PartName="/ppt/tags/tag190.xml" ContentType="application/vnd.openxmlformats-officedocument.presentationml.tags+xml"/>
  <Override PartName="/ppt/notesSlides/notesSlide189.xml" ContentType="application/vnd.openxmlformats-officedocument.presentationml.notesSlide+xml"/>
  <Override PartName="/ppt/tags/tag191.xml" ContentType="application/vnd.openxmlformats-officedocument.presentationml.tags+xml"/>
  <Override PartName="/ppt/notesSlides/notesSlide190.xml" ContentType="application/vnd.openxmlformats-officedocument.presentationml.notesSlide+xml"/>
  <Override PartName="/ppt/tags/tag192.xml" ContentType="application/vnd.openxmlformats-officedocument.presentationml.tags+xml"/>
  <Override PartName="/ppt/notesSlides/notesSlide191.xml" ContentType="application/vnd.openxmlformats-officedocument.presentationml.notesSlide+xml"/>
  <Override PartName="/ppt/tags/tag193.xml" ContentType="application/vnd.openxmlformats-officedocument.presentationml.tags+xml"/>
  <Override PartName="/ppt/notesSlides/notesSlide192.xml" ContentType="application/vnd.openxmlformats-officedocument.presentationml.notesSlide+xml"/>
  <Override PartName="/ppt/tags/tag194.xml" ContentType="application/vnd.openxmlformats-officedocument.presentationml.tags+xml"/>
  <Override PartName="/ppt/notesSlides/notesSlide193.xml" ContentType="application/vnd.openxmlformats-officedocument.presentationml.notesSlide+xml"/>
  <Override PartName="/ppt/tags/tag195.xml" ContentType="application/vnd.openxmlformats-officedocument.presentationml.tags+xml"/>
  <Override PartName="/ppt/notesSlides/notesSlide1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196"/>
  </p:notesMasterIdLst>
  <p:sldIdLst>
    <p:sldId id="256" r:id="rId2"/>
    <p:sldId id="257" r:id="rId3"/>
    <p:sldId id="281" r:id="rId4"/>
    <p:sldId id="278" r:id="rId5"/>
    <p:sldId id="277"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305" r:id="rId20"/>
    <p:sldId id="306" r:id="rId21"/>
    <p:sldId id="307" r:id="rId22"/>
    <p:sldId id="308" r:id="rId23"/>
    <p:sldId id="309" r:id="rId24"/>
    <p:sldId id="310" r:id="rId25"/>
    <p:sldId id="311" r:id="rId26"/>
    <p:sldId id="312" r:id="rId27"/>
    <p:sldId id="518" r:id="rId28"/>
    <p:sldId id="295" r:id="rId29"/>
    <p:sldId id="296" r:id="rId30"/>
    <p:sldId id="313" r:id="rId31"/>
    <p:sldId id="314" r:id="rId32"/>
    <p:sldId id="315" r:id="rId33"/>
    <p:sldId id="316" r:id="rId34"/>
    <p:sldId id="321" r:id="rId35"/>
    <p:sldId id="323" r:id="rId36"/>
    <p:sldId id="324" r:id="rId37"/>
    <p:sldId id="325" r:id="rId38"/>
    <p:sldId id="326" r:id="rId39"/>
    <p:sldId id="327" r:id="rId40"/>
    <p:sldId id="322" r:id="rId41"/>
    <p:sldId id="328" r:id="rId42"/>
    <p:sldId id="319" r:id="rId43"/>
    <p:sldId id="329" r:id="rId44"/>
    <p:sldId id="330" r:id="rId45"/>
    <p:sldId id="320" r:id="rId46"/>
    <p:sldId id="298" r:id="rId47"/>
    <p:sldId id="331" r:id="rId48"/>
    <p:sldId id="332" r:id="rId49"/>
    <p:sldId id="333" r:id="rId50"/>
    <p:sldId id="334" r:id="rId51"/>
    <p:sldId id="335" r:id="rId52"/>
    <p:sldId id="336" r:id="rId53"/>
    <p:sldId id="337" r:id="rId54"/>
    <p:sldId id="338" r:id="rId55"/>
    <p:sldId id="343" r:id="rId56"/>
    <p:sldId id="344" r:id="rId57"/>
    <p:sldId id="345" r:id="rId58"/>
    <p:sldId id="346" r:id="rId59"/>
    <p:sldId id="347" r:id="rId60"/>
    <p:sldId id="348" r:id="rId61"/>
    <p:sldId id="300" r:id="rId62"/>
    <p:sldId id="349" r:id="rId63"/>
    <p:sldId id="351" r:id="rId64"/>
    <p:sldId id="352" r:id="rId65"/>
    <p:sldId id="353" r:id="rId66"/>
    <p:sldId id="354" r:id="rId67"/>
    <p:sldId id="356" r:id="rId68"/>
    <p:sldId id="357" r:id="rId69"/>
    <p:sldId id="359" r:id="rId70"/>
    <p:sldId id="360" r:id="rId71"/>
    <p:sldId id="361" r:id="rId72"/>
    <p:sldId id="362" r:id="rId73"/>
    <p:sldId id="302" r:id="rId74"/>
    <p:sldId id="363" r:id="rId75"/>
    <p:sldId id="303" r:id="rId76"/>
    <p:sldId id="304" r:id="rId77"/>
    <p:sldId id="364" r:id="rId78"/>
    <p:sldId id="365" r:id="rId79"/>
    <p:sldId id="366" r:id="rId80"/>
    <p:sldId id="368" r:id="rId81"/>
    <p:sldId id="369" r:id="rId82"/>
    <p:sldId id="377" r:id="rId83"/>
    <p:sldId id="378" r:id="rId84"/>
    <p:sldId id="379" r:id="rId85"/>
    <p:sldId id="380" r:id="rId86"/>
    <p:sldId id="381" r:id="rId87"/>
    <p:sldId id="382" r:id="rId88"/>
    <p:sldId id="384" r:id="rId89"/>
    <p:sldId id="387" r:id="rId90"/>
    <p:sldId id="386" r:id="rId91"/>
    <p:sldId id="371" r:id="rId92"/>
    <p:sldId id="388" r:id="rId93"/>
    <p:sldId id="372" r:id="rId94"/>
    <p:sldId id="373" r:id="rId95"/>
    <p:sldId id="389" r:id="rId96"/>
    <p:sldId id="390" r:id="rId97"/>
    <p:sldId id="391" r:id="rId98"/>
    <p:sldId id="392" r:id="rId99"/>
    <p:sldId id="394" r:id="rId100"/>
    <p:sldId id="395" r:id="rId101"/>
    <p:sldId id="397" r:id="rId102"/>
    <p:sldId id="374" r:id="rId103"/>
    <p:sldId id="398" r:id="rId104"/>
    <p:sldId id="399" r:id="rId105"/>
    <p:sldId id="400" r:id="rId106"/>
    <p:sldId id="401" r:id="rId107"/>
    <p:sldId id="402" r:id="rId108"/>
    <p:sldId id="403" r:id="rId109"/>
    <p:sldId id="406" r:id="rId110"/>
    <p:sldId id="404" r:id="rId111"/>
    <p:sldId id="405" r:id="rId112"/>
    <p:sldId id="375" r:id="rId113"/>
    <p:sldId id="407" r:id="rId114"/>
    <p:sldId id="376" r:id="rId115"/>
    <p:sldId id="408" r:id="rId116"/>
    <p:sldId id="409" r:id="rId117"/>
    <p:sldId id="417" r:id="rId118"/>
    <p:sldId id="425" r:id="rId119"/>
    <p:sldId id="418" r:id="rId120"/>
    <p:sldId id="426" r:id="rId121"/>
    <p:sldId id="419" r:id="rId122"/>
    <p:sldId id="420" r:id="rId123"/>
    <p:sldId id="427" r:id="rId124"/>
    <p:sldId id="428" r:id="rId125"/>
    <p:sldId id="429" r:id="rId126"/>
    <p:sldId id="430" r:id="rId127"/>
    <p:sldId id="424" r:id="rId128"/>
    <p:sldId id="431" r:id="rId129"/>
    <p:sldId id="410" r:id="rId130"/>
    <p:sldId id="434" r:id="rId131"/>
    <p:sldId id="435" r:id="rId132"/>
    <p:sldId id="436" r:id="rId133"/>
    <p:sldId id="437" r:id="rId134"/>
    <p:sldId id="438" r:id="rId135"/>
    <p:sldId id="439" r:id="rId136"/>
    <p:sldId id="440" r:id="rId137"/>
    <p:sldId id="441" r:id="rId138"/>
    <p:sldId id="442" r:id="rId139"/>
    <p:sldId id="443" r:id="rId140"/>
    <p:sldId id="444" r:id="rId141"/>
    <p:sldId id="445" r:id="rId142"/>
    <p:sldId id="412" r:id="rId143"/>
    <p:sldId id="446" r:id="rId144"/>
    <p:sldId id="448" r:id="rId145"/>
    <p:sldId id="450" r:id="rId146"/>
    <p:sldId id="452" r:id="rId147"/>
    <p:sldId id="454" r:id="rId148"/>
    <p:sldId id="455" r:id="rId149"/>
    <p:sldId id="457" r:id="rId150"/>
    <p:sldId id="460" r:id="rId151"/>
    <p:sldId id="458" r:id="rId152"/>
    <p:sldId id="414" r:id="rId153"/>
    <p:sldId id="461" r:id="rId154"/>
    <p:sldId id="462" r:id="rId155"/>
    <p:sldId id="463" r:id="rId156"/>
    <p:sldId id="464" r:id="rId157"/>
    <p:sldId id="465" r:id="rId158"/>
    <p:sldId id="466" r:id="rId159"/>
    <p:sldId id="467" r:id="rId160"/>
    <p:sldId id="468" r:id="rId161"/>
    <p:sldId id="416" r:id="rId162"/>
    <p:sldId id="469" r:id="rId163"/>
    <p:sldId id="470" r:id="rId164"/>
    <p:sldId id="471" r:id="rId165"/>
    <p:sldId id="512" r:id="rId166"/>
    <p:sldId id="489" r:id="rId167"/>
    <p:sldId id="513" r:id="rId168"/>
    <p:sldId id="476" r:id="rId169"/>
    <p:sldId id="486" r:id="rId170"/>
    <p:sldId id="477" r:id="rId171"/>
    <p:sldId id="514" r:id="rId172"/>
    <p:sldId id="515" r:id="rId173"/>
    <p:sldId id="516" r:id="rId174"/>
    <p:sldId id="517" r:id="rId175"/>
    <p:sldId id="506" r:id="rId176"/>
    <p:sldId id="507" r:id="rId177"/>
    <p:sldId id="508" r:id="rId178"/>
    <p:sldId id="509" r:id="rId179"/>
    <p:sldId id="510" r:id="rId180"/>
    <p:sldId id="511" r:id="rId181"/>
    <p:sldId id="499" r:id="rId182"/>
    <p:sldId id="500" r:id="rId183"/>
    <p:sldId id="501" r:id="rId184"/>
    <p:sldId id="502" r:id="rId185"/>
    <p:sldId id="490" r:id="rId186"/>
    <p:sldId id="491" r:id="rId187"/>
    <p:sldId id="504" r:id="rId188"/>
    <p:sldId id="505" r:id="rId189"/>
    <p:sldId id="493" r:id="rId190"/>
    <p:sldId id="494" r:id="rId191"/>
    <p:sldId id="495" r:id="rId192"/>
    <p:sldId id="496" r:id="rId193"/>
    <p:sldId id="498" r:id="rId194"/>
    <p:sldId id="264" r:id="rId195"/>
  </p:sldIdLst>
  <p:sldSz cx="9144000" cy="5143500" type="screen16x9"/>
  <p:notesSz cx="6858000" cy="9144000"/>
  <p:custDataLst>
    <p:tags r:id="rId19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7F7F7F"/>
    <a:srgbClr val="1F84B7"/>
    <a:srgbClr val="39A6DE"/>
    <a:srgbClr val="B22F33"/>
    <a:srgbClr val="000000"/>
    <a:srgbClr val="FFFFFF"/>
    <a:srgbClr val="02AE96"/>
    <a:srgbClr val="FDAF17"/>
    <a:srgbClr val="7AC0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66510" autoAdjust="0"/>
  </p:normalViewPr>
  <p:slideViewPr>
    <p:cSldViewPr>
      <p:cViewPr varScale="1">
        <p:scale>
          <a:sx n="100" d="100"/>
          <a:sy n="100" d="100"/>
        </p:scale>
        <p:origin x="1986" y="78"/>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ags" Target="tags/tag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E669D6-C250-4F5F-BC8F-0AFCE21C1D60}" type="doc">
      <dgm:prSet loTypeId="urn:microsoft.com/office/officeart/2005/8/layout/orgChart1" loCatId="hierarchy" qsTypeId="urn:microsoft.com/office/officeart/2005/8/quickstyle/simple5" qsCatId="simple" csTypeId="urn:microsoft.com/office/officeart/2005/8/colors/accent1_2" csCatId="accent1" phldr="1"/>
      <dgm:spPr/>
      <dgm:t>
        <a:bodyPr/>
        <a:lstStyle/>
        <a:p>
          <a:endParaRPr lang="zh-CN" altLang="en-US"/>
        </a:p>
      </dgm:t>
    </dgm:pt>
    <dgm:pt modelId="{140C25BE-F442-45F8-9E37-8BBC6C9F5B3D}">
      <dgm:prSet phldrT="[文本]"/>
      <dgm:spPr/>
      <dgm:t>
        <a:bodyPr/>
        <a:lstStyle/>
        <a:p>
          <a:r>
            <a:rPr lang="zh-CN" altLang="en-US" dirty="0"/>
            <a:t>数据库</a:t>
          </a:r>
        </a:p>
      </dgm:t>
    </dgm:pt>
    <dgm:pt modelId="{4EC70A20-C7E4-4F81-8E43-8E773E53C45A}" type="parTrans" cxnId="{DEBDDAF8-1D91-44F9-A316-04DC7E492307}">
      <dgm:prSet/>
      <dgm:spPr/>
      <dgm:t>
        <a:bodyPr/>
        <a:lstStyle/>
        <a:p>
          <a:endParaRPr lang="zh-CN" altLang="en-US"/>
        </a:p>
      </dgm:t>
    </dgm:pt>
    <dgm:pt modelId="{0578AA3C-ECA2-4228-83F1-43E1DF269515}" type="sibTrans" cxnId="{DEBDDAF8-1D91-44F9-A316-04DC7E492307}">
      <dgm:prSet/>
      <dgm:spPr/>
      <dgm:t>
        <a:bodyPr/>
        <a:lstStyle/>
        <a:p>
          <a:endParaRPr lang="zh-CN" altLang="en-US"/>
        </a:p>
      </dgm:t>
    </dgm:pt>
    <dgm:pt modelId="{75CB8D47-3A65-40D2-9DAF-9BF7C457AD10}">
      <dgm:prSet phldrT="[文本]"/>
      <dgm:spPr/>
      <dgm:t>
        <a:bodyPr/>
        <a:lstStyle/>
        <a:p>
          <a:r>
            <a:rPr lang="zh-CN" altLang="en-US" dirty="0"/>
            <a:t>关系型数据库</a:t>
          </a:r>
        </a:p>
      </dgm:t>
    </dgm:pt>
    <dgm:pt modelId="{A3CE6493-DD7B-4F0F-9D5D-55912901F191}" type="parTrans" cxnId="{81FF27EF-2167-4B8F-BAF6-450BC688F3F3}">
      <dgm:prSet/>
      <dgm:spPr/>
      <dgm:t>
        <a:bodyPr/>
        <a:lstStyle/>
        <a:p>
          <a:endParaRPr lang="zh-CN" altLang="en-US"/>
        </a:p>
      </dgm:t>
    </dgm:pt>
    <dgm:pt modelId="{A3C21B5C-C063-4F37-B936-98064F24454B}" type="sibTrans" cxnId="{81FF27EF-2167-4B8F-BAF6-450BC688F3F3}">
      <dgm:prSet/>
      <dgm:spPr/>
      <dgm:t>
        <a:bodyPr/>
        <a:lstStyle/>
        <a:p>
          <a:endParaRPr lang="zh-CN" altLang="en-US"/>
        </a:p>
      </dgm:t>
    </dgm:pt>
    <dgm:pt modelId="{1F06E8F8-617F-4882-B4ED-D6082B5228AA}">
      <dgm:prSet phldrT="[文本]"/>
      <dgm:spPr/>
      <dgm:t>
        <a:bodyPr/>
        <a:lstStyle/>
        <a:p>
          <a:r>
            <a:rPr lang="zh-CN" altLang="en-US" dirty="0"/>
            <a:t>非关系型数据库</a:t>
          </a:r>
        </a:p>
      </dgm:t>
    </dgm:pt>
    <dgm:pt modelId="{1912B35B-40AA-404E-978E-60A29846B1CD}" type="parTrans" cxnId="{360E0D3D-D588-42B5-BEC4-9CE2AA2CB252}">
      <dgm:prSet/>
      <dgm:spPr/>
      <dgm:t>
        <a:bodyPr/>
        <a:lstStyle/>
        <a:p>
          <a:endParaRPr lang="zh-CN" altLang="en-US"/>
        </a:p>
      </dgm:t>
    </dgm:pt>
    <dgm:pt modelId="{83E8D19D-9E1F-4BA1-8248-09CAE2288336}" type="sibTrans" cxnId="{360E0D3D-D588-42B5-BEC4-9CE2AA2CB252}">
      <dgm:prSet/>
      <dgm:spPr/>
      <dgm:t>
        <a:bodyPr/>
        <a:lstStyle/>
        <a:p>
          <a:endParaRPr lang="zh-CN" altLang="en-US"/>
        </a:p>
      </dgm:t>
    </dgm:pt>
    <dgm:pt modelId="{8E032A97-CC08-4C78-A13E-65447DA85E86}">
      <dgm:prSet/>
      <dgm:spPr/>
      <dgm:t>
        <a:bodyPr/>
        <a:lstStyle/>
        <a:p>
          <a:r>
            <a:rPr lang="en-US" altLang="zh-CN" dirty="0"/>
            <a:t>Oracle</a:t>
          </a:r>
          <a:endParaRPr lang="zh-CN" altLang="en-US" dirty="0"/>
        </a:p>
      </dgm:t>
    </dgm:pt>
    <dgm:pt modelId="{DB44289D-EB53-40E3-A467-2F700E71969F}" type="parTrans" cxnId="{AF5D9C1A-A820-4CDD-8716-7C46BB9814FD}">
      <dgm:prSet/>
      <dgm:spPr/>
      <dgm:t>
        <a:bodyPr/>
        <a:lstStyle/>
        <a:p>
          <a:endParaRPr lang="zh-CN" altLang="en-US"/>
        </a:p>
      </dgm:t>
    </dgm:pt>
    <dgm:pt modelId="{B37F6B12-71AF-4DAE-A9CA-6042A893D95B}" type="sibTrans" cxnId="{AF5D9C1A-A820-4CDD-8716-7C46BB9814FD}">
      <dgm:prSet/>
      <dgm:spPr/>
      <dgm:t>
        <a:bodyPr/>
        <a:lstStyle/>
        <a:p>
          <a:endParaRPr lang="zh-CN" altLang="en-US"/>
        </a:p>
      </dgm:t>
    </dgm:pt>
    <dgm:pt modelId="{D6599210-7336-42D0-998A-EB2314F781FB}">
      <dgm:prSet/>
      <dgm:spPr/>
      <dgm:t>
        <a:bodyPr/>
        <a:lstStyle/>
        <a:p>
          <a:r>
            <a:rPr lang="en-US" altLang="zh-CN" dirty="0"/>
            <a:t>MySQL</a:t>
          </a:r>
          <a:endParaRPr lang="zh-CN" altLang="en-US" dirty="0"/>
        </a:p>
      </dgm:t>
    </dgm:pt>
    <dgm:pt modelId="{DA2E40B1-7BE8-4CE2-A6D9-4AB3ECFDFEFD}" type="parTrans" cxnId="{D178674C-6FDF-4B47-A22E-1F0FE886B4E3}">
      <dgm:prSet/>
      <dgm:spPr/>
      <dgm:t>
        <a:bodyPr/>
        <a:lstStyle/>
        <a:p>
          <a:endParaRPr lang="zh-CN" altLang="en-US"/>
        </a:p>
      </dgm:t>
    </dgm:pt>
    <dgm:pt modelId="{8A822FCA-E7CA-4555-A9B6-440148925628}" type="sibTrans" cxnId="{D178674C-6FDF-4B47-A22E-1F0FE886B4E3}">
      <dgm:prSet/>
      <dgm:spPr/>
      <dgm:t>
        <a:bodyPr/>
        <a:lstStyle/>
        <a:p>
          <a:endParaRPr lang="zh-CN" altLang="en-US"/>
        </a:p>
      </dgm:t>
    </dgm:pt>
    <dgm:pt modelId="{D7DA62B2-0FFC-4492-97E0-1663F34B0392}">
      <dgm:prSet/>
      <dgm:spPr/>
      <dgm:t>
        <a:bodyPr/>
        <a:lstStyle/>
        <a:p>
          <a:r>
            <a:rPr lang="zh-CN" altLang="en-US" dirty="0"/>
            <a:t>。。。</a:t>
          </a:r>
        </a:p>
      </dgm:t>
    </dgm:pt>
    <dgm:pt modelId="{F3A7970A-6FD6-403F-8518-3F7798CF3CF8}" type="parTrans" cxnId="{877D0F2E-B698-4521-934F-DF87343E7F63}">
      <dgm:prSet/>
      <dgm:spPr/>
      <dgm:t>
        <a:bodyPr/>
        <a:lstStyle/>
        <a:p>
          <a:endParaRPr lang="zh-CN" altLang="en-US"/>
        </a:p>
      </dgm:t>
    </dgm:pt>
    <dgm:pt modelId="{1FA73A0B-3E06-4410-89F7-DFC5A14FC0CF}" type="sibTrans" cxnId="{877D0F2E-B698-4521-934F-DF87343E7F63}">
      <dgm:prSet/>
      <dgm:spPr/>
      <dgm:t>
        <a:bodyPr/>
        <a:lstStyle/>
        <a:p>
          <a:endParaRPr lang="zh-CN" altLang="en-US"/>
        </a:p>
      </dgm:t>
    </dgm:pt>
    <dgm:pt modelId="{36A8A6E5-2E17-4DF8-87C4-07E95684EF1D}">
      <dgm:prSet/>
      <dgm:spPr/>
      <dgm:t>
        <a:bodyPr/>
        <a:lstStyle/>
        <a:p>
          <a:r>
            <a:rPr lang="en-US" altLang="zh-CN" dirty="0"/>
            <a:t>SQL Server</a:t>
          </a:r>
          <a:endParaRPr lang="zh-CN" altLang="en-US" dirty="0"/>
        </a:p>
      </dgm:t>
    </dgm:pt>
    <dgm:pt modelId="{E9214F71-5B34-4990-B295-2B1C36D9E82F}" type="parTrans" cxnId="{25BB5E52-D0B1-423E-BA2A-43148B8B984D}">
      <dgm:prSet/>
      <dgm:spPr/>
      <dgm:t>
        <a:bodyPr/>
        <a:lstStyle/>
        <a:p>
          <a:endParaRPr lang="zh-CN" altLang="en-US"/>
        </a:p>
      </dgm:t>
    </dgm:pt>
    <dgm:pt modelId="{4B696165-4DFF-47DC-8A73-2D73C20FDB60}" type="sibTrans" cxnId="{25BB5E52-D0B1-423E-BA2A-43148B8B984D}">
      <dgm:prSet/>
      <dgm:spPr/>
      <dgm:t>
        <a:bodyPr/>
        <a:lstStyle/>
        <a:p>
          <a:endParaRPr lang="zh-CN" altLang="en-US"/>
        </a:p>
      </dgm:t>
    </dgm:pt>
    <dgm:pt modelId="{F908A7A9-FE7C-4E46-A436-0F1828C7F699}">
      <dgm:prSet/>
      <dgm:spPr/>
      <dgm:t>
        <a:bodyPr/>
        <a:lstStyle/>
        <a:p>
          <a:r>
            <a:rPr lang="zh-CN" altLang="en-US" dirty="0"/>
            <a:t>。。。</a:t>
          </a:r>
        </a:p>
      </dgm:t>
    </dgm:pt>
    <dgm:pt modelId="{2C0A4149-C908-4FA1-A045-7FAEE39BF0DE}" type="parTrans" cxnId="{B413213E-FCB4-45C5-AA56-47B06702880A}">
      <dgm:prSet/>
      <dgm:spPr/>
      <dgm:t>
        <a:bodyPr/>
        <a:lstStyle/>
        <a:p>
          <a:endParaRPr lang="zh-CN" altLang="en-US"/>
        </a:p>
      </dgm:t>
    </dgm:pt>
    <dgm:pt modelId="{942A7A7B-F6F4-4A16-8118-E871D87F4D0B}" type="sibTrans" cxnId="{B413213E-FCB4-45C5-AA56-47B06702880A}">
      <dgm:prSet/>
      <dgm:spPr/>
      <dgm:t>
        <a:bodyPr/>
        <a:lstStyle/>
        <a:p>
          <a:endParaRPr lang="zh-CN" altLang="en-US"/>
        </a:p>
      </dgm:t>
    </dgm:pt>
    <dgm:pt modelId="{C8733EF9-B663-4A20-A18A-AA716942E1E5}">
      <dgm:prSet/>
      <dgm:spPr/>
      <dgm:t>
        <a:bodyPr/>
        <a:lstStyle/>
        <a:p>
          <a:r>
            <a:rPr lang="en-US" b="1" i="0" dirty="0" err="1"/>
            <a:t>Hbase</a:t>
          </a:r>
          <a:endParaRPr lang="en-US" altLang="zh-CN" dirty="0"/>
        </a:p>
      </dgm:t>
    </dgm:pt>
    <dgm:pt modelId="{FA0C5D59-10AC-4810-85A1-FA40CC9FAB99}" type="parTrans" cxnId="{84D97199-A227-45A9-B7DA-E22FEF529B2B}">
      <dgm:prSet/>
      <dgm:spPr/>
      <dgm:t>
        <a:bodyPr/>
        <a:lstStyle/>
        <a:p>
          <a:endParaRPr lang="zh-CN" altLang="en-US"/>
        </a:p>
      </dgm:t>
    </dgm:pt>
    <dgm:pt modelId="{73E7A41F-CFB9-409B-BC44-EB6D844AF45E}" type="sibTrans" cxnId="{84D97199-A227-45A9-B7DA-E22FEF529B2B}">
      <dgm:prSet/>
      <dgm:spPr/>
      <dgm:t>
        <a:bodyPr/>
        <a:lstStyle/>
        <a:p>
          <a:endParaRPr lang="zh-CN" altLang="en-US"/>
        </a:p>
      </dgm:t>
    </dgm:pt>
    <dgm:pt modelId="{98120D26-128E-491A-807A-1175EA8382AB}">
      <dgm:prSet/>
      <dgm:spPr/>
      <dgm:t>
        <a:bodyPr/>
        <a:lstStyle/>
        <a:p>
          <a:r>
            <a:rPr lang="en-US" b="1" i="0" dirty="0"/>
            <a:t>Redis</a:t>
          </a:r>
          <a:endParaRPr lang="en-US" altLang="zh-CN" dirty="0"/>
        </a:p>
      </dgm:t>
    </dgm:pt>
    <dgm:pt modelId="{D20E879F-F866-4465-9A8F-E6A0C2940648}" type="parTrans" cxnId="{EEA5CB38-15A5-48E5-8E56-B3D29DD00BAE}">
      <dgm:prSet/>
      <dgm:spPr/>
      <dgm:t>
        <a:bodyPr/>
        <a:lstStyle/>
        <a:p>
          <a:endParaRPr lang="zh-CN" altLang="en-US"/>
        </a:p>
      </dgm:t>
    </dgm:pt>
    <dgm:pt modelId="{FE79A446-C8D1-45B3-9936-AD84DD23FAA3}" type="sibTrans" cxnId="{EEA5CB38-15A5-48E5-8E56-B3D29DD00BAE}">
      <dgm:prSet/>
      <dgm:spPr/>
      <dgm:t>
        <a:bodyPr/>
        <a:lstStyle/>
        <a:p>
          <a:endParaRPr lang="zh-CN" altLang="en-US"/>
        </a:p>
      </dgm:t>
    </dgm:pt>
    <dgm:pt modelId="{74D65AF0-C4C1-493B-A530-94AAF7CAA7A5}">
      <dgm:prSet/>
      <dgm:spPr/>
      <dgm:t>
        <a:bodyPr/>
        <a:lstStyle/>
        <a:p>
          <a:r>
            <a:rPr lang="en-US" b="1" i="0" dirty="0" err="1"/>
            <a:t>MongodDB</a:t>
          </a:r>
          <a:endParaRPr lang="en-US" altLang="zh-CN" dirty="0"/>
        </a:p>
      </dgm:t>
    </dgm:pt>
    <dgm:pt modelId="{E1213893-158A-4F9F-B641-B90A1384F1FF}" type="parTrans" cxnId="{3BE99E83-94F1-4189-BDF0-1F16E5243E3A}">
      <dgm:prSet/>
      <dgm:spPr/>
      <dgm:t>
        <a:bodyPr/>
        <a:lstStyle/>
        <a:p>
          <a:endParaRPr lang="zh-CN" altLang="en-US"/>
        </a:p>
      </dgm:t>
    </dgm:pt>
    <dgm:pt modelId="{383FDEA9-3DF2-4FFA-99EE-F3AF63F82B06}" type="sibTrans" cxnId="{3BE99E83-94F1-4189-BDF0-1F16E5243E3A}">
      <dgm:prSet/>
      <dgm:spPr/>
      <dgm:t>
        <a:bodyPr/>
        <a:lstStyle/>
        <a:p>
          <a:endParaRPr lang="zh-CN" altLang="en-US"/>
        </a:p>
      </dgm:t>
    </dgm:pt>
    <dgm:pt modelId="{AEF2C829-3640-48A7-8225-8996CD8078AF}" type="pres">
      <dgm:prSet presAssocID="{7DE669D6-C250-4F5F-BC8F-0AFCE21C1D60}" presName="hierChild1" presStyleCnt="0">
        <dgm:presLayoutVars>
          <dgm:orgChart val="1"/>
          <dgm:chPref val="1"/>
          <dgm:dir/>
          <dgm:animOne val="branch"/>
          <dgm:animLvl val="lvl"/>
          <dgm:resizeHandles/>
        </dgm:presLayoutVars>
      </dgm:prSet>
      <dgm:spPr/>
    </dgm:pt>
    <dgm:pt modelId="{74B27831-DEE4-4B2D-A6E7-6AF166E17F42}" type="pres">
      <dgm:prSet presAssocID="{140C25BE-F442-45F8-9E37-8BBC6C9F5B3D}" presName="hierRoot1" presStyleCnt="0">
        <dgm:presLayoutVars>
          <dgm:hierBranch val="hang"/>
        </dgm:presLayoutVars>
      </dgm:prSet>
      <dgm:spPr/>
    </dgm:pt>
    <dgm:pt modelId="{DBB56B11-1D3F-4F62-A0F2-D51040C44908}" type="pres">
      <dgm:prSet presAssocID="{140C25BE-F442-45F8-9E37-8BBC6C9F5B3D}" presName="rootComposite1" presStyleCnt="0"/>
      <dgm:spPr/>
    </dgm:pt>
    <dgm:pt modelId="{0AB42FA7-FF6A-46B3-B481-A38B98C8377B}" type="pres">
      <dgm:prSet presAssocID="{140C25BE-F442-45F8-9E37-8BBC6C9F5B3D}" presName="rootText1" presStyleLbl="node0" presStyleIdx="0" presStyleCnt="1">
        <dgm:presLayoutVars>
          <dgm:chPref val="3"/>
        </dgm:presLayoutVars>
      </dgm:prSet>
      <dgm:spPr>
        <a:prstGeom prst="roundRect">
          <a:avLst/>
        </a:prstGeom>
      </dgm:spPr>
    </dgm:pt>
    <dgm:pt modelId="{35EAF227-5346-42F3-84CE-6E7B8F37FF6B}" type="pres">
      <dgm:prSet presAssocID="{140C25BE-F442-45F8-9E37-8BBC6C9F5B3D}" presName="rootConnector1" presStyleLbl="node1" presStyleIdx="0" presStyleCnt="0"/>
      <dgm:spPr/>
    </dgm:pt>
    <dgm:pt modelId="{836317C8-DC81-4B83-8F9E-D93146A2A8A8}" type="pres">
      <dgm:prSet presAssocID="{140C25BE-F442-45F8-9E37-8BBC6C9F5B3D}" presName="hierChild2" presStyleCnt="0"/>
      <dgm:spPr/>
    </dgm:pt>
    <dgm:pt modelId="{6131F146-6BA7-4DEF-BCD5-04BEEB51A8C8}" type="pres">
      <dgm:prSet presAssocID="{A3CE6493-DD7B-4F0F-9D5D-55912901F191}" presName="Name48" presStyleLbl="parChTrans1D2" presStyleIdx="0" presStyleCnt="2"/>
      <dgm:spPr/>
    </dgm:pt>
    <dgm:pt modelId="{24BDEC79-CBE3-4099-AAC1-A7CF54B816FA}" type="pres">
      <dgm:prSet presAssocID="{75CB8D47-3A65-40D2-9DAF-9BF7C457AD10}" presName="hierRoot2" presStyleCnt="0">
        <dgm:presLayoutVars>
          <dgm:hierBranch val="hang"/>
        </dgm:presLayoutVars>
      </dgm:prSet>
      <dgm:spPr/>
    </dgm:pt>
    <dgm:pt modelId="{9488710F-2A97-4680-8A68-614FE58F0BF8}" type="pres">
      <dgm:prSet presAssocID="{75CB8D47-3A65-40D2-9DAF-9BF7C457AD10}" presName="rootComposite" presStyleCnt="0"/>
      <dgm:spPr/>
    </dgm:pt>
    <dgm:pt modelId="{072C0010-0747-4224-A642-508CC0AF05A5}" type="pres">
      <dgm:prSet presAssocID="{75CB8D47-3A65-40D2-9DAF-9BF7C457AD10}" presName="rootText" presStyleLbl="node2" presStyleIdx="0" presStyleCnt="2">
        <dgm:presLayoutVars>
          <dgm:chPref val="3"/>
        </dgm:presLayoutVars>
      </dgm:prSet>
      <dgm:spPr>
        <a:prstGeom prst="roundRect">
          <a:avLst/>
        </a:prstGeom>
      </dgm:spPr>
    </dgm:pt>
    <dgm:pt modelId="{AA388E33-F684-4C32-8F03-409C11ED0DB1}" type="pres">
      <dgm:prSet presAssocID="{75CB8D47-3A65-40D2-9DAF-9BF7C457AD10}" presName="rootConnector" presStyleLbl="node2" presStyleIdx="0" presStyleCnt="2"/>
      <dgm:spPr/>
    </dgm:pt>
    <dgm:pt modelId="{61A2461B-27FA-44F4-8486-6203DD3ACFAC}" type="pres">
      <dgm:prSet presAssocID="{75CB8D47-3A65-40D2-9DAF-9BF7C457AD10}" presName="hierChild4" presStyleCnt="0"/>
      <dgm:spPr/>
    </dgm:pt>
    <dgm:pt modelId="{8A085227-F167-4C88-8101-01B005D967E6}" type="pres">
      <dgm:prSet presAssocID="{DB44289D-EB53-40E3-A467-2F700E71969F}" presName="Name48" presStyleLbl="parChTrans1D3" presStyleIdx="0" presStyleCnt="8"/>
      <dgm:spPr/>
    </dgm:pt>
    <dgm:pt modelId="{AF44E1D7-DF96-4250-AA49-687950629383}" type="pres">
      <dgm:prSet presAssocID="{8E032A97-CC08-4C78-A13E-65447DA85E86}" presName="hierRoot2" presStyleCnt="0">
        <dgm:presLayoutVars>
          <dgm:hierBranch val="hang"/>
        </dgm:presLayoutVars>
      </dgm:prSet>
      <dgm:spPr/>
    </dgm:pt>
    <dgm:pt modelId="{0F069429-14CA-4446-8ACC-78AC6D46733A}" type="pres">
      <dgm:prSet presAssocID="{8E032A97-CC08-4C78-A13E-65447DA85E86}" presName="rootComposite" presStyleCnt="0"/>
      <dgm:spPr/>
    </dgm:pt>
    <dgm:pt modelId="{CB3EA2E0-1A0A-4077-A0F8-33E198E3F38E}" type="pres">
      <dgm:prSet presAssocID="{8E032A97-CC08-4C78-A13E-65447DA85E86}" presName="rootText" presStyleLbl="node3" presStyleIdx="0" presStyleCnt="8" custLinFactNeighborX="-240" custLinFactNeighborY="3340">
        <dgm:presLayoutVars>
          <dgm:chPref val="3"/>
        </dgm:presLayoutVars>
      </dgm:prSet>
      <dgm:spPr>
        <a:prstGeom prst="roundRect">
          <a:avLst/>
        </a:prstGeom>
      </dgm:spPr>
    </dgm:pt>
    <dgm:pt modelId="{A76E3AFE-2CB6-44BD-B4AD-9CFFEBB69C96}" type="pres">
      <dgm:prSet presAssocID="{8E032A97-CC08-4C78-A13E-65447DA85E86}" presName="rootConnector" presStyleLbl="node3" presStyleIdx="0" presStyleCnt="8"/>
      <dgm:spPr/>
    </dgm:pt>
    <dgm:pt modelId="{0D50C308-0A8B-4A3E-BC9D-488CED24780D}" type="pres">
      <dgm:prSet presAssocID="{8E032A97-CC08-4C78-A13E-65447DA85E86}" presName="hierChild4" presStyleCnt="0"/>
      <dgm:spPr/>
    </dgm:pt>
    <dgm:pt modelId="{BE798C86-6F85-44DF-8907-FD653D31FF0C}" type="pres">
      <dgm:prSet presAssocID="{8E032A97-CC08-4C78-A13E-65447DA85E86}" presName="hierChild5" presStyleCnt="0"/>
      <dgm:spPr/>
    </dgm:pt>
    <dgm:pt modelId="{B92DCAF4-755A-4BFC-B5F9-A496CB9F3DC0}" type="pres">
      <dgm:prSet presAssocID="{DA2E40B1-7BE8-4CE2-A6D9-4AB3ECFDFEFD}" presName="Name48" presStyleLbl="parChTrans1D3" presStyleIdx="1" presStyleCnt="8"/>
      <dgm:spPr/>
    </dgm:pt>
    <dgm:pt modelId="{4E0EB03E-988A-4D3D-8EB5-395BA5E7B6B2}" type="pres">
      <dgm:prSet presAssocID="{D6599210-7336-42D0-998A-EB2314F781FB}" presName="hierRoot2" presStyleCnt="0">
        <dgm:presLayoutVars>
          <dgm:hierBranch val="hang"/>
        </dgm:presLayoutVars>
      </dgm:prSet>
      <dgm:spPr/>
    </dgm:pt>
    <dgm:pt modelId="{0641D720-9A71-40B7-8C7D-E7542F2AAF02}" type="pres">
      <dgm:prSet presAssocID="{D6599210-7336-42D0-998A-EB2314F781FB}" presName="rootComposite" presStyleCnt="0"/>
      <dgm:spPr/>
    </dgm:pt>
    <dgm:pt modelId="{8B7D67BF-EF4F-4254-BC13-0EC720AC2D67}" type="pres">
      <dgm:prSet presAssocID="{D6599210-7336-42D0-998A-EB2314F781FB}" presName="rootText" presStyleLbl="node3" presStyleIdx="1" presStyleCnt="8" custLinFactNeighborX="3027" custLinFactNeighborY="3340">
        <dgm:presLayoutVars>
          <dgm:chPref val="3"/>
        </dgm:presLayoutVars>
      </dgm:prSet>
      <dgm:spPr>
        <a:prstGeom prst="roundRect">
          <a:avLst/>
        </a:prstGeom>
      </dgm:spPr>
    </dgm:pt>
    <dgm:pt modelId="{93CFA68C-B486-47CE-8157-B8ABA6FF14BA}" type="pres">
      <dgm:prSet presAssocID="{D6599210-7336-42D0-998A-EB2314F781FB}" presName="rootConnector" presStyleLbl="node3" presStyleIdx="1" presStyleCnt="8"/>
      <dgm:spPr/>
    </dgm:pt>
    <dgm:pt modelId="{C3C15E16-3497-455C-98B9-B4AB445A2BB9}" type="pres">
      <dgm:prSet presAssocID="{D6599210-7336-42D0-998A-EB2314F781FB}" presName="hierChild4" presStyleCnt="0"/>
      <dgm:spPr/>
    </dgm:pt>
    <dgm:pt modelId="{50568D18-D744-4269-BB36-B7C55CBDF84B}" type="pres">
      <dgm:prSet presAssocID="{D6599210-7336-42D0-998A-EB2314F781FB}" presName="hierChild5" presStyleCnt="0"/>
      <dgm:spPr/>
    </dgm:pt>
    <dgm:pt modelId="{E7ED12FA-103D-4C2A-BEED-540B4DCC4C25}" type="pres">
      <dgm:prSet presAssocID="{E9214F71-5B34-4990-B295-2B1C36D9E82F}" presName="Name48" presStyleLbl="parChTrans1D3" presStyleIdx="2" presStyleCnt="8"/>
      <dgm:spPr/>
    </dgm:pt>
    <dgm:pt modelId="{13B81A62-B48E-45F3-B91D-B99B6F803FA0}" type="pres">
      <dgm:prSet presAssocID="{36A8A6E5-2E17-4DF8-87C4-07E95684EF1D}" presName="hierRoot2" presStyleCnt="0">
        <dgm:presLayoutVars>
          <dgm:hierBranch val="hang"/>
        </dgm:presLayoutVars>
      </dgm:prSet>
      <dgm:spPr/>
    </dgm:pt>
    <dgm:pt modelId="{50EF7131-183B-4082-A910-4D2B74666C38}" type="pres">
      <dgm:prSet presAssocID="{36A8A6E5-2E17-4DF8-87C4-07E95684EF1D}" presName="rootComposite" presStyleCnt="0"/>
      <dgm:spPr/>
    </dgm:pt>
    <dgm:pt modelId="{62D80AE6-13FD-44FA-AD07-1262FC4A65EC}" type="pres">
      <dgm:prSet presAssocID="{36A8A6E5-2E17-4DF8-87C4-07E95684EF1D}" presName="rootText" presStyleLbl="node3" presStyleIdx="2" presStyleCnt="8">
        <dgm:presLayoutVars>
          <dgm:chPref val="3"/>
        </dgm:presLayoutVars>
      </dgm:prSet>
      <dgm:spPr>
        <a:prstGeom prst="roundRect">
          <a:avLst/>
        </a:prstGeom>
      </dgm:spPr>
    </dgm:pt>
    <dgm:pt modelId="{72889C18-D4C0-46BB-888B-9D80A72D2F96}" type="pres">
      <dgm:prSet presAssocID="{36A8A6E5-2E17-4DF8-87C4-07E95684EF1D}" presName="rootConnector" presStyleLbl="node3" presStyleIdx="2" presStyleCnt="8"/>
      <dgm:spPr/>
    </dgm:pt>
    <dgm:pt modelId="{469A6B77-3A40-4122-9F39-6EFD5A8D0B56}" type="pres">
      <dgm:prSet presAssocID="{36A8A6E5-2E17-4DF8-87C4-07E95684EF1D}" presName="hierChild4" presStyleCnt="0"/>
      <dgm:spPr/>
    </dgm:pt>
    <dgm:pt modelId="{384F3456-9C01-44CA-8079-F7A34F74B105}" type="pres">
      <dgm:prSet presAssocID="{36A8A6E5-2E17-4DF8-87C4-07E95684EF1D}" presName="hierChild5" presStyleCnt="0"/>
      <dgm:spPr/>
    </dgm:pt>
    <dgm:pt modelId="{F19EE825-BE7C-41F1-BCE2-A8BDD73BF5BF}" type="pres">
      <dgm:prSet presAssocID="{2C0A4149-C908-4FA1-A045-7FAEE39BF0DE}" presName="Name48" presStyleLbl="parChTrans1D3" presStyleIdx="3" presStyleCnt="8"/>
      <dgm:spPr/>
    </dgm:pt>
    <dgm:pt modelId="{719AFC07-A734-465D-9F3D-C0B9441B9365}" type="pres">
      <dgm:prSet presAssocID="{F908A7A9-FE7C-4E46-A436-0F1828C7F699}" presName="hierRoot2" presStyleCnt="0">
        <dgm:presLayoutVars>
          <dgm:hierBranch val="hang"/>
        </dgm:presLayoutVars>
      </dgm:prSet>
      <dgm:spPr/>
    </dgm:pt>
    <dgm:pt modelId="{89624D30-1E8F-4C72-B1F7-F1A48A103DB4}" type="pres">
      <dgm:prSet presAssocID="{F908A7A9-FE7C-4E46-A436-0F1828C7F699}" presName="rootComposite" presStyleCnt="0"/>
      <dgm:spPr/>
    </dgm:pt>
    <dgm:pt modelId="{B8394099-86CF-4920-8DAE-1975A2DD82AD}" type="pres">
      <dgm:prSet presAssocID="{F908A7A9-FE7C-4E46-A436-0F1828C7F699}" presName="rootText" presStyleLbl="node3" presStyleIdx="3" presStyleCnt="8">
        <dgm:presLayoutVars>
          <dgm:chPref val="3"/>
        </dgm:presLayoutVars>
      </dgm:prSet>
      <dgm:spPr>
        <a:prstGeom prst="roundRect">
          <a:avLst/>
        </a:prstGeom>
      </dgm:spPr>
    </dgm:pt>
    <dgm:pt modelId="{BAEF3999-3BFB-4F97-BF12-8BB160D18BA1}" type="pres">
      <dgm:prSet presAssocID="{F908A7A9-FE7C-4E46-A436-0F1828C7F699}" presName="rootConnector" presStyleLbl="node3" presStyleIdx="3" presStyleCnt="8"/>
      <dgm:spPr/>
    </dgm:pt>
    <dgm:pt modelId="{EBD989F2-4574-47FF-AF37-A516D8202070}" type="pres">
      <dgm:prSet presAssocID="{F908A7A9-FE7C-4E46-A436-0F1828C7F699}" presName="hierChild4" presStyleCnt="0"/>
      <dgm:spPr/>
    </dgm:pt>
    <dgm:pt modelId="{64A486F0-CB44-4066-8255-24B3983EC91A}" type="pres">
      <dgm:prSet presAssocID="{F908A7A9-FE7C-4E46-A436-0F1828C7F699}" presName="hierChild5" presStyleCnt="0"/>
      <dgm:spPr/>
    </dgm:pt>
    <dgm:pt modelId="{90B2D6F3-FFAE-4DBE-B453-0BD7E3C67BF5}" type="pres">
      <dgm:prSet presAssocID="{75CB8D47-3A65-40D2-9DAF-9BF7C457AD10}" presName="hierChild5" presStyleCnt="0"/>
      <dgm:spPr/>
    </dgm:pt>
    <dgm:pt modelId="{0EDB9871-8B4D-4578-BEDC-BD63FEC21628}" type="pres">
      <dgm:prSet presAssocID="{1912B35B-40AA-404E-978E-60A29846B1CD}" presName="Name48" presStyleLbl="parChTrans1D2" presStyleIdx="1" presStyleCnt="2"/>
      <dgm:spPr/>
    </dgm:pt>
    <dgm:pt modelId="{910609E6-D055-4D49-B7EF-ECC4AD258F1F}" type="pres">
      <dgm:prSet presAssocID="{1F06E8F8-617F-4882-B4ED-D6082B5228AA}" presName="hierRoot2" presStyleCnt="0">
        <dgm:presLayoutVars>
          <dgm:hierBranch val="hang"/>
        </dgm:presLayoutVars>
      </dgm:prSet>
      <dgm:spPr/>
    </dgm:pt>
    <dgm:pt modelId="{5E4F4483-B345-42EC-89DC-4E3F27511432}" type="pres">
      <dgm:prSet presAssocID="{1F06E8F8-617F-4882-B4ED-D6082B5228AA}" presName="rootComposite" presStyleCnt="0"/>
      <dgm:spPr/>
    </dgm:pt>
    <dgm:pt modelId="{98F82744-337D-4E07-862F-59DD6890930C}" type="pres">
      <dgm:prSet presAssocID="{1F06E8F8-617F-4882-B4ED-D6082B5228AA}" presName="rootText" presStyleLbl="node2" presStyleIdx="1" presStyleCnt="2">
        <dgm:presLayoutVars>
          <dgm:chPref val="3"/>
        </dgm:presLayoutVars>
      </dgm:prSet>
      <dgm:spPr>
        <a:prstGeom prst="roundRect">
          <a:avLst/>
        </a:prstGeom>
      </dgm:spPr>
    </dgm:pt>
    <dgm:pt modelId="{3EE38695-DE8A-46F6-AE7F-69D632A7B1E0}" type="pres">
      <dgm:prSet presAssocID="{1F06E8F8-617F-4882-B4ED-D6082B5228AA}" presName="rootConnector" presStyleLbl="node2" presStyleIdx="1" presStyleCnt="2"/>
      <dgm:spPr/>
    </dgm:pt>
    <dgm:pt modelId="{455FA876-951D-418A-83FA-2FD0C10C7B97}" type="pres">
      <dgm:prSet presAssocID="{1F06E8F8-617F-4882-B4ED-D6082B5228AA}" presName="hierChild4" presStyleCnt="0"/>
      <dgm:spPr/>
    </dgm:pt>
    <dgm:pt modelId="{649061EB-7194-43D9-9A96-C227162CDE12}" type="pres">
      <dgm:prSet presAssocID="{D20E879F-F866-4465-9A8F-E6A0C2940648}" presName="Name48" presStyleLbl="parChTrans1D3" presStyleIdx="4" presStyleCnt="8"/>
      <dgm:spPr/>
    </dgm:pt>
    <dgm:pt modelId="{82726F2C-7F71-4313-9557-349202756B17}" type="pres">
      <dgm:prSet presAssocID="{98120D26-128E-491A-807A-1175EA8382AB}" presName="hierRoot2" presStyleCnt="0">
        <dgm:presLayoutVars>
          <dgm:hierBranch val="init"/>
        </dgm:presLayoutVars>
      </dgm:prSet>
      <dgm:spPr/>
    </dgm:pt>
    <dgm:pt modelId="{91B6E432-A657-4055-8518-06E65773385A}" type="pres">
      <dgm:prSet presAssocID="{98120D26-128E-491A-807A-1175EA8382AB}" presName="rootComposite" presStyleCnt="0"/>
      <dgm:spPr/>
    </dgm:pt>
    <dgm:pt modelId="{D68029A6-32AF-4FF4-8B7D-2A67CAB1DB76}" type="pres">
      <dgm:prSet presAssocID="{98120D26-128E-491A-807A-1175EA8382AB}" presName="rootText" presStyleLbl="node3" presStyleIdx="4" presStyleCnt="8">
        <dgm:presLayoutVars>
          <dgm:chPref val="3"/>
        </dgm:presLayoutVars>
      </dgm:prSet>
      <dgm:spPr>
        <a:prstGeom prst="roundRect">
          <a:avLst/>
        </a:prstGeom>
      </dgm:spPr>
    </dgm:pt>
    <dgm:pt modelId="{56DA69C6-FDE4-43FA-B14F-1F56ECC0B4D5}" type="pres">
      <dgm:prSet presAssocID="{98120D26-128E-491A-807A-1175EA8382AB}" presName="rootConnector" presStyleLbl="node3" presStyleIdx="4" presStyleCnt="8"/>
      <dgm:spPr/>
    </dgm:pt>
    <dgm:pt modelId="{EDCEDF3F-1404-404A-9ACC-78AD67CD2191}" type="pres">
      <dgm:prSet presAssocID="{98120D26-128E-491A-807A-1175EA8382AB}" presName="hierChild4" presStyleCnt="0"/>
      <dgm:spPr/>
    </dgm:pt>
    <dgm:pt modelId="{9891AEE4-3205-499C-A957-94714765DD32}" type="pres">
      <dgm:prSet presAssocID="{98120D26-128E-491A-807A-1175EA8382AB}" presName="hierChild5" presStyleCnt="0"/>
      <dgm:spPr/>
    </dgm:pt>
    <dgm:pt modelId="{4AE72CE9-BD1B-42A9-BD20-15EF09951B5A}" type="pres">
      <dgm:prSet presAssocID="{FA0C5D59-10AC-4810-85A1-FA40CC9FAB99}" presName="Name48" presStyleLbl="parChTrans1D3" presStyleIdx="5" presStyleCnt="8"/>
      <dgm:spPr/>
    </dgm:pt>
    <dgm:pt modelId="{A12A1AE2-7C74-42A3-9243-7BED729B74FA}" type="pres">
      <dgm:prSet presAssocID="{C8733EF9-B663-4A20-A18A-AA716942E1E5}" presName="hierRoot2" presStyleCnt="0">
        <dgm:presLayoutVars>
          <dgm:hierBranch val="init"/>
        </dgm:presLayoutVars>
      </dgm:prSet>
      <dgm:spPr/>
    </dgm:pt>
    <dgm:pt modelId="{FA8F5BC4-5714-4AF2-B003-971E7FE8929B}" type="pres">
      <dgm:prSet presAssocID="{C8733EF9-B663-4A20-A18A-AA716942E1E5}" presName="rootComposite" presStyleCnt="0"/>
      <dgm:spPr/>
    </dgm:pt>
    <dgm:pt modelId="{955A0B31-4AA9-4B81-80D0-1316A90F54D0}" type="pres">
      <dgm:prSet presAssocID="{C8733EF9-B663-4A20-A18A-AA716942E1E5}" presName="rootText" presStyleLbl="node3" presStyleIdx="5" presStyleCnt="8">
        <dgm:presLayoutVars>
          <dgm:chPref val="3"/>
        </dgm:presLayoutVars>
      </dgm:prSet>
      <dgm:spPr>
        <a:prstGeom prst="roundRect">
          <a:avLst/>
        </a:prstGeom>
      </dgm:spPr>
    </dgm:pt>
    <dgm:pt modelId="{D776E1AD-3CFE-436E-8E1C-4B6C5EC60436}" type="pres">
      <dgm:prSet presAssocID="{C8733EF9-B663-4A20-A18A-AA716942E1E5}" presName="rootConnector" presStyleLbl="node3" presStyleIdx="5" presStyleCnt="8"/>
      <dgm:spPr/>
    </dgm:pt>
    <dgm:pt modelId="{774764E3-B784-4178-8C49-79B9D5DEB288}" type="pres">
      <dgm:prSet presAssocID="{C8733EF9-B663-4A20-A18A-AA716942E1E5}" presName="hierChild4" presStyleCnt="0"/>
      <dgm:spPr/>
    </dgm:pt>
    <dgm:pt modelId="{8456F0E0-8742-4728-BA9F-56B4CAC2500F}" type="pres">
      <dgm:prSet presAssocID="{C8733EF9-B663-4A20-A18A-AA716942E1E5}" presName="hierChild5" presStyleCnt="0"/>
      <dgm:spPr/>
    </dgm:pt>
    <dgm:pt modelId="{C10E9062-B4E9-4A27-B04A-5E7950621D34}" type="pres">
      <dgm:prSet presAssocID="{E1213893-158A-4F9F-B641-B90A1384F1FF}" presName="Name48" presStyleLbl="parChTrans1D3" presStyleIdx="6" presStyleCnt="8"/>
      <dgm:spPr/>
    </dgm:pt>
    <dgm:pt modelId="{C426C89D-D7E4-47C8-96A5-6D50CAB2F879}" type="pres">
      <dgm:prSet presAssocID="{74D65AF0-C4C1-493B-A530-94AAF7CAA7A5}" presName="hierRoot2" presStyleCnt="0">
        <dgm:presLayoutVars>
          <dgm:hierBranch val="init"/>
        </dgm:presLayoutVars>
      </dgm:prSet>
      <dgm:spPr/>
    </dgm:pt>
    <dgm:pt modelId="{C2E38539-AF83-48D0-AC26-6F877931A406}" type="pres">
      <dgm:prSet presAssocID="{74D65AF0-C4C1-493B-A530-94AAF7CAA7A5}" presName="rootComposite" presStyleCnt="0"/>
      <dgm:spPr/>
    </dgm:pt>
    <dgm:pt modelId="{4935D00E-D9C9-46CB-B695-8A492F082605}" type="pres">
      <dgm:prSet presAssocID="{74D65AF0-C4C1-493B-A530-94AAF7CAA7A5}" presName="rootText" presStyleLbl="node3" presStyleIdx="6" presStyleCnt="8">
        <dgm:presLayoutVars>
          <dgm:chPref val="3"/>
        </dgm:presLayoutVars>
      </dgm:prSet>
      <dgm:spPr>
        <a:prstGeom prst="roundRect">
          <a:avLst/>
        </a:prstGeom>
      </dgm:spPr>
    </dgm:pt>
    <dgm:pt modelId="{47687EE5-EF6A-47C5-A072-672898512661}" type="pres">
      <dgm:prSet presAssocID="{74D65AF0-C4C1-493B-A530-94AAF7CAA7A5}" presName="rootConnector" presStyleLbl="node3" presStyleIdx="6" presStyleCnt="8"/>
      <dgm:spPr/>
    </dgm:pt>
    <dgm:pt modelId="{54176EF7-8193-454A-AE3F-8E6AA505FD96}" type="pres">
      <dgm:prSet presAssocID="{74D65AF0-C4C1-493B-A530-94AAF7CAA7A5}" presName="hierChild4" presStyleCnt="0"/>
      <dgm:spPr/>
    </dgm:pt>
    <dgm:pt modelId="{1BE2D325-67EC-4753-81D9-EA7D92B48DCC}" type="pres">
      <dgm:prSet presAssocID="{74D65AF0-C4C1-493B-A530-94AAF7CAA7A5}" presName="hierChild5" presStyleCnt="0"/>
      <dgm:spPr/>
    </dgm:pt>
    <dgm:pt modelId="{9DB870B9-D1AA-495C-9FD8-0D5BC457F754}" type="pres">
      <dgm:prSet presAssocID="{F3A7970A-6FD6-403F-8518-3F7798CF3CF8}" presName="Name48" presStyleLbl="parChTrans1D3" presStyleIdx="7" presStyleCnt="8"/>
      <dgm:spPr/>
    </dgm:pt>
    <dgm:pt modelId="{94050199-F590-44AD-9B24-E298EBC6D405}" type="pres">
      <dgm:prSet presAssocID="{D7DA62B2-0FFC-4492-97E0-1663F34B0392}" presName="hierRoot2" presStyleCnt="0">
        <dgm:presLayoutVars>
          <dgm:hierBranch val="hang"/>
        </dgm:presLayoutVars>
      </dgm:prSet>
      <dgm:spPr/>
    </dgm:pt>
    <dgm:pt modelId="{B5AA7253-56E7-49B3-A3EF-97C3E9D252C6}" type="pres">
      <dgm:prSet presAssocID="{D7DA62B2-0FFC-4492-97E0-1663F34B0392}" presName="rootComposite" presStyleCnt="0"/>
      <dgm:spPr/>
    </dgm:pt>
    <dgm:pt modelId="{38975CAF-89BD-4E9C-9DDD-6FACCEDCC286}" type="pres">
      <dgm:prSet presAssocID="{D7DA62B2-0FFC-4492-97E0-1663F34B0392}" presName="rootText" presStyleLbl="node3" presStyleIdx="7" presStyleCnt="8">
        <dgm:presLayoutVars>
          <dgm:chPref val="3"/>
        </dgm:presLayoutVars>
      </dgm:prSet>
      <dgm:spPr>
        <a:prstGeom prst="roundRect">
          <a:avLst/>
        </a:prstGeom>
      </dgm:spPr>
    </dgm:pt>
    <dgm:pt modelId="{4C3871A0-FADF-42DA-81DE-FC6DFC17AE15}" type="pres">
      <dgm:prSet presAssocID="{D7DA62B2-0FFC-4492-97E0-1663F34B0392}" presName="rootConnector" presStyleLbl="node3" presStyleIdx="7" presStyleCnt="8"/>
      <dgm:spPr/>
    </dgm:pt>
    <dgm:pt modelId="{4B0E92AC-168B-4C02-9B00-DDE98E74432D}" type="pres">
      <dgm:prSet presAssocID="{D7DA62B2-0FFC-4492-97E0-1663F34B0392}" presName="hierChild4" presStyleCnt="0"/>
      <dgm:spPr/>
    </dgm:pt>
    <dgm:pt modelId="{5354D485-3934-4F85-B84E-D28AC792471D}" type="pres">
      <dgm:prSet presAssocID="{D7DA62B2-0FFC-4492-97E0-1663F34B0392}" presName="hierChild5" presStyleCnt="0"/>
      <dgm:spPr/>
    </dgm:pt>
    <dgm:pt modelId="{B29189B9-C0B4-4631-9C3D-4E2CA58D4621}" type="pres">
      <dgm:prSet presAssocID="{1F06E8F8-617F-4882-B4ED-D6082B5228AA}" presName="hierChild5" presStyleCnt="0"/>
      <dgm:spPr/>
    </dgm:pt>
    <dgm:pt modelId="{4E54FD3D-022C-4BE3-AA84-5AE382B1D69E}" type="pres">
      <dgm:prSet presAssocID="{140C25BE-F442-45F8-9E37-8BBC6C9F5B3D}" presName="hierChild3" presStyleCnt="0"/>
      <dgm:spPr/>
    </dgm:pt>
  </dgm:ptLst>
  <dgm:cxnLst>
    <dgm:cxn modelId="{AF5D9C1A-A820-4CDD-8716-7C46BB9814FD}" srcId="{75CB8D47-3A65-40D2-9DAF-9BF7C457AD10}" destId="{8E032A97-CC08-4C78-A13E-65447DA85E86}" srcOrd="0" destOrd="0" parTransId="{DB44289D-EB53-40E3-A467-2F700E71969F}" sibTransId="{B37F6B12-71AF-4DAE-A9CA-6042A893D95B}"/>
    <dgm:cxn modelId="{0217EB28-CE3D-484D-A5FC-24215A0098FE}" type="presOf" srcId="{D6599210-7336-42D0-998A-EB2314F781FB}" destId="{8B7D67BF-EF4F-4254-BC13-0EC720AC2D67}" srcOrd="0" destOrd="0" presId="urn:microsoft.com/office/officeart/2005/8/layout/orgChart1"/>
    <dgm:cxn modelId="{C203572D-C03C-4DE0-BCCC-0BC6C4C04465}" type="presOf" srcId="{C8733EF9-B663-4A20-A18A-AA716942E1E5}" destId="{D776E1AD-3CFE-436E-8E1C-4B6C5EC60436}" srcOrd="1" destOrd="0" presId="urn:microsoft.com/office/officeart/2005/8/layout/orgChart1"/>
    <dgm:cxn modelId="{877D0F2E-B698-4521-934F-DF87343E7F63}" srcId="{1F06E8F8-617F-4882-B4ED-D6082B5228AA}" destId="{D7DA62B2-0FFC-4492-97E0-1663F34B0392}" srcOrd="3" destOrd="0" parTransId="{F3A7970A-6FD6-403F-8518-3F7798CF3CF8}" sibTransId="{1FA73A0B-3E06-4410-89F7-DFC5A14FC0CF}"/>
    <dgm:cxn modelId="{4B902E30-4EB8-4822-9396-2C65091EFE52}" type="presOf" srcId="{74D65AF0-C4C1-493B-A530-94AAF7CAA7A5}" destId="{47687EE5-EF6A-47C5-A072-672898512661}" srcOrd="1" destOrd="0" presId="urn:microsoft.com/office/officeart/2005/8/layout/orgChart1"/>
    <dgm:cxn modelId="{24544233-F9D2-4741-8B51-370B0CAD15CB}" type="presOf" srcId="{F908A7A9-FE7C-4E46-A436-0F1828C7F699}" destId="{BAEF3999-3BFB-4F97-BF12-8BB160D18BA1}" srcOrd="1" destOrd="0" presId="urn:microsoft.com/office/officeart/2005/8/layout/orgChart1"/>
    <dgm:cxn modelId="{8DF44F33-223A-401D-A7A5-59E10C7450A6}" type="presOf" srcId="{36A8A6E5-2E17-4DF8-87C4-07E95684EF1D}" destId="{62D80AE6-13FD-44FA-AD07-1262FC4A65EC}" srcOrd="0" destOrd="0" presId="urn:microsoft.com/office/officeart/2005/8/layout/orgChart1"/>
    <dgm:cxn modelId="{EEA5CB38-15A5-48E5-8E56-B3D29DD00BAE}" srcId="{1F06E8F8-617F-4882-B4ED-D6082B5228AA}" destId="{98120D26-128E-491A-807A-1175EA8382AB}" srcOrd="0" destOrd="0" parTransId="{D20E879F-F866-4465-9A8F-E6A0C2940648}" sibTransId="{FE79A446-C8D1-45B3-9936-AD84DD23FAA3}"/>
    <dgm:cxn modelId="{360E0D3D-D588-42B5-BEC4-9CE2AA2CB252}" srcId="{140C25BE-F442-45F8-9E37-8BBC6C9F5B3D}" destId="{1F06E8F8-617F-4882-B4ED-D6082B5228AA}" srcOrd="1" destOrd="0" parTransId="{1912B35B-40AA-404E-978E-60A29846B1CD}" sibTransId="{83E8D19D-9E1F-4BA1-8248-09CAE2288336}"/>
    <dgm:cxn modelId="{1928453D-1A18-4617-BAA2-08DBDB6A418D}" type="presOf" srcId="{FA0C5D59-10AC-4810-85A1-FA40CC9FAB99}" destId="{4AE72CE9-BD1B-42A9-BD20-15EF09951B5A}" srcOrd="0" destOrd="0" presId="urn:microsoft.com/office/officeart/2005/8/layout/orgChart1"/>
    <dgm:cxn modelId="{B413213E-FCB4-45C5-AA56-47B06702880A}" srcId="{75CB8D47-3A65-40D2-9DAF-9BF7C457AD10}" destId="{F908A7A9-FE7C-4E46-A436-0F1828C7F699}" srcOrd="3" destOrd="0" parTransId="{2C0A4149-C908-4FA1-A045-7FAEE39BF0DE}" sibTransId="{942A7A7B-F6F4-4A16-8118-E871D87F4D0B}"/>
    <dgm:cxn modelId="{6E224E60-FDC4-4876-A773-8CF33938B211}" type="presOf" srcId="{E9214F71-5B34-4990-B295-2B1C36D9E82F}" destId="{E7ED12FA-103D-4C2A-BEED-540B4DCC4C25}" srcOrd="0" destOrd="0" presId="urn:microsoft.com/office/officeart/2005/8/layout/orgChart1"/>
    <dgm:cxn modelId="{C5129E46-9B4B-466B-8B6E-77CCEBC1AEC8}" type="presOf" srcId="{F908A7A9-FE7C-4E46-A436-0F1828C7F699}" destId="{B8394099-86CF-4920-8DAE-1975A2DD82AD}" srcOrd="0" destOrd="0" presId="urn:microsoft.com/office/officeart/2005/8/layout/orgChart1"/>
    <dgm:cxn modelId="{FCF3326A-908B-4B40-90FD-C0BCE2038EA6}" type="presOf" srcId="{36A8A6E5-2E17-4DF8-87C4-07E95684EF1D}" destId="{72889C18-D4C0-46BB-888B-9D80A72D2F96}" srcOrd="1" destOrd="0" presId="urn:microsoft.com/office/officeart/2005/8/layout/orgChart1"/>
    <dgm:cxn modelId="{30B2486A-4A83-41DD-A913-17278C778200}" type="presOf" srcId="{2C0A4149-C908-4FA1-A045-7FAEE39BF0DE}" destId="{F19EE825-BE7C-41F1-BCE2-A8BDD73BF5BF}" srcOrd="0" destOrd="0" presId="urn:microsoft.com/office/officeart/2005/8/layout/orgChart1"/>
    <dgm:cxn modelId="{D178674C-6FDF-4B47-A22E-1F0FE886B4E3}" srcId="{75CB8D47-3A65-40D2-9DAF-9BF7C457AD10}" destId="{D6599210-7336-42D0-998A-EB2314F781FB}" srcOrd="1" destOrd="0" parTransId="{DA2E40B1-7BE8-4CE2-A6D9-4AB3ECFDFEFD}" sibTransId="{8A822FCA-E7CA-4555-A9B6-440148925628}"/>
    <dgm:cxn modelId="{9954346D-2798-4A28-8A50-E25E313B345C}" type="presOf" srcId="{DB44289D-EB53-40E3-A467-2F700E71969F}" destId="{8A085227-F167-4C88-8101-01B005D967E6}" srcOrd="0" destOrd="0" presId="urn:microsoft.com/office/officeart/2005/8/layout/orgChart1"/>
    <dgm:cxn modelId="{78C2B66E-88F4-423D-BBA2-52F29A2C8B46}" type="presOf" srcId="{74D65AF0-C4C1-493B-A530-94AAF7CAA7A5}" destId="{4935D00E-D9C9-46CB-B695-8A492F082605}" srcOrd="0" destOrd="0" presId="urn:microsoft.com/office/officeart/2005/8/layout/orgChart1"/>
    <dgm:cxn modelId="{74E79371-90B7-42D5-AD4C-B137C1D41AC3}" type="presOf" srcId="{8E032A97-CC08-4C78-A13E-65447DA85E86}" destId="{A76E3AFE-2CB6-44BD-B4AD-9CFFEBB69C96}" srcOrd="1" destOrd="0" presId="urn:microsoft.com/office/officeart/2005/8/layout/orgChart1"/>
    <dgm:cxn modelId="{25BB5E52-D0B1-423E-BA2A-43148B8B984D}" srcId="{75CB8D47-3A65-40D2-9DAF-9BF7C457AD10}" destId="{36A8A6E5-2E17-4DF8-87C4-07E95684EF1D}" srcOrd="2" destOrd="0" parTransId="{E9214F71-5B34-4990-B295-2B1C36D9E82F}" sibTransId="{4B696165-4DFF-47DC-8A73-2D73C20FDB60}"/>
    <dgm:cxn modelId="{31D01773-C2D4-4FCA-AF38-BBEBC7C07828}" type="presOf" srcId="{1F06E8F8-617F-4882-B4ED-D6082B5228AA}" destId="{98F82744-337D-4E07-862F-59DD6890930C}" srcOrd="0" destOrd="0" presId="urn:microsoft.com/office/officeart/2005/8/layout/orgChart1"/>
    <dgm:cxn modelId="{69564B81-5A62-4E81-A3BA-D8FB87E83615}" type="presOf" srcId="{98120D26-128E-491A-807A-1175EA8382AB}" destId="{56DA69C6-FDE4-43FA-B14F-1F56ECC0B4D5}" srcOrd="1" destOrd="0" presId="urn:microsoft.com/office/officeart/2005/8/layout/orgChart1"/>
    <dgm:cxn modelId="{7923B181-9671-4AF3-B0F0-8D8B03BA9423}" type="presOf" srcId="{75CB8D47-3A65-40D2-9DAF-9BF7C457AD10}" destId="{AA388E33-F684-4C32-8F03-409C11ED0DB1}" srcOrd="1" destOrd="0" presId="urn:microsoft.com/office/officeart/2005/8/layout/orgChart1"/>
    <dgm:cxn modelId="{3BE99E83-94F1-4189-BDF0-1F16E5243E3A}" srcId="{1F06E8F8-617F-4882-B4ED-D6082B5228AA}" destId="{74D65AF0-C4C1-493B-A530-94AAF7CAA7A5}" srcOrd="2" destOrd="0" parTransId="{E1213893-158A-4F9F-B641-B90A1384F1FF}" sibTransId="{383FDEA9-3DF2-4FFA-99EE-F3AF63F82B06}"/>
    <dgm:cxn modelId="{436A328A-2916-495E-84D7-B2E82B0AA0AF}" type="presOf" srcId="{98120D26-128E-491A-807A-1175EA8382AB}" destId="{D68029A6-32AF-4FF4-8B7D-2A67CAB1DB76}" srcOrd="0" destOrd="0" presId="urn:microsoft.com/office/officeart/2005/8/layout/orgChart1"/>
    <dgm:cxn modelId="{3597608C-2E18-4A81-B8F3-84261B7063B6}" type="presOf" srcId="{75CB8D47-3A65-40D2-9DAF-9BF7C457AD10}" destId="{072C0010-0747-4224-A642-508CC0AF05A5}" srcOrd="0" destOrd="0" presId="urn:microsoft.com/office/officeart/2005/8/layout/orgChart1"/>
    <dgm:cxn modelId="{758D8292-CE65-4287-AE7B-25A481D8F735}" type="presOf" srcId="{8E032A97-CC08-4C78-A13E-65447DA85E86}" destId="{CB3EA2E0-1A0A-4077-A0F8-33E198E3F38E}" srcOrd="0" destOrd="0" presId="urn:microsoft.com/office/officeart/2005/8/layout/orgChart1"/>
    <dgm:cxn modelId="{58232C96-C2FB-41F8-B61D-5FAAFF9810FB}" type="presOf" srcId="{F3A7970A-6FD6-403F-8518-3F7798CF3CF8}" destId="{9DB870B9-D1AA-495C-9FD8-0D5BC457F754}" srcOrd="0" destOrd="0" presId="urn:microsoft.com/office/officeart/2005/8/layout/orgChart1"/>
    <dgm:cxn modelId="{84D97199-A227-45A9-B7DA-E22FEF529B2B}" srcId="{1F06E8F8-617F-4882-B4ED-D6082B5228AA}" destId="{C8733EF9-B663-4A20-A18A-AA716942E1E5}" srcOrd="1" destOrd="0" parTransId="{FA0C5D59-10AC-4810-85A1-FA40CC9FAB99}" sibTransId="{73E7A41F-CFB9-409B-BC44-EB6D844AF45E}"/>
    <dgm:cxn modelId="{858E27A0-84C0-4D21-B4AE-92CF915BB582}" type="presOf" srcId="{D7DA62B2-0FFC-4492-97E0-1663F34B0392}" destId="{38975CAF-89BD-4E9C-9DDD-6FACCEDCC286}" srcOrd="0" destOrd="0" presId="urn:microsoft.com/office/officeart/2005/8/layout/orgChart1"/>
    <dgm:cxn modelId="{0CB7E7A7-BE65-4751-A98D-68138A4C06F0}" type="presOf" srcId="{A3CE6493-DD7B-4F0F-9D5D-55912901F191}" destId="{6131F146-6BA7-4DEF-BCD5-04BEEB51A8C8}" srcOrd="0" destOrd="0" presId="urn:microsoft.com/office/officeart/2005/8/layout/orgChart1"/>
    <dgm:cxn modelId="{D7D180B5-E0A7-4F62-9ADB-CD9457D8A8F8}" type="presOf" srcId="{DA2E40B1-7BE8-4CE2-A6D9-4AB3ECFDFEFD}" destId="{B92DCAF4-755A-4BFC-B5F9-A496CB9F3DC0}" srcOrd="0" destOrd="0" presId="urn:microsoft.com/office/officeart/2005/8/layout/orgChart1"/>
    <dgm:cxn modelId="{F77AD6B5-D1AA-4FAB-973F-A88CBA50C5A4}" type="presOf" srcId="{C8733EF9-B663-4A20-A18A-AA716942E1E5}" destId="{955A0B31-4AA9-4B81-80D0-1316A90F54D0}" srcOrd="0" destOrd="0" presId="urn:microsoft.com/office/officeart/2005/8/layout/orgChart1"/>
    <dgm:cxn modelId="{689006C2-052B-4EB6-B5B6-096AC83DA65E}" type="presOf" srcId="{140C25BE-F442-45F8-9E37-8BBC6C9F5B3D}" destId="{0AB42FA7-FF6A-46B3-B481-A38B98C8377B}" srcOrd="0" destOrd="0" presId="urn:microsoft.com/office/officeart/2005/8/layout/orgChart1"/>
    <dgm:cxn modelId="{E08018C9-5CB2-4314-837E-BFE62E1A9938}" type="presOf" srcId="{7DE669D6-C250-4F5F-BC8F-0AFCE21C1D60}" destId="{AEF2C829-3640-48A7-8225-8996CD8078AF}" srcOrd="0" destOrd="0" presId="urn:microsoft.com/office/officeart/2005/8/layout/orgChart1"/>
    <dgm:cxn modelId="{98CD0DCA-0EC4-4669-A229-C1370EB119C6}" type="presOf" srcId="{140C25BE-F442-45F8-9E37-8BBC6C9F5B3D}" destId="{35EAF227-5346-42F3-84CE-6E7B8F37FF6B}" srcOrd="1" destOrd="0" presId="urn:microsoft.com/office/officeart/2005/8/layout/orgChart1"/>
    <dgm:cxn modelId="{5370B4CF-ED1E-4EC7-8F5A-D5DCC79AFF50}" type="presOf" srcId="{D6599210-7336-42D0-998A-EB2314F781FB}" destId="{93CFA68C-B486-47CE-8157-B8ABA6FF14BA}" srcOrd="1" destOrd="0" presId="urn:microsoft.com/office/officeart/2005/8/layout/orgChart1"/>
    <dgm:cxn modelId="{75B99CDB-081B-4766-B236-7808E1F7F229}" type="presOf" srcId="{D20E879F-F866-4465-9A8F-E6A0C2940648}" destId="{649061EB-7194-43D9-9A96-C227162CDE12}" srcOrd="0" destOrd="0" presId="urn:microsoft.com/office/officeart/2005/8/layout/orgChart1"/>
    <dgm:cxn modelId="{D0F543DC-E3A8-4EC9-ABA1-5A795342D0C3}" type="presOf" srcId="{E1213893-158A-4F9F-B641-B90A1384F1FF}" destId="{C10E9062-B4E9-4A27-B04A-5E7950621D34}" srcOrd="0" destOrd="0" presId="urn:microsoft.com/office/officeart/2005/8/layout/orgChart1"/>
    <dgm:cxn modelId="{81FF27EF-2167-4B8F-BAF6-450BC688F3F3}" srcId="{140C25BE-F442-45F8-9E37-8BBC6C9F5B3D}" destId="{75CB8D47-3A65-40D2-9DAF-9BF7C457AD10}" srcOrd="0" destOrd="0" parTransId="{A3CE6493-DD7B-4F0F-9D5D-55912901F191}" sibTransId="{A3C21B5C-C063-4F37-B936-98064F24454B}"/>
    <dgm:cxn modelId="{F1634CEF-D182-4288-BF66-04911B94CEA2}" type="presOf" srcId="{1912B35B-40AA-404E-978E-60A29846B1CD}" destId="{0EDB9871-8B4D-4578-BEDC-BD63FEC21628}" srcOrd="0" destOrd="0" presId="urn:microsoft.com/office/officeart/2005/8/layout/orgChart1"/>
    <dgm:cxn modelId="{3539A0F3-6312-4507-AD42-632A36AB3200}" type="presOf" srcId="{1F06E8F8-617F-4882-B4ED-D6082B5228AA}" destId="{3EE38695-DE8A-46F6-AE7F-69D632A7B1E0}" srcOrd="1" destOrd="0" presId="urn:microsoft.com/office/officeart/2005/8/layout/orgChart1"/>
    <dgm:cxn modelId="{DEBDDAF8-1D91-44F9-A316-04DC7E492307}" srcId="{7DE669D6-C250-4F5F-BC8F-0AFCE21C1D60}" destId="{140C25BE-F442-45F8-9E37-8BBC6C9F5B3D}" srcOrd="0" destOrd="0" parTransId="{4EC70A20-C7E4-4F81-8E43-8E773E53C45A}" sibTransId="{0578AA3C-ECA2-4228-83F1-43E1DF269515}"/>
    <dgm:cxn modelId="{FB1A23FB-35EF-4B42-BE2D-04F5C6144D08}" type="presOf" srcId="{D7DA62B2-0FFC-4492-97E0-1663F34B0392}" destId="{4C3871A0-FADF-42DA-81DE-FC6DFC17AE15}" srcOrd="1" destOrd="0" presId="urn:microsoft.com/office/officeart/2005/8/layout/orgChart1"/>
    <dgm:cxn modelId="{05DE0298-0D06-48A8-8232-21C0CF1295E8}" type="presParOf" srcId="{AEF2C829-3640-48A7-8225-8996CD8078AF}" destId="{74B27831-DEE4-4B2D-A6E7-6AF166E17F42}" srcOrd="0" destOrd="0" presId="urn:microsoft.com/office/officeart/2005/8/layout/orgChart1"/>
    <dgm:cxn modelId="{E8B3D60D-6D8B-46CF-96D3-1DA9D045CF75}" type="presParOf" srcId="{74B27831-DEE4-4B2D-A6E7-6AF166E17F42}" destId="{DBB56B11-1D3F-4F62-A0F2-D51040C44908}" srcOrd="0" destOrd="0" presId="urn:microsoft.com/office/officeart/2005/8/layout/orgChart1"/>
    <dgm:cxn modelId="{55E984D4-753C-4D1E-956C-FBFDBF385D8B}" type="presParOf" srcId="{DBB56B11-1D3F-4F62-A0F2-D51040C44908}" destId="{0AB42FA7-FF6A-46B3-B481-A38B98C8377B}" srcOrd="0" destOrd="0" presId="urn:microsoft.com/office/officeart/2005/8/layout/orgChart1"/>
    <dgm:cxn modelId="{37400D70-59BE-45C4-852C-F0581D52D909}" type="presParOf" srcId="{DBB56B11-1D3F-4F62-A0F2-D51040C44908}" destId="{35EAF227-5346-42F3-84CE-6E7B8F37FF6B}" srcOrd="1" destOrd="0" presId="urn:microsoft.com/office/officeart/2005/8/layout/orgChart1"/>
    <dgm:cxn modelId="{B870A08D-7E6E-439A-89EB-88C4D2C09D12}" type="presParOf" srcId="{74B27831-DEE4-4B2D-A6E7-6AF166E17F42}" destId="{836317C8-DC81-4B83-8F9E-D93146A2A8A8}" srcOrd="1" destOrd="0" presId="urn:microsoft.com/office/officeart/2005/8/layout/orgChart1"/>
    <dgm:cxn modelId="{E4F423CD-1D82-446F-82AA-905BF2740D8B}" type="presParOf" srcId="{836317C8-DC81-4B83-8F9E-D93146A2A8A8}" destId="{6131F146-6BA7-4DEF-BCD5-04BEEB51A8C8}" srcOrd="0" destOrd="0" presId="urn:microsoft.com/office/officeart/2005/8/layout/orgChart1"/>
    <dgm:cxn modelId="{EAE7D04E-147E-44CF-95DD-BC9D64E9AAB9}" type="presParOf" srcId="{836317C8-DC81-4B83-8F9E-D93146A2A8A8}" destId="{24BDEC79-CBE3-4099-AAC1-A7CF54B816FA}" srcOrd="1" destOrd="0" presId="urn:microsoft.com/office/officeart/2005/8/layout/orgChart1"/>
    <dgm:cxn modelId="{43E2B336-3990-487A-BF2A-B83C6B754552}" type="presParOf" srcId="{24BDEC79-CBE3-4099-AAC1-A7CF54B816FA}" destId="{9488710F-2A97-4680-8A68-614FE58F0BF8}" srcOrd="0" destOrd="0" presId="urn:microsoft.com/office/officeart/2005/8/layout/orgChart1"/>
    <dgm:cxn modelId="{1EF58250-2823-45EA-98D7-E96C461AF658}" type="presParOf" srcId="{9488710F-2A97-4680-8A68-614FE58F0BF8}" destId="{072C0010-0747-4224-A642-508CC0AF05A5}" srcOrd="0" destOrd="0" presId="urn:microsoft.com/office/officeart/2005/8/layout/orgChart1"/>
    <dgm:cxn modelId="{B55F5412-12F1-4077-9608-3A88338DAC16}" type="presParOf" srcId="{9488710F-2A97-4680-8A68-614FE58F0BF8}" destId="{AA388E33-F684-4C32-8F03-409C11ED0DB1}" srcOrd="1" destOrd="0" presId="urn:microsoft.com/office/officeart/2005/8/layout/orgChart1"/>
    <dgm:cxn modelId="{59399BEF-ED27-4F49-9CE5-EC9A9274DB8E}" type="presParOf" srcId="{24BDEC79-CBE3-4099-AAC1-A7CF54B816FA}" destId="{61A2461B-27FA-44F4-8486-6203DD3ACFAC}" srcOrd="1" destOrd="0" presId="urn:microsoft.com/office/officeart/2005/8/layout/orgChart1"/>
    <dgm:cxn modelId="{7C4BF9E6-5EDC-4BCC-8EE3-1144EE52EEFF}" type="presParOf" srcId="{61A2461B-27FA-44F4-8486-6203DD3ACFAC}" destId="{8A085227-F167-4C88-8101-01B005D967E6}" srcOrd="0" destOrd="0" presId="urn:microsoft.com/office/officeart/2005/8/layout/orgChart1"/>
    <dgm:cxn modelId="{11E35294-890D-4D9C-A854-D0877A554A9F}" type="presParOf" srcId="{61A2461B-27FA-44F4-8486-6203DD3ACFAC}" destId="{AF44E1D7-DF96-4250-AA49-687950629383}" srcOrd="1" destOrd="0" presId="urn:microsoft.com/office/officeart/2005/8/layout/orgChart1"/>
    <dgm:cxn modelId="{387F0517-08EB-49BE-B036-93001729F26F}" type="presParOf" srcId="{AF44E1D7-DF96-4250-AA49-687950629383}" destId="{0F069429-14CA-4446-8ACC-78AC6D46733A}" srcOrd="0" destOrd="0" presId="urn:microsoft.com/office/officeart/2005/8/layout/orgChart1"/>
    <dgm:cxn modelId="{8CAE39C2-48E5-4309-8628-0483BDB31165}" type="presParOf" srcId="{0F069429-14CA-4446-8ACC-78AC6D46733A}" destId="{CB3EA2E0-1A0A-4077-A0F8-33E198E3F38E}" srcOrd="0" destOrd="0" presId="urn:microsoft.com/office/officeart/2005/8/layout/orgChart1"/>
    <dgm:cxn modelId="{E1560320-04D8-4194-9350-9427241A4486}" type="presParOf" srcId="{0F069429-14CA-4446-8ACC-78AC6D46733A}" destId="{A76E3AFE-2CB6-44BD-B4AD-9CFFEBB69C96}" srcOrd="1" destOrd="0" presId="urn:microsoft.com/office/officeart/2005/8/layout/orgChart1"/>
    <dgm:cxn modelId="{A45D4B48-10B7-4620-90EF-DAC9D0DC06EE}" type="presParOf" srcId="{AF44E1D7-DF96-4250-AA49-687950629383}" destId="{0D50C308-0A8B-4A3E-BC9D-488CED24780D}" srcOrd="1" destOrd="0" presId="urn:microsoft.com/office/officeart/2005/8/layout/orgChart1"/>
    <dgm:cxn modelId="{45C73DEE-1559-4AFD-9640-87C3972ADDFD}" type="presParOf" srcId="{AF44E1D7-DF96-4250-AA49-687950629383}" destId="{BE798C86-6F85-44DF-8907-FD653D31FF0C}" srcOrd="2" destOrd="0" presId="urn:microsoft.com/office/officeart/2005/8/layout/orgChart1"/>
    <dgm:cxn modelId="{5D152018-3067-4035-9AA3-DC54E1D779C4}" type="presParOf" srcId="{61A2461B-27FA-44F4-8486-6203DD3ACFAC}" destId="{B92DCAF4-755A-4BFC-B5F9-A496CB9F3DC0}" srcOrd="2" destOrd="0" presId="urn:microsoft.com/office/officeart/2005/8/layout/orgChart1"/>
    <dgm:cxn modelId="{865C5B24-AA5D-41A6-98B0-3EB8E3BFCAC9}" type="presParOf" srcId="{61A2461B-27FA-44F4-8486-6203DD3ACFAC}" destId="{4E0EB03E-988A-4D3D-8EB5-395BA5E7B6B2}" srcOrd="3" destOrd="0" presId="urn:microsoft.com/office/officeart/2005/8/layout/orgChart1"/>
    <dgm:cxn modelId="{0C44F8C8-1D49-43A2-8AE7-81538971C9B8}" type="presParOf" srcId="{4E0EB03E-988A-4D3D-8EB5-395BA5E7B6B2}" destId="{0641D720-9A71-40B7-8C7D-E7542F2AAF02}" srcOrd="0" destOrd="0" presId="urn:microsoft.com/office/officeart/2005/8/layout/orgChart1"/>
    <dgm:cxn modelId="{C30636D1-FC15-4E16-8421-E4217DCAD02C}" type="presParOf" srcId="{0641D720-9A71-40B7-8C7D-E7542F2AAF02}" destId="{8B7D67BF-EF4F-4254-BC13-0EC720AC2D67}" srcOrd="0" destOrd="0" presId="urn:microsoft.com/office/officeart/2005/8/layout/orgChart1"/>
    <dgm:cxn modelId="{449947CB-D141-4833-8B9E-FD151679A6ED}" type="presParOf" srcId="{0641D720-9A71-40B7-8C7D-E7542F2AAF02}" destId="{93CFA68C-B486-47CE-8157-B8ABA6FF14BA}" srcOrd="1" destOrd="0" presId="urn:microsoft.com/office/officeart/2005/8/layout/orgChart1"/>
    <dgm:cxn modelId="{A0E441E4-339E-4742-A207-B48628C4FE85}" type="presParOf" srcId="{4E0EB03E-988A-4D3D-8EB5-395BA5E7B6B2}" destId="{C3C15E16-3497-455C-98B9-B4AB445A2BB9}" srcOrd="1" destOrd="0" presId="urn:microsoft.com/office/officeart/2005/8/layout/orgChart1"/>
    <dgm:cxn modelId="{FE72E8DB-F674-4DB5-A07C-3EC3BFD781FA}" type="presParOf" srcId="{4E0EB03E-988A-4D3D-8EB5-395BA5E7B6B2}" destId="{50568D18-D744-4269-BB36-B7C55CBDF84B}" srcOrd="2" destOrd="0" presId="urn:microsoft.com/office/officeart/2005/8/layout/orgChart1"/>
    <dgm:cxn modelId="{B284ACDA-7B15-46FB-956D-E5B30B622C98}" type="presParOf" srcId="{61A2461B-27FA-44F4-8486-6203DD3ACFAC}" destId="{E7ED12FA-103D-4C2A-BEED-540B4DCC4C25}" srcOrd="4" destOrd="0" presId="urn:microsoft.com/office/officeart/2005/8/layout/orgChart1"/>
    <dgm:cxn modelId="{FD20F4C1-17DE-4486-9DF6-8BF2295CAF74}" type="presParOf" srcId="{61A2461B-27FA-44F4-8486-6203DD3ACFAC}" destId="{13B81A62-B48E-45F3-B91D-B99B6F803FA0}" srcOrd="5" destOrd="0" presId="urn:microsoft.com/office/officeart/2005/8/layout/orgChart1"/>
    <dgm:cxn modelId="{7D3E45E8-4CAE-45AE-BD00-5712FCB0AF69}" type="presParOf" srcId="{13B81A62-B48E-45F3-B91D-B99B6F803FA0}" destId="{50EF7131-183B-4082-A910-4D2B74666C38}" srcOrd="0" destOrd="0" presId="urn:microsoft.com/office/officeart/2005/8/layout/orgChart1"/>
    <dgm:cxn modelId="{F0B7EF10-12C1-4F1E-A69A-7F9285A8A804}" type="presParOf" srcId="{50EF7131-183B-4082-A910-4D2B74666C38}" destId="{62D80AE6-13FD-44FA-AD07-1262FC4A65EC}" srcOrd="0" destOrd="0" presId="urn:microsoft.com/office/officeart/2005/8/layout/orgChart1"/>
    <dgm:cxn modelId="{5C16DDC3-2B6D-4CA9-AAB7-94CF82A0FDD9}" type="presParOf" srcId="{50EF7131-183B-4082-A910-4D2B74666C38}" destId="{72889C18-D4C0-46BB-888B-9D80A72D2F96}" srcOrd="1" destOrd="0" presId="urn:microsoft.com/office/officeart/2005/8/layout/orgChart1"/>
    <dgm:cxn modelId="{B39E55AB-C992-43AC-8F8E-C0C3C39B499E}" type="presParOf" srcId="{13B81A62-B48E-45F3-B91D-B99B6F803FA0}" destId="{469A6B77-3A40-4122-9F39-6EFD5A8D0B56}" srcOrd="1" destOrd="0" presId="urn:microsoft.com/office/officeart/2005/8/layout/orgChart1"/>
    <dgm:cxn modelId="{8027B535-DAA6-4A49-BB20-F58AE3E67BBC}" type="presParOf" srcId="{13B81A62-B48E-45F3-B91D-B99B6F803FA0}" destId="{384F3456-9C01-44CA-8079-F7A34F74B105}" srcOrd="2" destOrd="0" presId="urn:microsoft.com/office/officeart/2005/8/layout/orgChart1"/>
    <dgm:cxn modelId="{91FE2F6C-EACF-44BA-830F-90C67C27E602}" type="presParOf" srcId="{61A2461B-27FA-44F4-8486-6203DD3ACFAC}" destId="{F19EE825-BE7C-41F1-BCE2-A8BDD73BF5BF}" srcOrd="6" destOrd="0" presId="urn:microsoft.com/office/officeart/2005/8/layout/orgChart1"/>
    <dgm:cxn modelId="{5B9DEEFF-5507-47E6-BCEB-035367561A76}" type="presParOf" srcId="{61A2461B-27FA-44F4-8486-6203DD3ACFAC}" destId="{719AFC07-A734-465D-9F3D-C0B9441B9365}" srcOrd="7" destOrd="0" presId="urn:microsoft.com/office/officeart/2005/8/layout/orgChart1"/>
    <dgm:cxn modelId="{5CA0712C-7758-4E46-9BA9-7A0A934B9651}" type="presParOf" srcId="{719AFC07-A734-465D-9F3D-C0B9441B9365}" destId="{89624D30-1E8F-4C72-B1F7-F1A48A103DB4}" srcOrd="0" destOrd="0" presId="urn:microsoft.com/office/officeart/2005/8/layout/orgChart1"/>
    <dgm:cxn modelId="{29262F05-D240-496F-AA2D-3B00F7B89C8B}" type="presParOf" srcId="{89624D30-1E8F-4C72-B1F7-F1A48A103DB4}" destId="{B8394099-86CF-4920-8DAE-1975A2DD82AD}" srcOrd="0" destOrd="0" presId="urn:microsoft.com/office/officeart/2005/8/layout/orgChart1"/>
    <dgm:cxn modelId="{34DC3792-ABDB-443C-8C37-053673D14CC8}" type="presParOf" srcId="{89624D30-1E8F-4C72-B1F7-F1A48A103DB4}" destId="{BAEF3999-3BFB-4F97-BF12-8BB160D18BA1}" srcOrd="1" destOrd="0" presId="urn:microsoft.com/office/officeart/2005/8/layout/orgChart1"/>
    <dgm:cxn modelId="{EBB6E544-DE4A-43AF-A039-0C2816F49A69}" type="presParOf" srcId="{719AFC07-A734-465D-9F3D-C0B9441B9365}" destId="{EBD989F2-4574-47FF-AF37-A516D8202070}" srcOrd="1" destOrd="0" presId="urn:microsoft.com/office/officeart/2005/8/layout/orgChart1"/>
    <dgm:cxn modelId="{A714E65F-2A00-47D3-AE29-6311CE28567E}" type="presParOf" srcId="{719AFC07-A734-465D-9F3D-C0B9441B9365}" destId="{64A486F0-CB44-4066-8255-24B3983EC91A}" srcOrd="2" destOrd="0" presId="urn:microsoft.com/office/officeart/2005/8/layout/orgChart1"/>
    <dgm:cxn modelId="{6047772A-4946-4C13-A62E-A965031217FD}" type="presParOf" srcId="{24BDEC79-CBE3-4099-AAC1-A7CF54B816FA}" destId="{90B2D6F3-FFAE-4DBE-B453-0BD7E3C67BF5}" srcOrd="2" destOrd="0" presId="urn:microsoft.com/office/officeart/2005/8/layout/orgChart1"/>
    <dgm:cxn modelId="{F9DD6C33-A246-4633-99A9-BF0DEFE97182}" type="presParOf" srcId="{836317C8-DC81-4B83-8F9E-D93146A2A8A8}" destId="{0EDB9871-8B4D-4578-BEDC-BD63FEC21628}" srcOrd="2" destOrd="0" presId="urn:microsoft.com/office/officeart/2005/8/layout/orgChart1"/>
    <dgm:cxn modelId="{47187215-9A76-4B95-9588-B6CC4F96A114}" type="presParOf" srcId="{836317C8-DC81-4B83-8F9E-D93146A2A8A8}" destId="{910609E6-D055-4D49-B7EF-ECC4AD258F1F}" srcOrd="3" destOrd="0" presId="urn:microsoft.com/office/officeart/2005/8/layout/orgChart1"/>
    <dgm:cxn modelId="{6DF71126-2417-4EB9-ADFC-BA76F6867720}" type="presParOf" srcId="{910609E6-D055-4D49-B7EF-ECC4AD258F1F}" destId="{5E4F4483-B345-42EC-89DC-4E3F27511432}" srcOrd="0" destOrd="0" presId="urn:microsoft.com/office/officeart/2005/8/layout/orgChart1"/>
    <dgm:cxn modelId="{9B1AFF6A-2B70-4EFF-9EEB-BD9C31C69203}" type="presParOf" srcId="{5E4F4483-B345-42EC-89DC-4E3F27511432}" destId="{98F82744-337D-4E07-862F-59DD6890930C}" srcOrd="0" destOrd="0" presId="urn:microsoft.com/office/officeart/2005/8/layout/orgChart1"/>
    <dgm:cxn modelId="{1C927618-5941-4B98-A4B4-C3E52374234F}" type="presParOf" srcId="{5E4F4483-B345-42EC-89DC-4E3F27511432}" destId="{3EE38695-DE8A-46F6-AE7F-69D632A7B1E0}" srcOrd="1" destOrd="0" presId="urn:microsoft.com/office/officeart/2005/8/layout/orgChart1"/>
    <dgm:cxn modelId="{B6B2D4CB-7890-491A-971E-F1F48E2ABA71}" type="presParOf" srcId="{910609E6-D055-4D49-B7EF-ECC4AD258F1F}" destId="{455FA876-951D-418A-83FA-2FD0C10C7B97}" srcOrd="1" destOrd="0" presId="urn:microsoft.com/office/officeart/2005/8/layout/orgChart1"/>
    <dgm:cxn modelId="{5E8FEF28-2B83-4EBD-A213-0327C59014A5}" type="presParOf" srcId="{455FA876-951D-418A-83FA-2FD0C10C7B97}" destId="{649061EB-7194-43D9-9A96-C227162CDE12}" srcOrd="0" destOrd="0" presId="urn:microsoft.com/office/officeart/2005/8/layout/orgChart1"/>
    <dgm:cxn modelId="{CDCE8059-478D-4AFD-9DC9-8F241CC17EFC}" type="presParOf" srcId="{455FA876-951D-418A-83FA-2FD0C10C7B97}" destId="{82726F2C-7F71-4313-9557-349202756B17}" srcOrd="1" destOrd="0" presId="urn:microsoft.com/office/officeart/2005/8/layout/orgChart1"/>
    <dgm:cxn modelId="{8C8C2F16-8E99-4409-876E-ECEC8FB9552B}" type="presParOf" srcId="{82726F2C-7F71-4313-9557-349202756B17}" destId="{91B6E432-A657-4055-8518-06E65773385A}" srcOrd="0" destOrd="0" presId="urn:microsoft.com/office/officeart/2005/8/layout/orgChart1"/>
    <dgm:cxn modelId="{607971BB-246C-4AAD-A3AB-9F87B95E7623}" type="presParOf" srcId="{91B6E432-A657-4055-8518-06E65773385A}" destId="{D68029A6-32AF-4FF4-8B7D-2A67CAB1DB76}" srcOrd="0" destOrd="0" presId="urn:microsoft.com/office/officeart/2005/8/layout/orgChart1"/>
    <dgm:cxn modelId="{7BD2A8BC-42E8-42BE-8775-865D776E7231}" type="presParOf" srcId="{91B6E432-A657-4055-8518-06E65773385A}" destId="{56DA69C6-FDE4-43FA-B14F-1F56ECC0B4D5}" srcOrd="1" destOrd="0" presId="urn:microsoft.com/office/officeart/2005/8/layout/orgChart1"/>
    <dgm:cxn modelId="{F517655F-C21C-4065-8240-70E9BE6B11DF}" type="presParOf" srcId="{82726F2C-7F71-4313-9557-349202756B17}" destId="{EDCEDF3F-1404-404A-9ACC-78AD67CD2191}" srcOrd="1" destOrd="0" presId="urn:microsoft.com/office/officeart/2005/8/layout/orgChart1"/>
    <dgm:cxn modelId="{42EDE12F-1C0A-49A8-B97C-1A6CE5C07A2D}" type="presParOf" srcId="{82726F2C-7F71-4313-9557-349202756B17}" destId="{9891AEE4-3205-499C-A957-94714765DD32}" srcOrd="2" destOrd="0" presId="urn:microsoft.com/office/officeart/2005/8/layout/orgChart1"/>
    <dgm:cxn modelId="{8DE3AFA1-923C-466B-A7BD-2CB764A65816}" type="presParOf" srcId="{455FA876-951D-418A-83FA-2FD0C10C7B97}" destId="{4AE72CE9-BD1B-42A9-BD20-15EF09951B5A}" srcOrd="2" destOrd="0" presId="urn:microsoft.com/office/officeart/2005/8/layout/orgChart1"/>
    <dgm:cxn modelId="{DF1BE6EE-42C1-4197-A924-D768DE14581D}" type="presParOf" srcId="{455FA876-951D-418A-83FA-2FD0C10C7B97}" destId="{A12A1AE2-7C74-42A3-9243-7BED729B74FA}" srcOrd="3" destOrd="0" presId="urn:microsoft.com/office/officeart/2005/8/layout/orgChart1"/>
    <dgm:cxn modelId="{AF348EE2-12F2-4984-9349-170965D4246E}" type="presParOf" srcId="{A12A1AE2-7C74-42A3-9243-7BED729B74FA}" destId="{FA8F5BC4-5714-4AF2-B003-971E7FE8929B}" srcOrd="0" destOrd="0" presId="urn:microsoft.com/office/officeart/2005/8/layout/orgChart1"/>
    <dgm:cxn modelId="{C185E3E0-528C-4996-8BD7-42E47088CBFE}" type="presParOf" srcId="{FA8F5BC4-5714-4AF2-B003-971E7FE8929B}" destId="{955A0B31-4AA9-4B81-80D0-1316A90F54D0}" srcOrd="0" destOrd="0" presId="urn:microsoft.com/office/officeart/2005/8/layout/orgChart1"/>
    <dgm:cxn modelId="{1EA8D637-6DD4-4F97-8619-62901684279C}" type="presParOf" srcId="{FA8F5BC4-5714-4AF2-B003-971E7FE8929B}" destId="{D776E1AD-3CFE-436E-8E1C-4B6C5EC60436}" srcOrd="1" destOrd="0" presId="urn:microsoft.com/office/officeart/2005/8/layout/orgChart1"/>
    <dgm:cxn modelId="{F0A48114-1048-4B0C-BC27-F7D56FEA397C}" type="presParOf" srcId="{A12A1AE2-7C74-42A3-9243-7BED729B74FA}" destId="{774764E3-B784-4178-8C49-79B9D5DEB288}" srcOrd="1" destOrd="0" presId="urn:microsoft.com/office/officeart/2005/8/layout/orgChart1"/>
    <dgm:cxn modelId="{222A8455-3FEA-458A-9CD2-2C831E37644B}" type="presParOf" srcId="{A12A1AE2-7C74-42A3-9243-7BED729B74FA}" destId="{8456F0E0-8742-4728-BA9F-56B4CAC2500F}" srcOrd="2" destOrd="0" presId="urn:microsoft.com/office/officeart/2005/8/layout/orgChart1"/>
    <dgm:cxn modelId="{9EA3198E-FA45-421B-A823-27DC8CC9A00C}" type="presParOf" srcId="{455FA876-951D-418A-83FA-2FD0C10C7B97}" destId="{C10E9062-B4E9-4A27-B04A-5E7950621D34}" srcOrd="4" destOrd="0" presId="urn:microsoft.com/office/officeart/2005/8/layout/orgChart1"/>
    <dgm:cxn modelId="{02FC6265-4063-425E-9C1E-359D90B5FA67}" type="presParOf" srcId="{455FA876-951D-418A-83FA-2FD0C10C7B97}" destId="{C426C89D-D7E4-47C8-96A5-6D50CAB2F879}" srcOrd="5" destOrd="0" presId="urn:microsoft.com/office/officeart/2005/8/layout/orgChart1"/>
    <dgm:cxn modelId="{52935820-EDC1-49E1-BE4A-2C66280DD0A6}" type="presParOf" srcId="{C426C89D-D7E4-47C8-96A5-6D50CAB2F879}" destId="{C2E38539-AF83-48D0-AC26-6F877931A406}" srcOrd="0" destOrd="0" presId="urn:microsoft.com/office/officeart/2005/8/layout/orgChart1"/>
    <dgm:cxn modelId="{81ADA756-ED45-4B9F-957B-E853B50EFB2B}" type="presParOf" srcId="{C2E38539-AF83-48D0-AC26-6F877931A406}" destId="{4935D00E-D9C9-46CB-B695-8A492F082605}" srcOrd="0" destOrd="0" presId="urn:microsoft.com/office/officeart/2005/8/layout/orgChart1"/>
    <dgm:cxn modelId="{4232F72F-3DC1-4470-BCAC-9D835BD0557E}" type="presParOf" srcId="{C2E38539-AF83-48D0-AC26-6F877931A406}" destId="{47687EE5-EF6A-47C5-A072-672898512661}" srcOrd="1" destOrd="0" presId="urn:microsoft.com/office/officeart/2005/8/layout/orgChart1"/>
    <dgm:cxn modelId="{779F857F-3268-44BB-95EF-E9F002527ADE}" type="presParOf" srcId="{C426C89D-D7E4-47C8-96A5-6D50CAB2F879}" destId="{54176EF7-8193-454A-AE3F-8E6AA505FD96}" srcOrd="1" destOrd="0" presId="urn:microsoft.com/office/officeart/2005/8/layout/orgChart1"/>
    <dgm:cxn modelId="{45830A85-9E76-4339-9CD2-C3D73F6EBB6C}" type="presParOf" srcId="{C426C89D-D7E4-47C8-96A5-6D50CAB2F879}" destId="{1BE2D325-67EC-4753-81D9-EA7D92B48DCC}" srcOrd="2" destOrd="0" presId="urn:microsoft.com/office/officeart/2005/8/layout/orgChart1"/>
    <dgm:cxn modelId="{58D98720-6643-4318-8050-2F6D0AFE8C20}" type="presParOf" srcId="{455FA876-951D-418A-83FA-2FD0C10C7B97}" destId="{9DB870B9-D1AA-495C-9FD8-0D5BC457F754}" srcOrd="6" destOrd="0" presId="urn:microsoft.com/office/officeart/2005/8/layout/orgChart1"/>
    <dgm:cxn modelId="{BFE302B3-D1DA-4BFE-965C-D2F2998C9D21}" type="presParOf" srcId="{455FA876-951D-418A-83FA-2FD0C10C7B97}" destId="{94050199-F590-44AD-9B24-E298EBC6D405}" srcOrd="7" destOrd="0" presId="urn:microsoft.com/office/officeart/2005/8/layout/orgChart1"/>
    <dgm:cxn modelId="{7CE33E55-A338-4BDB-B218-D319A0076CBC}" type="presParOf" srcId="{94050199-F590-44AD-9B24-E298EBC6D405}" destId="{B5AA7253-56E7-49B3-A3EF-97C3E9D252C6}" srcOrd="0" destOrd="0" presId="urn:microsoft.com/office/officeart/2005/8/layout/orgChart1"/>
    <dgm:cxn modelId="{4E75C530-DA73-44BD-95A7-6BE671AC02E1}" type="presParOf" srcId="{B5AA7253-56E7-49B3-A3EF-97C3E9D252C6}" destId="{38975CAF-89BD-4E9C-9DDD-6FACCEDCC286}" srcOrd="0" destOrd="0" presId="urn:microsoft.com/office/officeart/2005/8/layout/orgChart1"/>
    <dgm:cxn modelId="{647E4734-CC82-4EB9-806B-49B419813DCB}" type="presParOf" srcId="{B5AA7253-56E7-49B3-A3EF-97C3E9D252C6}" destId="{4C3871A0-FADF-42DA-81DE-FC6DFC17AE15}" srcOrd="1" destOrd="0" presId="urn:microsoft.com/office/officeart/2005/8/layout/orgChart1"/>
    <dgm:cxn modelId="{72BE5532-044D-4206-B4FA-6C491DB39A30}" type="presParOf" srcId="{94050199-F590-44AD-9B24-E298EBC6D405}" destId="{4B0E92AC-168B-4C02-9B00-DDE98E74432D}" srcOrd="1" destOrd="0" presId="urn:microsoft.com/office/officeart/2005/8/layout/orgChart1"/>
    <dgm:cxn modelId="{3D210872-44F4-4571-90B7-734441B284F1}" type="presParOf" srcId="{94050199-F590-44AD-9B24-E298EBC6D405}" destId="{5354D485-3934-4F85-B84E-D28AC792471D}" srcOrd="2" destOrd="0" presId="urn:microsoft.com/office/officeart/2005/8/layout/orgChart1"/>
    <dgm:cxn modelId="{DA1A1685-2346-4DB9-ABAF-4CC36EF8CE0A}" type="presParOf" srcId="{910609E6-D055-4D49-B7EF-ECC4AD258F1F}" destId="{B29189B9-C0B4-4631-9C3D-4E2CA58D4621}" srcOrd="2" destOrd="0" presId="urn:microsoft.com/office/officeart/2005/8/layout/orgChart1"/>
    <dgm:cxn modelId="{6343C1F5-68D4-4210-AA32-A863BDF04877}" type="presParOf" srcId="{74B27831-DEE4-4B2D-A6E7-6AF166E17F42}" destId="{4E54FD3D-022C-4BE3-AA84-5AE382B1D69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C87870-931F-40D1-8308-7FF56B9BDAF2}" type="doc">
      <dgm:prSet loTypeId="urn:microsoft.com/office/officeart/2009/3/layout/HorizontalOrganizationChart" loCatId="hierarchy" qsTypeId="urn:microsoft.com/office/officeart/2005/8/quickstyle/simple5" qsCatId="simple" csTypeId="urn:microsoft.com/office/officeart/2005/8/colors/accent1_2" csCatId="accent1" phldr="1"/>
      <dgm:spPr/>
      <dgm:t>
        <a:bodyPr/>
        <a:lstStyle/>
        <a:p>
          <a:endParaRPr lang="zh-CN" altLang="en-US"/>
        </a:p>
      </dgm:t>
    </dgm:pt>
    <dgm:pt modelId="{56937AD3-E767-4D09-89E9-66F4235606CB}">
      <dgm:prSet phldrT="[文本]"/>
      <dgm:spPr/>
      <dgm:t>
        <a:bodyPr/>
        <a:lstStyle/>
        <a:p>
          <a:r>
            <a:rPr lang="en-US" altLang="zh-CN" dirty="0"/>
            <a:t>CDC</a:t>
          </a:r>
          <a:endParaRPr lang="zh-CN" altLang="en-US" dirty="0"/>
        </a:p>
      </dgm:t>
    </dgm:pt>
    <dgm:pt modelId="{F3A595F8-5DF9-4874-A62E-A57F457345EA}" type="parTrans" cxnId="{7FECD75B-D98A-421B-8543-86BF2D69BC3F}">
      <dgm:prSet/>
      <dgm:spPr/>
      <dgm:t>
        <a:bodyPr/>
        <a:lstStyle/>
        <a:p>
          <a:endParaRPr lang="zh-CN" altLang="en-US"/>
        </a:p>
      </dgm:t>
    </dgm:pt>
    <dgm:pt modelId="{D2A30B83-2AE1-4134-8CFF-2688D0670E52}" type="sibTrans" cxnId="{7FECD75B-D98A-421B-8543-86BF2D69BC3F}">
      <dgm:prSet/>
      <dgm:spPr/>
      <dgm:t>
        <a:bodyPr/>
        <a:lstStyle/>
        <a:p>
          <a:endParaRPr lang="zh-CN" altLang="en-US"/>
        </a:p>
      </dgm:t>
    </dgm:pt>
    <dgm:pt modelId="{3307BDDE-8A01-4050-809F-EF48F753DC25}">
      <dgm:prSet phldrT="[文本]"/>
      <dgm:spPr/>
      <dgm:t>
        <a:bodyPr/>
        <a:lstStyle/>
        <a:p>
          <a:r>
            <a:rPr lang="zh-CN" altLang="en-US" dirty="0"/>
            <a:t>基于源数据</a:t>
          </a:r>
        </a:p>
      </dgm:t>
    </dgm:pt>
    <dgm:pt modelId="{407CC4DA-884D-4B53-92E7-CE79A3B8AE77}" type="parTrans" cxnId="{78003B54-033F-403F-A593-A2C5424EB8FD}">
      <dgm:prSet/>
      <dgm:spPr/>
      <dgm:t>
        <a:bodyPr/>
        <a:lstStyle/>
        <a:p>
          <a:endParaRPr lang="zh-CN" altLang="en-US"/>
        </a:p>
      </dgm:t>
    </dgm:pt>
    <dgm:pt modelId="{244D2E6B-45BA-4E7E-828F-DFC904B6B7D6}" type="sibTrans" cxnId="{78003B54-033F-403F-A593-A2C5424EB8FD}">
      <dgm:prSet/>
      <dgm:spPr/>
      <dgm:t>
        <a:bodyPr/>
        <a:lstStyle/>
        <a:p>
          <a:endParaRPr lang="zh-CN" altLang="en-US"/>
        </a:p>
      </dgm:t>
    </dgm:pt>
    <dgm:pt modelId="{D4258B9F-4D55-4265-8842-3D5B0345DAC5}">
      <dgm:prSet phldrT="[文本]"/>
      <dgm:spPr/>
      <dgm:t>
        <a:bodyPr/>
        <a:lstStyle/>
        <a:p>
          <a:r>
            <a:rPr lang="zh-CN" altLang="en-US" dirty="0"/>
            <a:t>基于触发器</a:t>
          </a:r>
        </a:p>
      </dgm:t>
    </dgm:pt>
    <dgm:pt modelId="{B84F9DB0-5474-48FA-A4BB-FBEF6A4253E8}" type="parTrans" cxnId="{9D74653A-C33C-4C6B-BB02-9615D004DD33}">
      <dgm:prSet/>
      <dgm:spPr/>
      <dgm:t>
        <a:bodyPr/>
        <a:lstStyle/>
        <a:p>
          <a:endParaRPr lang="zh-CN" altLang="en-US"/>
        </a:p>
      </dgm:t>
    </dgm:pt>
    <dgm:pt modelId="{79077240-CE92-45E0-8BE0-999D9EDC9308}" type="sibTrans" cxnId="{9D74653A-C33C-4C6B-BB02-9615D004DD33}">
      <dgm:prSet/>
      <dgm:spPr/>
      <dgm:t>
        <a:bodyPr/>
        <a:lstStyle/>
        <a:p>
          <a:endParaRPr lang="zh-CN" altLang="en-US"/>
        </a:p>
      </dgm:t>
    </dgm:pt>
    <dgm:pt modelId="{5A7D44CA-1BF1-4A93-BA28-2C135DCD2CFE}">
      <dgm:prSet phldrT="[文本]"/>
      <dgm:spPr/>
      <dgm:t>
        <a:bodyPr/>
        <a:lstStyle/>
        <a:p>
          <a:r>
            <a:rPr lang="zh-CN" altLang="en-US" dirty="0"/>
            <a:t>基于快照</a:t>
          </a:r>
        </a:p>
      </dgm:t>
    </dgm:pt>
    <dgm:pt modelId="{1B4733B0-12C5-436F-A408-DCEA3971EB56}" type="parTrans" cxnId="{E06F7B01-5BBF-460E-83EB-4547CCA8CF1C}">
      <dgm:prSet/>
      <dgm:spPr/>
      <dgm:t>
        <a:bodyPr/>
        <a:lstStyle/>
        <a:p>
          <a:endParaRPr lang="zh-CN" altLang="en-US"/>
        </a:p>
      </dgm:t>
    </dgm:pt>
    <dgm:pt modelId="{60BC3F44-6A50-45FD-A720-9066B64BC419}" type="sibTrans" cxnId="{E06F7B01-5BBF-460E-83EB-4547CCA8CF1C}">
      <dgm:prSet/>
      <dgm:spPr/>
      <dgm:t>
        <a:bodyPr/>
        <a:lstStyle/>
        <a:p>
          <a:endParaRPr lang="zh-CN" altLang="en-US"/>
        </a:p>
      </dgm:t>
    </dgm:pt>
    <dgm:pt modelId="{59DCDB83-6C5F-4419-93DA-688AB72A3D72}">
      <dgm:prSet phldrT="[文本]"/>
      <dgm:spPr>
        <a:solidFill>
          <a:srgbClr val="00B0F0"/>
        </a:solidFill>
      </dgm:spPr>
      <dgm:t>
        <a:bodyPr/>
        <a:lstStyle/>
        <a:p>
          <a:r>
            <a:rPr lang="zh-CN" altLang="en-US" dirty="0"/>
            <a:t>基于日志</a:t>
          </a:r>
        </a:p>
      </dgm:t>
    </dgm:pt>
    <dgm:pt modelId="{2A25B71F-DCE2-421D-9763-8B2008C7CBB0}" type="parTrans" cxnId="{A627D77B-BE1E-4917-A003-4C5D5222102B}">
      <dgm:prSet/>
      <dgm:spPr/>
      <dgm:t>
        <a:bodyPr/>
        <a:lstStyle/>
        <a:p>
          <a:endParaRPr lang="zh-CN" altLang="en-US"/>
        </a:p>
      </dgm:t>
    </dgm:pt>
    <dgm:pt modelId="{20D0A632-EB10-4818-B336-DE4BAEC4CAAC}" type="sibTrans" cxnId="{A627D77B-BE1E-4917-A003-4C5D5222102B}">
      <dgm:prSet/>
      <dgm:spPr/>
      <dgm:t>
        <a:bodyPr/>
        <a:lstStyle/>
        <a:p>
          <a:endParaRPr lang="zh-CN" altLang="en-US"/>
        </a:p>
      </dgm:t>
    </dgm:pt>
    <dgm:pt modelId="{DE172F9F-06D6-4D0A-A8BC-41F3E1AB92BF}" type="pres">
      <dgm:prSet presAssocID="{FCC87870-931F-40D1-8308-7FF56B9BDAF2}" presName="hierChild1" presStyleCnt="0">
        <dgm:presLayoutVars>
          <dgm:orgChart val="1"/>
          <dgm:chPref val="1"/>
          <dgm:dir/>
          <dgm:animOne val="branch"/>
          <dgm:animLvl val="lvl"/>
          <dgm:resizeHandles/>
        </dgm:presLayoutVars>
      </dgm:prSet>
      <dgm:spPr/>
    </dgm:pt>
    <dgm:pt modelId="{DE318192-F4F3-41D4-9984-9EEB7B6A822C}" type="pres">
      <dgm:prSet presAssocID="{56937AD3-E767-4D09-89E9-66F4235606CB}" presName="hierRoot1" presStyleCnt="0">
        <dgm:presLayoutVars>
          <dgm:hierBranch val="init"/>
        </dgm:presLayoutVars>
      </dgm:prSet>
      <dgm:spPr/>
    </dgm:pt>
    <dgm:pt modelId="{BAE2D070-8630-40CA-95A4-E4CF6171F798}" type="pres">
      <dgm:prSet presAssocID="{56937AD3-E767-4D09-89E9-66F4235606CB}" presName="rootComposite1" presStyleCnt="0"/>
      <dgm:spPr/>
    </dgm:pt>
    <dgm:pt modelId="{3EE33DC1-54BC-444F-A476-6F185C7065FF}" type="pres">
      <dgm:prSet presAssocID="{56937AD3-E767-4D09-89E9-66F4235606CB}" presName="rootText1" presStyleLbl="node0" presStyleIdx="0" presStyleCnt="1" custLinFactNeighborX="1186">
        <dgm:presLayoutVars>
          <dgm:chPref val="3"/>
        </dgm:presLayoutVars>
      </dgm:prSet>
      <dgm:spPr/>
    </dgm:pt>
    <dgm:pt modelId="{69DAA4AD-BE11-4EE2-A2D5-6389510331E4}" type="pres">
      <dgm:prSet presAssocID="{56937AD3-E767-4D09-89E9-66F4235606CB}" presName="rootConnector1" presStyleLbl="node1" presStyleIdx="0" presStyleCnt="0"/>
      <dgm:spPr/>
    </dgm:pt>
    <dgm:pt modelId="{43A13476-0F39-4387-BA31-44CCFD4B1D67}" type="pres">
      <dgm:prSet presAssocID="{56937AD3-E767-4D09-89E9-66F4235606CB}" presName="hierChild2" presStyleCnt="0"/>
      <dgm:spPr/>
    </dgm:pt>
    <dgm:pt modelId="{78A2A053-524D-4005-8970-7387C399A2E9}" type="pres">
      <dgm:prSet presAssocID="{407CC4DA-884D-4B53-92E7-CE79A3B8AE77}" presName="Name64" presStyleLbl="parChTrans1D2" presStyleIdx="0" presStyleCnt="4"/>
      <dgm:spPr/>
    </dgm:pt>
    <dgm:pt modelId="{1B243DC3-B55D-4707-B8BB-A1D2649904F1}" type="pres">
      <dgm:prSet presAssocID="{3307BDDE-8A01-4050-809F-EF48F753DC25}" presName="hierRoot2" presStyleCnt="0">
        <dgm:presLayoutVars>
          <dgm:hierBranch val="init"/>
        </dgm:presLayoutVars>
      </dgm:prSet>
      <dgm:spPr/>
    </dgm:pt>
    <dgm:pt modelId="{4A216F1F-6094-4C2B-B23E-98A46BF2C7A1}" type="pres">
      <dgm:prSet presAssocID="{3307BDDE-8A01-4050-809F-EF48F753DC25}" presName="rootComposite" presStyleCnt="0"/>
      <dgm:spPr/>
    </dgm:pt>
    <dgm:pt modelId="{5AA132B3-A291-45FF-8E4B-46A61F19302C}" type="pres">
      <dgm:prSet presAssocID="{3307BDDE-8A01-4050-809F-EF48F753DC25}" presName="rootText" presStyleLbl="node2" presStyleIdx="0" presStyleCnt="4">
        <dgm:presLayoutVars>
          <dgm:chPref val="3"/>
        </dgm:presLayoutVars>
      </dgm:prSet>
      <dgm:spPr/>
    </dgm:pt>
    <dgm:pt modelId="{8653E853-C759-4CB5-9C87-573DCDEE3E90}" type="pres">
      <dgm:prSet presAssocID="{3307BDDE-8A01-4050-809F-EF48F753DC25}" presName="rootConnector" presStyleLbl="node2" presStyleIdx="0" presStyleCnt="4"/>
      <dgm:spPr/>
    </dgm:pt>
    <dgm:pt modelId="{572506C5-FC68-4BEF-B650-6BC57BE210F4}" type="pres">
      <dgm:prSet presAssocID="{3307BDDE-8A01-4050-809F-EF48F753DC25}" presName="hierChild4" presStyleCnt="0"/>
      <dgm:spPr/>
    </dgm:pt>
    <dgm:pt modelId="{80A0D209-48BF-4514-BC5C-F5638352F2E1}" type="pres">
      <dgm:prSet presAssocID="{3307BDDE-8A01-4050-809F-EF48F753DC25}" presName="hierChild5" presStyleCnt="0"/>
      <dgm:spPr/>
    </dgm:pt>
    <dgm:pt modelId="{EFCD506A-CFCF-498F-91D6-D2B4DD0DDFCD}" type="pres">
      <dgm:prSet presAssocID="{B84F9DB0-5474-48FA-A4BB-FBEF6A4253E8}" presName="Name64" presStyleLbl="parChTrans1D2" presStyleIdx="1" presStyleCnt="4"/>
      <dgm:spPr/>
    </dgm:pt>
    <dgm:pt modelId="{D843C3E7-7CDF-4B7D-B7D4-ED8B095579FE}" type="pres">
      <dgm:prSet presAssocID="{D4258B9F-4D55-4265-8842-3D5B0345DAC5}" presName="hierRoot2" presStyleCnt="0">
        <dgm:presLayoutVars>
          <dgm:hierBranch val="init"/>
        </dgm:presLayoutVars>
      </dgm:prSet>
      <dgm:spPr/>
    </dgm:pt>
    <dgm:pt modelId="{238EE589-E173-4FE4-A77F-C4144765A498}" type="pres">
      <dgm:prSet presAssocID="{D4258B9F-4D55-4265-8842-3D5B0345DAC5}" presName="rootComposite" presStyleCnt="0"/>
      <dgm:spPr/>
    </dgm:pt>
    <dgm:pt modelId="{C5520579-E383-41BD-9975-E32D3BFD5153}" type="pres">
      <dgm:prSet presAssocID="{D4258B9F-4D55-4265-8842-3D5B0345DAC5}" presName="rootText" presStyleLbl="node2" presStyleIdx="1" presStyleCnt="4">
        <dgm:presLayoutVars>
          <dgm:chPref val="3"/>
        </dgm:presLayoutVars>
      </dgm:prSet>
      <dgm:spPr/>
    </dgm:pt>
    <dgm:pt modelId="{F0AB269F-6648-4F5B-8BAE-8CB9B2A445B9}" type="pres">
      <dgm:prSet presAssocID="{D4258B9F-4D55-4265-8842-3D5B0345DAC5}" presName="rootConnector" presStyleLbl="node2" presStyleIdx="1" presStyleCnt="4"/>
      <dgm:spPr/>
    </dgm:pt>
    <dgm:pt modelId="{7C55FE59-934D-4DDA-8B06-1B962B2B483B}" type="pres">
      <dgm:prSet presAssocID="{D4258B9F-4D55-4265-8842-3D5B0345DAC5}" presName="hierChild4" presStyleCnt="0"/>
      <dgm:spPr/>
    </dgm:pt>
    <dgm:pt modelId="{8B45B116-8D65-49FB-88C2-DA3329BCCABD}" type="pres">
      <dgm:prSet presAssocID="{D4258B9F-4D55-4265-8842-3D5B0345DAC5}" presName="hierChild5" presStyleCnt="0"/>
      <dgm:spPr/>
    </dgm:pt>
    <dgm:pt modelId="{1E314967-C76C-4093-A2F4-AAB0395C9460}" type="pres">
      <dgm:prSet presAssocID="{1B4733B0-12C5-436F-A408-DCEA3971EB56}" presName="Name64" presStyleLbl="parChTrans1D2" presStyleIdx="2" presStyleCnt="4"/>
      <dgm:spPr/>
    </dgm:pt>
    <dgm:pt modelId="{2E251FD8-D580-4640-A370-16FB90470B97}" type="pres">
      <dgm:prSet presAssocID="{5A7D44CA-1BF1-4A93-BA28-2C135DCD2CFE}" presName="hierRoot2" presStyleCnt="0">
        <dgm:presLayoutVars>
          <dgm:hierBranch val="init"/>
        </dgm:presLayoutVars>
      </dgm:prSet>
      <dgm:spPr/>
    </dgm:pt>
    <dgm:pt modelId="{BEE27F51-9DE7-4F94-8C4C-D8F5C4678085}" type="pres">
      <dgm:prSet presAssocID="{5A7D44CA-1BF1-4A93-BA28-2C135DCD2CFE}" presName="rootComposite" presStyleCnt="0"/>
      <dgm:spPr/>
    </dgm:pt>
    <dgm:pt modelId="{3B6FBD31-8FDB-483B-A657-F97D5BB94DFB}" type="pres">
      <dgm:prSet presAssocID="{5A7D44CA-1BF1-4A93-BA28-2C135DCD2CFE}" presName="rootText" presStyleLbl="node2" presStyleIdx="2" presStyleCnt="4">
        <dgm:presLayoutVars>
          <dgm:chPref val="3"/>
        </dgm:presLayoutVars>
      </dgm:prSet>
      <dgm:spPr/>
    </dgm:pt>
    <dgm:pt modelId="{FE5F6A19-A40E-42A0-8C4F-5886671CD6C9}" type="pres">
      <dgm:prSet presAssocID="{5A7D44CA-1BF1-4A93-BA28-2C135DCD2CFE}" presName="rootConnector" presStyleLbl="node2" presStyleIdx="2" presStyleCnt="4"/>
      <dgm:spPr/>
    </dgm:pt>
    <dgm:pt modelId="{41405ED0-1051-4D89-90E7-7302FA3ED916}" type="pres">
      <dgm:prSet presAssocID="{5A7D44CA-1BF1-4A93-BA28-2C135DCD2CFE}" presName="hierChild4" presStyleCnt="0"/>
      <dgm:spPr/>
    </dgm:pt>
    <dgm:pt modelId="{013ADECE-5E45-448E-9B5E-92C4AAB33017}" type="pres">
      <dgm:prSet presAssocID="{5A7D44CA-1BF1-4A93-BA28-2C135DCD2CFE}" presName="hierChild5" presStyleCnt="0"/>
      <dgm:spPr/>
    </dgm:pt>
    <dgm:pt modelId="{AE6C9103-F265-468C-9414-8BE1B7460B1B}" type="pres">
      <dgm:prSet presAssocID="{2A25B71F-DCE2-421D-9763-8B2008C7CBB0}" presName="Name64" presStyleLbl="parChTrans1D2" presStyleIdx="3" presStyleCnt="4"/>
      <dgm:spPr/>
    </dgm:pt>
    <dgm:pt modelId="{2156A244-D102-485B-B09E-C35ACC277C52}" type="pres">
      <dgm:prSet presAssocID="{59DCDB83-6C5F-4419-93DA-688AB72A3D72}" presName="hierRoot2" presStyleCnt="0">
        <dgm:presLayoutVars>
          <dgm:hierBranch val="init"/>
        </dgm:presLayoutVars>
      </dgm:prSet>
      <dgm:spPr/>
    </dgm:pt>
    <dgm:pt modelId="{BEE5F3F2-BB60-46DB-9213-C4FB0B41C7C3}" type="pres">
      <dgm:prSet presAssocID="{59DCDB83-6C5F-4419-93DA-688AB72A3D72}" presName="rootComposite" presStyleCnt="0"/>
      <dgm:spPr/>
    </dgm:pt>
    <dgm:pt modelId="{F9133A2C-B98C-474F-8A29-D5B2AD2CED83}" type="pres">
      <dgm:prSet presAssocID="{59DCDB83-6C5F-4419-93DA-688AB72A3D72}" presName="rootText" presStyleLbl="node2" presStyleIdx="3" presStyleCnt="4">
        <dgm:presLayoutVars>
          <dgm:chPref val="3"/>
        </dgm:presLayoutVars>
      </dgm:prSet>
      <dgm:spPr/>
    </dgm:pt>
    <dgm:pt modelId="{20633E7C-BF93-4A58-BF70-3FC7C7006538}" type="pres">
      <dgm:prSet presAssocID="{59DCDB83-6C5F-4419-93DA-688AB72A3D72}" presName="rootConnector" presStyleLbl="node2" presStyleIdx="3" presStyleCnt="4"/>
      <dgm:spPr/>
    </dgm:pt>
    <dgm:pt modelId="{2182DA70-A648-4F98-B693-BEC8D84A3577}" type="pres">
      <dgm:prSet presAssocID="{59DCDB83-6C5F-4419-93DA-688AB72A3D72}" presName="hierChild4" presStyleCnt="0"/>
      <dgm:spPr/>
    </dgm:pt>
    <dgm:pt modelId="{637CD0A8-5C95-41B2-A698-1F62A40874F6}" type="pres">
      <dgm:prSet presAssocID="{59DCDB83-6C5F-4419-93DA-688AB72A3D72}" presName="hierChild5" presStyleCnt="0"/>
      <dgm:spPr/>
    </dgm:pt>
    <dgm:pt modelId="{472071C1-C617-4C1E-804C-BC9F8F139445}" type="pres">
      <dgm:prSet presAssocID="{56937AD3-E767-4D09-89E9-66F4235606CB}" presName="hierChild3" presStyleCnt="0"/>
      <dgm:spPr/>
    </dgm:pt>
  </dgm:ptLst>
  <dgm:cxnLst>
    <dgm:cxn modelId="{E06F7B01-5BBF-460E-83EB-4547CCA8CF1C}" srcId="{56937AD3-E767-4D09-89E9-66F4235606CB}" destId="{5A7D44CA-1BF1-4A93-BA28-2C135DCD2CFE}" srcOrd="2" destOrd="0" parTransId="{1B4733B0-12C5-436F-A408-DCEA3971EB56}" sibTransId="{60BC3F44-6A50-45FD-A720-9066B64BC419}"/>
    <dgm:cxn modelId="{B926E917-57D8-4BAF-809E-B09F94BEB777}" type="presOf" srcId="{3307BDDE-8A01-4050-809F-EF48F753DC25}" destId="{5AA132B3-A291-45FF-8E4B-46A61F19302C}" srcOrd="0" destOrd="0" presId="urn:microsoft.com/office/officeart/2009/3/layout/HorizontalOrganizationChart"/>
    <dgm:cxn modelId="{9CEA901E-21B0-46AC-B925-CF25CD1E20E9}" type="presOf" srcId="{D4258B9F-4D55-4265-8842-3D5B0345DAC5}" destId="{C5520579-E383-41BD-9975-E32D3BFD5153}" srcOrd="0" destOrd="0" presId="urn:microsoft.com/office/officeart/2009/3/layout/HorizontalOrganizationChart"/>
    <dgm:cxn modelId="{A2751228-8DDA-4046-906E-849878D0BB3A}" type="presOf" srcId="{56937AD3-E767-4D09-89E9-66F4235606CB}" destId="{69DAA4AD-BE11-4EE2-A2D5-6389510331E4}" srcOrd="1" destOrd="0" presId="urn:microsoft.com/office/officeart/2009/3/layout/HorizontalOrganizationChart"/>
    <dgm:cxn modelId="{9D74653A-C33C-4C6B-BB02-9615D004DD33}" srcId="{56937AD3-E767-4D09-89E9-66F4235606CB}" destId="{D4258B9F-4D55-4265-8842-3D5B0345DAC5}" srcOrd="1" destOrd="0" parTransId="{B84F9DB0-5474-48FA-A4BB-FBEF6A4253E8}" sibTransId="{79077240-CE92-45E0-8BE0-999D9EDC9308}"/>
    <dgm:cxn modelId="{B0141C40-1613-437B-A5EB-17CE5158BB41}" type="presOf" srcId="{1B4733B0-12C5-436F-A408-DCEA3971EB56}" destId="{1E314967-C76C-4093-A2F4-AAB0395C9460}" srcOrd="0" destOrd="0" presId="urn:microsoft.com/office/officeart/2009/3/layout/HorizontalOrganizationChart"/>
    <dgm:cxn modelId="{7FECD75B-D98A-421B-8543-86BF2D69BC3F}" srcId="{FCC87870-931F-40D1-8308-7FF56B9BDAF2}" destId="{56937AD3-E767-4D09-89E9-66F4235606CB}" srcOrd="0" destOrd="0" parTransId="{F3A595F8-5DF9-4874-A62E-A57F457345EA}" sibTransId="{D2A30B83-2AE1-4134-8CFF-2688D0670E52}"/>
    <dgm:cxn modelId="{A4829069-3231-4F75-A419-204781C2BCF9}" type="presOf" srcId="{407CC4DA-884D-4B53-92E7-CE79A3B8AE77}" destId="{78A2A053-524D-4005-8970-7387C399A2E9}" srcOrd="0" destOrd="0" presId="urn:microsoft.com/office/officeart/2009/3/layout/HorizontalOrganizationChart"/>
    <dgm:cxn modelId="{F2B1BD4C-0C97-4D61-BC67-D55BB21E890D}" type="presOf" srcId="{59DCDB83-6C5F-4419-93DA-688AB72A3D72}" destId="{20633E7C-BF93-4A58-BF70-3FC7C7006538}" srcOrd="1" destOrd="0" presId="urn:microsoft.com/office/officeart/2009/3/layout/HorizontalOrganizationChart"/>
    <dgm:cxn modelId="{AE90B64F-8248-4801-980D-73CC607C82F1}" type="presOf" srcId="{56937AD3-E767-4D09-89E9-66F4235606CB}" destId="{3EE33DC1-54BC-444F-A476-6F185C7065FF}" srcOrd="0" destOrd="0" presId="urn:microsoft.com/office/officeart/2009/3/layout/HorizontalOrganizationChart"/>
    <dgm:cxn modelId="{78003B54-033F-403F-A593-A2C5424EB8FD}" srcId="{56937AD3-E767-4D09-89E9-66F4235606CB}" destId="{3307BDDE-8A01-4050-809F-EF48F753DC25}" srcOrd="0" destOrd="0" parTransId="{407CC4DA-884D-4B53-92E7-CE79A3B8AE77}" sibTransId="{244D2E6B-45BA-4E7E-828F-DFC904B6B7D6}"/>
    <dgm:cxn modelId="{A627D77B-BE1E-4917-A003-4C5D5222102B}" srcId="{56937AD3-E767-4D09-89E9-66F4235606CB}" destId="{59DCDB83-6C5F-4419-93DA-688AB72A3D72}" srcOrd="3" destOrd="0" parTransId="{2A25B71F-DCE2-421D-9763-8B2008C7CBB0}" sibTransId="{20D0A632-EB10-4818-B336-DE4BAEC4CAAC}"/>
    <dgm:cxn modelId="{B770DF89-7F83-46BD-B020-9A7E88839DC9}" type="presOf" srcId="{B84F9DB0-5474-48FA-A4BB-FBEF6A4253E8}" destId="{EFCD506A-CFCF-498F-91D6-D2B4DD0DDFCD}" srcOrd="0" destOrd="0" presId="urn:microsoft.com/office/officeart/2009/3/layout/HorizontalOrganizationChart"/>
    <dgm:cxn modelId="{0F86D5A2-1949-4BD7-8BF7-251AC2439EB3}" type="presOf" srcId="{FCC87870-931F-40D1-8308-7FF56B9BDAF2}" destId="{DE172F9F-06D6-4D0A-A8BC-41F3E1AB92BF}" srcOrd="0" destOrd="0" presId="urn:microsoft.com/office/officeart/2009/3/layout/HorizontalOrganizationChart"/>
    <dgm:cxn modelId="{A34EEAA8-EE6A-4FC9-A3E7-3CFA56AA50E1}" type="presOf" srcId="{59DCDB83-6C5F-4419-93DA-688AB72A3D72}" destId="{F9133A2C-B98C-474F-8A29-D5B2AD2CED83}" srcOrd="0" destOrd="0" presId="urn:microsoft.com/office/officeart/2009/3/layout/HorizontalOrganizationChart"/>
    <dgm:cxn modelId="{ADF9ADC5-E1E5-4809-9643-C5A187CBFEA3}" type="presOf" srcId="{D4258B9F-4D55-4265-8842-3D5B0345DAC5}" destId="{F0AB269F-6648-4F5B-8BAE-8CB9B2A445B9}" srcOrd="1" destOrd="0" presId="urn:microsoft.com/office/officeart/2009/3/layout/HorizontalOrganizationChart"/>
    <dgm:cxn modelId="{B41038E7-E73D-44AE-8552-06E392E4C890}" type="presOf" srcId="{5A7D44CA-1BF1-4A93-BA28-2C135DCD2CFE}" destId="{FE5F6A19-A40E-42A0-8C4F-5886671CD6C9}" srcOrd="1" destOrd="0" presId="urn:microsoft.com/office/officeart/2009/3/layout/HorizontalOrganizationChart"/>
    <dgm:cxn modelId="{34C319EB-EB21-4638-875A-5D45F282B49D}" type="presOf" srcId="{3307BDDE-8A01-4050-809F-EF48F753DC25}" destId="{8653E853-C759-4CB5-9C87-573DCDEE3E90}" srcOrd="1" destOrd="0" presId="urn:microsoft.com/office/officeart/2009/3/layout/HorizontalOrganizationChart"/>
    <dgm:cxn modelId="{EEA62FED-8EAF-4649-A421-9765DB1842BB}" type="presOf" srcId="{5A7D44CA-1BF1-4A93-BA28-2C135DCD2CFE}" destId="{3B6FBD31-8FDB-483B-A657-F97D5BB94DFB}" srcOrd="0" destOrd="0" presId="urn:microsoft.com/office/officeart/2009/3/layout/HorizontalOrganizationChart"/>
    <dgm:cxn modelId="{F457A9EE-B326-419F-ADE3-71C513B3D9F8}" type="presOf" srcId="{2A25B71F-DCE2-421D-9763-8B2008C7CBB0}" destId="{AE6C9103-F265-468C-9414-8BE1B7460B1B}" srcOrd="0" destOrd="0" presId="urn:microsoft.com/office/officeart/2009/3/layout/HorizontalOrganizationChart"/>
    <dgm:cxn modelId="{B5DB4247-CC63-4391-B33E-BDCA1DB25209}" type="presParOf" srcId="{DE172F9F-06D6-4D0A-A8BC-41F3E1AB92BF}" destId="{DE318192-F4F3-41D4-9984-9EEB7B6A822C}" srcOrd="0" destOrd="0" presId="urn:microsoft.com/office/officeart/2009/3/layout/HorizontalOrganizationChart"/>
    <dgm:cxn modelId="{7E0DE7FA-9467-42F7-8FEE-953FDA877858}" type="presParOf" srcId="{DE318192-F4F3-41D4-9984-9EEB7B6A822C}" destId="{BAE2D070-8630-40CA-95A4-E4CF6171F798}" srcOrd="0" destOrd="0" presId="urn:microsoft.com/office/officeart/2009/3/layout/HorizontalOrganizationChart"/>
    <dgm:cxn modelId="{BB8C5198-5018-423A-8C7B-76F610D828C8}" type="presParOf" srcId="{BAE2D070-8630-40CA-95A4-E4CF6171F798}" destId="{3EE33DC1-54BC-444F-A476-6F185C7065FF}" srcOrd="0" destOrd="0" presId="urn:microsoft.com/office/officeart/2009/3/layout/HorizontalOrganizationChart"/>
    <dgm:cxn modelId="{8B48A1E8-CDB9-4677-86A8-C9265AA35290}" type="presParOf" srcId="{BAE2D070-8630-40CA-95A4-E4CF6171F798}" destId="{69DAA4AD-BE11-4EE2-A2D5-6389510331E4}" srcOrd="1" destOrd="0" presId="urn:microsoft.com/office/officeart/2009/3/layout/HorizontalOrganizationChart"/>
    <dgm:cxn modelId="{738119BD-C703-47B0-B721-4120443043C6}" type="presParOf" srcId="{DE318192-F4F3-41D4-9984-9EEB7B6A822C}" destId="{43A13476-0F39-4387-BA31-44CCFD4B1D67}" srcOrd="1" destOrd="0" presId="urn:microsoft.com/office/officeart/2009/3/layout/HorizontalOrganizationChart"/>
    <dgm:cxn modelId="{082AB0C6-ACD2-46DF-A1B1-2E614D91B8EA}" type="presParOf" srcId="{43A13476-0F39-4387-BA31-44CCFD4B1D67}" destId="{78A2A053-524D-4005-8970-7387C399A2E9}" srcOrd="0" destOrd="0" presId="urn:microsoft.com/office/officeart/2009/3/layout/HorizontalOrganizationChart"/>
    <dgm:cxn modelId="{DD8D5192-E9B8-4D5F-A3EC-8A83BB82D3F3}" type="presParOf" srcId="{43A13476-0F39-4387-BA31-44CCFD4B1D67}" destId="{1B243DC3-B55D-4707-B8BB-A1D2649904F1}" srcOrd="1" destOrd="0" presId="urn:microsoft.com/office/officeart/2009/3/layout/HorizontalOrganizationChart"/>
    <dgm:cxn modelId="{136BB60B-AF16-4BE7-9798-E5A67A5968A2}" type="presParOf" srcId="{1B243DC3-B55D-4707-B8BB-A1D2649904F1}" destId="{4A216F1F-6094-4C2B-B23E-98A46BF2C7A1}" srcOrd="0" destOrd="0" presId="urn:microsoft.com/office/officeart/2009/3/layout/HorizontalOrganizationChart"/>
    <dgm:cxn modelId="{8E501AED-59DF-460F-B85D-E6056633E060}" type="presParOf" srcId="{4A216F1F-6094-4C2B-B23E-98A46BF2C7A1}" destId="{5AA132B3-A291-45FF-8E4B-46A61F19302C}" srcOrd="0" destOrd="0" presId="urn:microsoft.com/office/officeart/2009/3/layout/HorizontalOrganizationChart"/>
    <dgm:cxn modelId="{A6961C55-7919-4DD7-9BBD-BBB8DFA53153}" type="presParOf" srcId="{4A216F1F-6094-4C2B-B23E-98A46BF2C7A1}" destId="{8653E853-C759-4CB5-9C87-573DCDEE3E90}" srcOrd="1" destOrd="0" presId="urn:microsoft.com/office/officeart/2009/3/layout/HorizontalOrganizationChart"/>
    <dgm:cxn modelId="{48305604-8081-4F12-90C2-EF0E4C14652D}" type="presParOf" srcId="{1B243DC3-B55D-4707-B8BB-A1D2649904F1}" destId="{572506C5-FC68-4BEF-B650-6BC57BE210F4}" srcOrd="1" destOrd="0" presId="urn:microsoft.com/office/officeart/2009/3/layout/HorizontalOrganizationChart"/>
    <dgm:cxn modelId="{6A46B969-F987-4C63-A5B7-54BDD9FAD91A}" type="presParOf" srcId="{1B243DC3-B55D-4707-B8BB-A1D2649904F1}" destId="{80A0D209-48BF-4514-BC5C-F5638352F2E1}" srcOrd="2" destOrd="0" presId="urn:microsoft.com/office/officeart/2009/3/layout/HorizontalOrganizationChart"/>
    <dgm:cxn modelId="{26E9FF22-C861-40AF-B446-DC064F4175AA}" type="presParOf" srcId="{43A13476-0F39-4387-BA31-44CCFD4B1D67}" destId="{EFCD506A-CFCF-498F-91D6-D2B4DD0DDFCD}" srcOrd="2" destOrd="0" presId="urn:microsoft.com/office/officeart/2009/3/layout/HorizontalOrganizationChart"/>
    <dgm:cxn modelId="{AD7A30B9-88D3-4BC8-8274-F7C9442C64DF}" type="presParOf" srcId="{43A13476-0F39-4387-BA31-44CCFD4B1D67}" destId="{D843C3E7-7CDF-4B7D-B7D4-ED8B095579FE}" srcOrd="3" destOrd="0" presId="urn:microsoft.com/office/officeart/2009/3/layout/HorizontalOrganizationChart"/>
    <dgm:cxn modelId="{8DDF754F-78BC-41CA-9FDB-6B4134F1FBDD}" type="presParOf" srcId="{D843C3E7-7CDF-4B7D-B7D4-ED8B095579FE}" destId="{238EE589-E173-4FE4-A77F-C4144765A498}" srcOrd="0" destOrd="0" presId="urn:microsoft.com/office/officeart/2009/3/layout/HorizontalOrganizationChart"/>
    <dgm:cxn modelId="{40207D98-0A04-4226-AF0B-D5DBE64EF159}" type="presParOf" srcId="{238EE589-E173-4FE4-A77F-C4144765A498}" destId="{C5520579-E383-41BD-9975-E32D3BFD5153}" srcOrd="0" destOrd="0" presId="urn:microsoft.com/office/officeart/2009/3/layout/HorizontalOrganizationChart"/>
    <dgm:cxn modelId="{B681DAD8-F334-4861-B46D-4280F0FA1600}" type="presParOf" srcId="{238EE589-E173-4FE4-A77F-C4144765A498}" destId="{F0AB269F-6648-4F5B-8BAE-8CB9B2A445B9}" srcOrd="1" destOrd="0" presId="urn:microsoft.com/office/officeart/2009/3/layout/HorizontalOrganizationChart"/>
    <dgm:cxn modelId="{AE2AAF7E-2D75-4372-8F10-113571919360}" type="presParOf" srcId="{D843C3E7-7CDF-4B7D-B7D4-ED8B095579FE}" destId="{7C55FE59-934D-4DDA-8B06-1B962B2B483B}" srcOrd="1" destOrd="0" presId="urn:microsoft.com/office/officeart/2009/3/layout/HorizontalOrganizationChart"/>
    <dgm:cxn modelId="{9838ECB7-44D2-4CE7-8F98-019BBBD43EF7}" type="presParOf" srcId="{D843C3E7-7CDF-4B7D-B7D4-ED8B095579FE}" destId="{8B45B116-8D65-49FB-88C2-DA3329BCCABD}" srcOrd="2" destOrd="0" presId="urn:microsoft.com/office/officeart/2009/3/layout/HorizontalOrganizationChart"/>
    <dgm:cxn modelId="{77E6E271-01CA-4A4B-81BA-1535DDE4EDE6}" type="presParOf" srcId="{43A13476-0F39-4387-BA31-44CCFD4B1D67}" destId="{1E314967-C76C-4093-A2F4-AAB0395C9460}" srcOrd="4" destOrd="0" presId="urn:microsoft.com/office/officeart/2009/3/layout/HorizontalOrganizationChart"/>
    <dgm:cxn modelId="{4FC791AA-A81D-4A88-B8EC-4737C74A0A9F}" type="presParOf" srcId="{43A13476-0F39-4387-BA31-44CCFD4B1D67}" destId="{2E251FD8-D580-4640-A370-16FB90470B97}" srcOrd="5" destOrd="0" presId="urn:microsoft.com/office/officeart/2009/3/layout/HorizontalOrganizationChart"/>
    <dgm:cxn modelId="{823FC2AA-63B5-48D0-B990-5BD3CEEC232A}" type="presParOf" srcId="{2E251FD8-D580-4640-A370-16FB90470B97}" destId="{BEE27F51-9DE7-4F94-8C4C-D8F5C4678085}" srcOrd="0" destOrd="0" presId="urn:microsoft.com/office/officeart/2009/3/layout/HorizontalOrganizationChart"/>
    <dgm:cxn modelId="{2FA3ABA6-C89E-42B0-BFE7-BEAC7FDBD00C}" type="presParOf" srcId="{BEE27F51-9DE7-4F94-8C4C-D8F5C4678085}" destId="{3B6FBD31-8FDB-483B-A657-F97D5BB94DFB}" srcOrd="0" destOrd="0" presId="urn:microsoft.com/office/officeart/2009/3/layout/HorizontalOrganizationChart"/>
    <dgm:cxn modelId="{C807EED7-62FE-4F82-806D-F045DF3636C5}" type="presParOf" srcId="{BEE27F51-9DE7-4F94-8C4C-D8F5C4678085}" destId="{FE5F6A19-A40E-42A0-8C4F-5886671CD6C9}" srcOrd="1" destOrd="0" presId="urn:microsoft.com/office/officeart/2009/3/layout/HorizontalOrganizationChart"/>
    <dgm:cxn modelId="{ABB39936-8D7A-4BB5-8257-1431FBFEE6CB}" type="presParOf" srcId="{2E251FD8-D580-4640-A370-16FB90470B97}" destId="{41405ED0-1051-4D89-90E7-7302FA3ED916}" srcOrd="1" destOrd="0" presId="urn:microsoft.com/office/officeart/2009/3/layout/HorizontalOrganizationChart"/>
    <dgm:cxn modelId="{FD78555B-5F36-41ED-8AA2-5BB2A2F91AFE}" type="presParOf" srcId="{2E251FD8-D580-4640-A370-16FB90470B97}" destId="{013ADECE-5E45-448E-9B5E-92C4AAB33017}" srcOrd="2" destOrd="0" presId="urn:microsoft.com/office/officeart/2009/3/layout/HorizontalOrganizationChart"/>
    <dgm:cxn modelId="{BC982869-3459-45F1-BE93-BBDD1AE8F204}" type="presParOf" srcId="{43A13476-0F39-4387-BA31-44CCFD4B1D67}" destId="{AE6C9103-F265-468C-9414-8BE1B7460B1B}" srcOrd="6" destOrd="0" presId="urn:microsoft.com/office/officeart/2009/3/layout/HorizontalOrganizationChart"/>
    <dgm:cxn modelId="{000CBFBD-92ED-4A61-AF98-A8E0A1757581}" type="presParOf" srcId="{43A13476-0F39-4387-BA31-44CCFD4B1D67}" destId="{2156A244-D102-485B-B09E-C35ACC277C52}" srcOrd="7" destOrd="0" presId="urn:microsoft.com/office/officeart/2009/3/layout/HorizontalOrganizationChart"/>
    <dgm:cxn modelId="{5EA4814A-D018-4FCD-9F69-60E3D2B237E5}" type="presParOf" srcId="{2156A244-D102-485B-B09E-C35ACC277C52}" destId="{BEE5F3F2-BB60-46DB-9213-C4FB0B41C7C3}" srcOrd="0" destOrd="0" presId="urn:microsoft.com/office/officeart/2009/3/layout/HorizontalOrganizationChart"/>
    <dgm:cxn modelId="{D1B85727-CB74-4EE3-8820-294A237075A1}" type="presParOf" srcId="{BEE5F3F2-BB60-46DB-9213-C4FB0B41C7C3}" destId="{F9133A2C-B98C-474F-8A29-D5B2AD2CED83}" srcOrd="0" destOrd="0" presId="urn:microsoft.com/office/officeart/2009/3/layout/HorizontalOrganizationChart"/>
    <dgm:cxn modelId="{8F94371D-8302-4D0E-AFC9-8E076F65045A}" type="presParOf" srcId="{BEE5F3F2-BB60-46DB-9213-C4FB0B41C7C3}" destId="{20633E7C-BF93-4A58-BF70-3FC7C7006538}" srcOrd="1" destOrd="0" presId="urn:microsoft.com/office/officeart/2009/3/layout/HorizontalOrganizationChart"/>
    <dgm:cxn modelId="{0D312BF7-7D29-43A7-8454-08D18F431AF3}" type="presParOf" srcId="{2156A244-D102-485B-B09E-C35ACC277C52}" destId="{2182DA70-A648-4F98-B693-BEC8D84A3577}" srcOrd="1" destOrd="0" presId="urn:microsoft.com/office/officeart/2009/3/layout/HorizontalOrganizationChart"/>
    <dgm:cxn modelId="{76FD5150-71CB-4FE5-A4A8-633CED680DE9}" type="presParOf" srcId="{2156A244-D102-485B-B09E-C35ACC277C52}" destId="{637CD0A8-5C95-41B2-A698-1F62A40874F6}" srcOrd="2" destOrd="0" presId="urn:microsoft.com/office/officeart/2009/3/layout/HorizontalOrganizationChart"/>
    <dgm:cxn modelId="{C78EB64D-FFFB-4311-9698-F1C6760F06BF}" type="presParOf" srcId="{DE318192-F4F3-41D4-9984-9EEB7B6A822C}" destId="{472071C1-C617-4C1E-804C-BC9F8F139445}"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B870B9-D1AA-495C-9FD8-0D5BC457F754}">
      <dsp:nvSpPr>
        <dsp:cNvPr id="0" name=""/>
        <dsp:cNvSpPr/>
      </dsp:nvSpPr>
      <dsp:spPr>
        <a:xfrm>
          <a:off x="5446451" y="1897991"/>
          <a:ext cx="162124" cy="1806529"/>
        </a:xfrm>
        <a:custGeom>
          <a:avLst/>
          <a:gdLst/>
          <a:ahLst/>
          <a:cxnLst/>
          <a:rect l="0" t="0" r="0" b="0"/>
          <a:pathLst>
            <a:path>
              <a:moveTo>
                <a:pt x="0" y="0"/>
              </a:moveTo>
              <a:lnTo>
                <a:pt x="0" y="1806529"/>
              </a:lnTo>
              <a:lnTo>
                <a:pt x="162124" y="18065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0E9062-B4E9-4A27-B04A-5E7950621D34}">
      <dsp:nvSpPr>
        <dsp:cNvPr id="0" name=""/>
        <dsp:cNvSpPr/>
      </dsp:nvSpPr>
      <dsp:spPr>
        <a:xfrm>
          <a:off x="5284326" y="1897991"/>
          <a:ext cx="162124" cy="1806529"/>
        </a:xfrm>
        <a:custGeom>
          <a:avLst/>
          <a:gdLst/>
          <a:ahLst/>
          <a:cxnLst/>
          <a:rect l="0" t="0" r="0" b="0"/>
          <a:pathLst>
            <a:path>
              <a:moveTo>
                <a:pt x="162124" y="0"/>
              </a:moveTo>
              <a:lnTo>
                <a:pt x="162124" y="1806529"/>
              </a:lnTo>
              <a:lnTo>
                <a:pt x="0" y="18065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E72CE9-BD1B-42A9-BD20-15EF09951B5A}">
      <dsp:nvSpPr>
        <dsp:cNvPr id="0" name=""/>
        <dsp:cNvSpPr/>
      </dsp:nvSpPr>
      <dsp:spPr>
        <a:xfrm>
          <a:off x="5446451" y="1897991"/>
          <a:ext cx="162124" cy="710259"/>
        </a:xfrm>
        <a:custGeom>
          <a:avLst/>
          <a:gdLst/>
          <a:ahLst/>
          <a:cxnLst/>
          <a:rect l="0" t="0" r="0" b="0"/>
          <a:pathLst>
            <a:path>
              <a:moveTo>
                <a:pt x="0" y="0"/>
              </a:moveTo>
              <a:lnTo>
                <a:pt x="0" y="710259"/>
              </a:lnTo>
              <a:lnTo>
                <a:pt x="162124" y="7102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9061EB-7194-43D9-9A96-C227162CDE12}">
      <dsp:nvSpPr>
        <dsp:cNvPr id="0" name=""/>
        <dsp:cNvSpPr/>
      </dsp:nvSpPr>
      <dsp:spPr>
        <a:xfrm>
          <a:off x="5284326" y="1897991"/>
          <a:ext cx="162124" cy="710259"/>
        </a:xfrm>
        <a:custGeom>
          <a:avLst/>
          <a:gdLst/>
          <a:ahLst/>
          <a:cxnLst/>
          <a:rect l="0" t="0" r="0" b="0"/>
          <a:pathLst>
            <a:path>
              <a:moveTo>
                <a:pt x="162124" y="0"/>
              </a:moveTo>
              <a:lnTo>
                <a:pt x="162124" y="710259"/>
              </a:lnTo>
              <a:lnTo>
                <a:pt x="0" y="7102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DB9871-8B4D-4578-BEDC-BD63FEC21628}">
      <dsp:nvSpPr>
        <dsp:cNvPr id="0" name=""/>
        <dsp:cNvSpPr/>
      </dsp:nvSpPr>
      <dsp:spPr>
        <a:xfrm>
          <a:off x="3578159" y="801721"/>
          <a:ext cx="1096270" cy="710259"/>
        </a:xfrm>
        <a:custGeom>
          <a:avLst/>
          <a:gdLst/>
          <a:ahLst/>
          <a:cxnLst/>
          <a:rect l="0" t="0" r="0" b="0"/>
          <a:pathLst>
            <a:path>
              <a:moveTo>
                <a:pt x="0" y="0"/>
              </a:moveTo>
              <a:lnTo>
                <a:pt x="0" y="710259"/>
              </a:lnTo>
              <a:lnTo>
                <a:pt x="1096270" y="7102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EE825-BE7C-41F1-BCE2-A8BDD73BF5BF}">
      <dsp:nvSpPr>
        <dsp:cNvPr id="0" name=""/>
        <dsp:cNvSpPr/>
      </dsp:nvSpPr>
      <dsp:spPr>
        <a:xfrm>
          <a:off x="1709868" y="1897991"/>
          <a:ext cx="162124" cy="1806529"/>
        </a:xfrm>
        <a:custGeom>
          <a:avLst/>
          <a:gdLst/>
          <a:ahLst/>
          <a:cxnLst/>
          <a:rect l="0" t="0" r="0" b="0"/>
          <a:pathLst>
            <a:path>
              <a:moveTo>
                <a:pt x="0" y="0"/>
              </a:moveTo>
              <a:lnTo>
                <a:pt x="0" y="1806529"/>
              </a:lnTo>
              <a:lnTo>
                <a:pt x="162124" y="18065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ED12FA-103D-4C2A-BEED-540B4DCC4C25}">
      <dsp:nvSpPr>
        <dsp:cNvPr id="0" name=""/>
        <dsp:cNvSpPr/>
      </dsp:nvSpPr>
      <dsp:spPr>
        <a:xfrm>
          <a:off x="1547744" y="1897991"/>
          <a:ext cx="162124" cy="1806529"/>
        </a:xfrm>
        <a:custGeom>
          <a:avLst/>
          <a:gdLst/>
          <a:ahLst/>
          <a:cxnLst/>
          <a:rect l="0" t="0" r="0" b="0"/>
          <a:pathLst>
            <a:path>
              <a:moveTo>
                <a:pt x="162124" y="0"/>
              </a:moveTo>
              <a:lnTo>
                <a:pt x="162124" y="1806529"/>
              </a:lnTo>
              <a:lnTo>
                <a:pt x="0" y="18065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2DCAF4-755A-4BFC-B5F9-A496CB9F3DC0}">
      <dsp:nvSpPr>
        <dsp:cNvPr id="0" name=""/>
        <dsp:cNvSpPr/>
      </dsp:nvSpPr>
      <dsp:spPr>
        <a:xfrm>
          <a:off x="1709868" y="1897991"/>
          <a:ext cx="208862" cy="736045"/>
        </a:xfrm>
        <a:custGeom>
          <a:avLst/>
          <a:gdLst/>
          <a:ahLst/>
          <a:cxnLst/>
          <a:rect l="0" t="0" r="0" b="0"/>
          <a:pathLst>
            <a:path>
              <a:moveTo>
                <a:pt x="0" y="0"/>
              </a:moveTo>
              <a:lnTo>
                <a:pt x="0" y="736045"/>
              </a:lnTo>
              <a:lnTo>
                <a:pt x="208862" y="73604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085227-F167-4C88-8101-01B005D967E6}">
      <dsp:nvSpPr>
        <dsp:cNvPr id="0" name=""/>
        <dsp:cNvSpPr/>
      </dsp:nvSpPr>
      <dsp:spPr>
        <a:xfrm>
          <a:off x="1544042" y="1897991"/>
          <a:ext cx="165826" cy="736045"/>
        </a:xfrm>
        <a:custGeom>
          <a:avLst/>
          <a:gdLst/>
          <a:ahLst/>
          <a:cxnLst/>
          <a:rect l="0" t="0" r="0" b="0"/>
          <a:pathLst>
            <a:path>
              <a:moveTo>
                <a:pt x="165826" y="0"/>
              </a:moveTo>
              <a:lnTo>
                <a:pt x="165826" y="736045"/>
              </a:lnTo>
              <a:lnTo>
                <a:pt x="0" y="73604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31F146-6BA7-4DEF-BCD5-04BEEB51A8C8}">
      <dsp:nvSpPr>
        <dsp:cNvPr id="0" name=""/>
        <dsp:cNvSpPr/>
      </dsp:nvSpPr>
      <dsp:spPr>
        <a:xfrm>
          <a:off x="2481889" y="801721"/>
          <a:ext cx="1096270" cy="710259"/>
        </a:xfrm>
        <a:custGeom>
          <a:avLst/>
          <a:gdLst/>
          <a:ahLst/>
          <a:cxnLst/>
          <a:rect l="0" t="0" r="0" b="0"/>
          <a:pathLst>
            <a:path>
              <a:moveTo>
                <a:pt x="1096270" y="0"/>
              </a:moveTo>
              <a:lnTo>
                <a:pt x="1096270" y="710259"/>
              </a:lnTo>
              <a:lnTo>
                <a:pt x="0" y="7102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B42FA7-FF6A-46B3-B481-A38B98C8377B}">
      <dsp:nvSpPr>
        <dsp:cNvPr id="0" name=""/>
        <dsp:cNvSpPr/>
      </dsp:nvSpPr>
      <dsp:spPr>
        <a:xfrm>
          <a:off x="2806138" y="29700"/>
          <a:ext cx="1544042" cy="77202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数据库</a:t>
          </a:r>
        </a:p>
      </dsp:txBody>
      <dsp:txXfrm>
        <a:off x="2843825" y="67387"/>
        <a:ext cx="1468668" cy="696647"/>
      </dsp:txXfrm>
    </dsp:sp>
    <dsp:sp modelId="{072C0010-0747-4224-A642-508CC0AF05A5}">
      <dsp:nvSpPr>
        <dsp:cNvPr id="0" name=""/>
        <dsp:cNvSpPr/>
      </dsp:nvSpPr>
      <dsp:spPr>
        <a:xfrm>
          <a:off x="937847" y="1125970"/>
          <a:ext cx="1544042" cy="77202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关系型数据库</a:t>
          </a:r>
        </a:p>
      </dsp:txBody>
      <dsp:txXfrm>
        <a:off x="975534" y="1163657"/>
        <a:ext cx="1468668" cy="696647"/>
      </dsp:txXfrm>
    </dsp:sp>
    <dsp:sp modelId="{CB3EA2E0-1A0A-4077-A0F8-33E198E3F38E}">
      <dsp:nvSpPr>
        <dsp:cNvPr id="0" name=""/>
        <dsp:cNvSpPr/>
      </dsp:nvSpPr>
      <dsp:spPr>
        <a:xfrm>
          <a:off x="0" y="2248025"/>
          <a:ext cx="1544042" cy="77202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Oracle</a:t>
          </a:r>
          <a:endParaRPr lang="zh-CN" altLang="en-US" sz="1600" kern="1200" dirty="0"/>
        </a:p>
      </dsp:txBody>
      <dsp:txXfrm>
        <a:off x="37687" y="2285712"/>
        <a:ext cx="1468668" cy="696647"/>
      </dsp:txXfrm>
    </dsp:sp>
    <dsp:sp modelId="{8B7D67BF-EF4F-4254-BC13-0EC720AC2D67}">
      <dsp:nvSpPr>
        <dsp:cNvPr id="0" name=""/>
        <dsp:cNvSpPr/>
      </dsp:nvSpPr>
      <dsp:spPr>
        <a:xfrm>
          <a:off x="1918731" y="2248025"/>
          <a:ext cx="1544042" cy="77202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MySQL</a:t>
          </a:r>
          <a:endParaRPr lang="zh-CN" altLang="en-US" sz="1600" kern="1200" dirty="0"/>
        </a:p>
      </dsp:txBody>
      <dsp:txXfrm>
        <a:off x="1956418" y="2285712"/>
        <a:ext cx="1468668" cy="696647"/>
      </dsp:txXfrm>
    </dsp:sp>
    <dsp:sp modelId="{62D80AE6-13FD-44FA-AD07-1262FC4A65EC}">
      <dsp:nvSpPr>
        <dsp:cNvPr id="0" name=""/>
        <dsp:cNvSpPr/>
      </dsp:nvSpPr>
      <dsp:spPr>
        <a:xfrm>
          <a:off x="3701" y="3318510"/>
          <a:ext cx="1544042" cy="77202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SQL Server</a:t>
          </a:r>
          <a:endParaRPr lang="zh-CN" altLang="en-US" sz="1600" kern="1200" dirty="0"/>
        </a:p>
      </dsp:txBody>
      <dsp:txXfrm>
        <a:off x="41388" y="3356197"/>
        <a:ext cx="1468668" cy="696647"/>
      </dsp:txXfrm>
    </dsp:sp>
    <dsp:sp modelId="{B8394099-86CF-4920-8DAE-1975A2DD82AD}">
      <dsp:nvSpPr>
        <dsp:cNvPr id="0" name=""/>
        <dsp:cNvSpPr/>
      </dsp:nvSpPr>
      <dsp:spPr>
        <a:xfrm>
          <a:off x="1871993" y="3318510"/>
          <a:ext cx="1544042" cy="77202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a:t>
          </a:r>
        </a:p>
      </dsp:txBody>
      <dsp:txXfrm>
        <a:off x="1909680" y="3356197"/>
        <a:ext cx="1468668" cy="696647"/>
      </dsp:txXfrm>
    </dsp:sp>
    <dsp:sp modelId="{98F82744-337D-4E07-862F-59DD6890930C}">
      <dsp:nvSpPr>
        <dsp:cNvPr id="0" name=""/>
        <dsp:cNvSpPr/>
      </dsp:nvSpPr>
      <dsp:spPr>
        <a:xfrm>
          <a:off x="4674430" y="1125970"/>
          <a:ext cx="1544042" cy="77202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非关系型数据库</a:t>
          </a:r>
        </a:p>
      </dsp:txBody>
      <dsp:txXfrm>
        <a:off x="4712117" y="1163657"/>
        <a:ext cx="1468668" cy="696647"/>
      </dsp:txXfrm>
    </dsp:sp>
    <dsp:sp modelId="{D68029A6-32AF-4FF4-8B7D-2A67CAB1DB76}">
      <dsp:nvSpPr>
        <dsp:cNvPr id="0" name=""/>
        <dsp:cNvSpPr/>
      </dsp:nvSpPr>
      <dsp:spPr>
        <a:xfrm>
          <a:off x="3740284" y="2222240"/>
          <a:ext cx="1544042" cy="77202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t>Redis</a:t>
          </a:r>
          <a:endParaRPr lang="en-US" altLang="zh-CN" sz="1600" kern="1200" dirty="0"/>
        </a:p>
      </dsp:txBody>
      <dsp:txXfrm>
        <a:off x="3777971" y="2259927"/>
        <a:ext cx="1468668" cy="696647"/>
      </dsp:txXfrm>
    </dsp:sp>
    <dsp:sp modelId="{955A0B31-4AA9-4B81-80D0-1316A90F54D0}">
      <dsp:nvSpPr>
        <dsp:cNvPr id="0" name=""/>
        <dsp:cNvSpPr/>
      </dsp:nvSpPr>
      <dsp:spPr>
        <a:xfrm>
          <a:off x="5608575" y="2222240"/>
          <a:ext cx="1544042" cy="77202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err="1"/>
            <a:t>Hbase</a:t>
          </a:r>
          <a:endParaRPr lang="en-US" altLang="zh-CN" sz="1600" kern="1200" dirty="0"/>
        </a:p>
      </dsp:txBody>
      <dsp:txXfrm>
        <a:off x="5646262" y="2259927"/>
        <a:ext cx="1468668" cy="696647"/>
      </dsp:txXfrm>
    </dsp:sp>
    <dsp:sp modelId="{4935D00E-D9C9-46CB-B695-8A492F082605}">
      <dsp:nvSpPr>
        <dsp:cNvPr id="0" name=""/>
        <dsp:cNvSpPr/>
      </dsp:nvSpPr>
      <dsp:spPr>
        <a:xfrm>
          <a:off x="3740284" y="3318510"/>
          <a:ext cx="1544042" cy="77202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err="1"/>
            <a:t>MongodDB</a:t>
          </a:r>
          <a:endParaRPr lang="en-US" altLang="zh-CN" sz="1600" kern="1200" dirty="0"/>
        </a:p>
      </dsp:txBody>
      <dsp:txXfrm>
        <a:off x="3777971" y="3356197"/>
        <a:ext cx="1468668" cy="696647"/>
      </dsp:txXfrm>
    </dsp:sp>
    <dsp:sp modelId="{38975CAF-89BD-4E9C-9DDD-6FACCEDCC286}">
      <dsp:nvSpPr>
        <dsp:cNvPr id="0" name=""/>
        <dsp:cNvSpPr/>
      </dsp:nvSpPr>
      <dsp:spPr>
        <a:xfrm>
          <a:off x="5608575" y="3318510"/>
          <a:ext cx="1544042" cy="77202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a:t>
          </a:r>
        </a:p>
      </dsp:txBody>
      <dsp:txXfrm>
        <a:off x="5646262" y="3356197"/>
        <a:ext cx="1468668" cy="6966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C9103-F265-468C-9414-8BE1B7460B1B}">
      <dsp:nvSpPr>
        <dsp:cNvPr id="0" name=""/>
        <dsp:cNvSpPr/>
      </dsp:nvSpPr>
      <dsp:spPr>
        <a:xfrm>
          <a:off x="2823687" y="2032000"/>
          <a:ext cx="478808" cy="1641499"/>
        </a:xfrm>
        <a:custGeom>
          <a:avLst/>
          <a:gdLst/>
          <a:ahLst/>
          <a:cxnLst/>
          <a:rect l="0" t="0" r="0" b="0"/>
          <a:pathLst>
            <a:path>
              <a:moveTo>
                <a:pt x="0" y="0"/>
              </a:moveTo>
              <a:lnTo>
                <a:pt x="224312" y="0"/>
              </a:lnTo>
              <a:lnTo>
                <a:pt x="224312" y="1641499"/>
              </a:lnTo>
              <a:lnTo>
                <a:pt x="478808" y="164149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314967-C76C-4093-A2F4-AAB0395C9460}">
      <dsp:nvSpPr>
        <dsp:cNvPr id="0" name=""/>
        <dsp:cNvSpPr/>
      </dsp:nvSpPr>
      <dsp:spPr>
        <a:xfrm>
          <a:off x="2823687" y="2032000"/>
          <a:ext cx="478808" cy="547166"/>
        </a:xfrm>
        <a:custGeom>
          <a:avLst/>
          <a:gdLst/>
          <a:ahLst/>
          <a:cxnLst/>
          <a:rect l="0" t="0" r="0" b="0"/>
          <a:pathLst>
            <a:path>
              <a:moveTo>
                <a:pt x="0" y="0"/>
              </a:moveTo>
              <a:lnTo>
                <a:pt x="224312" y="0"/>
              </a:lnTo>
              <a:lnTo>
                <a:pt x="224312" y="547166"/>
              </a:lnTo>
              <a:lnTo>
                <a:pt x="478808" y="5471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CD506A-CFCF-498F-91D6-D2B4DD0DDFCD}">
      <dsp:nvSpPr>
        <dsp:cNvPr id="0" name=""/>
        <dsp:cNvSpPr/>
      </dsp:nvSpPr>
      <dsp:spPr>
        <a:xfrm>
          <a:off x="2823687" y="1484833"/>
          <a:ext cx="478808" cy="547166"/>
        </a:xfrm>
        <a:custGeom>
          <a:avLst/>
          <a:gdLst/>
          <a:ahLst/>
          <a:cxnLst/>
          <a:rect l="0" t="0" r="0" b="0"/>
          <a:pathLst>
            <a:path>
              <a:moveTo>
                <a:pt x="0" y="547166"/>
              </a:moveTo>
              <a:lnTo>
                <a:pt x="224312" y="547166"/>
              </a:lnTo>
              <a:lnTo>
                <a:pt x="224312" y="0"/>
              </a:lnTo>
              <a:lnTo>
                <a:pt x="47880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A2A053-524D-4005-8970-7387C399A2E9}">
      <dsp:nvSpPr>
        <dsp:cNvPr id="0" name=""/>
        <dsp:cNvSpPr/>
      </dsp:nvSpPr>
      <dsp:spPr>
        <a:xfrm>
          <a:off x="2823687" y="390500"/>
          <a:ext cx="478808" cy="1641499"/>
        </a:xfrm>
        <a:custGeom>
          <a:avLst/>
          <a:gdLst/>
          <a:ahLst/>
          <a:cxnLst/>
          <a:rect l="0" t="0" r="0" b="0"/>
          <a:pathLst>
            <a:path>
              <a:moveTo>
                <a:pt x="0" y="1641499"/>
              </a:moveTo>
              <a:lnTo>
                <a:pt x="224312" y="1641499"/>
              </a:lnTo>
              <a:lnTo>
                <a:pt x="224312" y="0"/>
              </a:lnTo>
              <a:lnTo>
                <a:pt x="47880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E33DC1-54BC-444F-A476-6F185C7065FF}">
      <dsp:nvSpPr>
        <dsp:cNvPr id="0" name=""/>
        <dsp:cNvSpPr/>
      </dsp:nvSpPr>
      <dsp:spPr>
        <a:xfrm>
          <a:off x="278726" y="1643893"/>
          <a:ext cx="2544960" cy="77621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t>CDC</a:t>
          </a:r>
          <a:endParaRPr lang="zh-CN" altLang="en-US" sz="3600" kern="1200" dirty="0"/>
        </a:p>
      </dsp:txBody>
      <dsp:txXfrm>
        <a:off x="278726" y="1643893"/>
        <a:ext cx="2544960" cy="776213"/>
      </dsp:txXfrm>
    </dsp:sp>
    <dsp:sp modelId="{5AA132B3-A291-45FF-8E4B-46A61F19302C}">
      <dsp:nvSpPr>
        <dsp:cNvPr id="0" name=""/>
        <dsp:cNvSpPr/>
      </dsp:nvSpPr>
      <dsp:spPr>
        <a:xfrm>
          <a:off x="3302496" y="2393"/>
          <a:ext cx="2544960" cy="77621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基于源数据</a:t>
          </a:r>
        </a:p>
      </dsp:txBody>
      <dsp:txXfrm>
        <a:off x="3302496" y="2393"/>
        <a:ext cx="2544960" cy="776213"/>
      </dsp:txXfrm>
    </dsp:sp>
    <dsp:sp modelId="{C5520579-E383-41BD-9975-E32D3BFD5153}">
      <dsp:nvSpPr>
        <dsp:cNvPr id="0" name=""/>
        <dsp:cNvSpPr/>
      </dsp:nvSpPr>
      <dsp:spPr>
        <a:xfrm>
          <a:off x="3302496" y="1096726"/>
          <a:ext cx="2544960" cy="77621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基于触发器</a:t>
          </a:r>
        </a:p>
      </dsp:txBody>
      <dsp:txXfrm>
        <a:off x="3302496" y="1096726"/>
        <a:ext cx="2544960" cy="776213"/>
      </dsp:txXfrm>
    </dsp:sp>
    <dsp:sp modelId="{3B6FBD31-8FDB-483B-A657-F97D5BB94DFB}">
      <dsp:nvSpPr>
        <dsp:cNvPr id="0" name=""/>
        <dsp:cNvSpPr/>
      </dsp:nvSpPr>
      <dsp:spPr>
        <a:xfrm>
          <a:off x="3302496" y="2191060"/>
          <a:ext cx="2544960" cy="77621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基于快照</a:t>
          </a:r>
        </a:p>
      </dsp:txBody>
      <dsp:txXfrm>
        <a:off x="3302496" y="2191060"/>
        <a:ext cx="2544960" cy="776213"/>
      </dsp:txXfrm>
    </dsp:sp>
    <dsp:sp modelId="{F9133A2C-B98C-474F-8A29-D5B2AD2CED83}">
      <dsp:nvSpPr>
        <dsp:cNvPr id="0" name=""/>
        <dsp:cNvSpPr/>
      </dsp:nvSpPr>
      <dsp:spPr>
        <a:xfrm>
          <a:off x="3302496" y="3285393"/>
          <a:ext cx="2544960" cy="776213"/>
        </a:xfrm>
        <a:prstGeom prst="rect">
          <a:avLst/>
        </a:prstGeom>
        <a:solidFill>
          <a:srgbClr val="00B0F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基于日志</a:t>
          </a:r>
        </a:p>
      </dsp:txBody>
      <dsp:txXfrm>
        <a:off x="3302496" y="3285393"/>
        <a:ext cx="2544960" cy="77621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A72F80-7492-4AB4-871A-5C5B8EDD07C8}" type="datetimeFigureOut">
              <a:rPr lang="zh-CN" altLang="en-US" smtClean="0"/>
              <a:pPr/>
              <a:t>2018/8/18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D40AD5-F72B-4C18-A71C-1B8C6EE6295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www.biqukan.com/1_1094/5403177.html"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api.douban.com/v2/movie/in_theaters" TargetMode="External"/><Relationship Id="rId2" Type="http://schemas.openxmlformats.org/officeDocument/2006/relationships/slide" Target="../slides/slide104.xml"/><Relationship Id="rId1" Type="http://schemas.openxmlformats.org/officeDocument/2006/relationships/notesMaster" Target="../notesMasters/notesMaster1.xml"/><Relationship Id="rId4" Type="http://schemas.openxmlformats.org/officeDocument/2006/relationships/hyperlink" Target="https://developers.douban.com/wiki/?title=movie_v2#top250" TargetMode="Externa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api.douban.com/v2/movie/in_theaters"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api.douban.com/v2/movie/in_theaters"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www.ietf.org/rfc/rfc4672.txt"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www.json.org/"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www.biqukan.com/1_1094/5403177.html"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www.biqukan.com/1_1094/5403177.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欢迎参与数据导入与预处理应用这门课程的学习。今天我们学习的是第三章：</a:t>
            </a:r>
            <a:r>
              <a:rPr lang="zh-CN" altLang="en-US" sz="1200" b="1" dirty="0">
                <a:solidFill>
                  <a:schemeClr val="tx1">
                    <a:lumMod val="85000"/>
                    <a:lumOff val="15000"/>
                  </a:schemeClr>
                </a:solidFill>
                <a:latin typeface="微软雅黑" panose="020B0503020204020204" charset="-122"/>
                <a:ea typeface="微软雅黑" panose="020B0503020204020204" charset="-122"/>
              </a:rPr>
              <a:t>数据的导入与导出</a:t>
            </a:r>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文本文件输入“步骤具备的功能如下：</a:t>
            </a:r>
          </a:p>
          <a:p>
            <a:pPr marL="171450" lvl="0" indent="-171450">
              <a:buFont typeface="Wingdings" panose="05000000000000000000" pitchFamily="2" charset="2"/>
              <a:buChar char="Ø"/>
            </a:pPr>
            <a:r>
              <a:rPr lang="zh-CN" altLang="zh-CN" sz="1200" kern="1200" dirty="0">
                <a:solidFill>
                  <a:schemeClr val="tx1"/>
                </a:solidFill>
                <a:effectLst/>
                <a:latin typeface="+mn-lt"/>
                <a:ea typeface="+mn-ea"/>
                <a:cs typeface="+mn-cs"/>
              </a:rPr>
              <a:t>从前一个步骤读取文件名。</a:t>
            </a:r>
          </a:p>
          <a:p>
            <a:pPr marL="171450" lvl="0" indent="-171450">
              <a:buFont typeface="Wingdings" panose="05000000000000000000" pitchFamily="2" charset="2"/>
              <a:buChar char="Ø"/>
            </a:pPr>
            <a:r>
              <a:rPr lang="zh-CN" altLang="zh-CN" sz="1200" kern="1200" dirty="0">
                <a:solidFill>
                  <a:schemeClr val="tx1"/>
                </a:solidFill>
                <a:effectLst/>
                <a:latin typeface="+mn-lt"/>
                <a:ea typeface="+mn-ea"/>
                <a:cs typeface="+mn-cs"/>
              </a:rPr>
              <a:t>一次运行读取多个文件名。</a:t>
            </a:r>
          </a:p>
          <a:p>
            <a:pPr marL="171450" lvl="0" indent="-171450" algn="l" defTabSz="914400" rtl="0" eaLnBrk="1" latinLnBrk="0" hangingPunct="1">
              <a:buFont typeface="Wingdings" panose="05000000000000000000" pitchFamily="2" charset="2"/>
              <a:buChar char="Ø"/>
            </a:pPr>
            <a:r>
              <a:rPr lang="zh-CN" altLang="zh-CN" sz="1200" kern="1200" dirty="0">
                <a:solidFill>
                  <a:schemeClr val="tx1"/>
                </a:solidFill>
                <a:effectLst/>
                <a:latin typeface="+mn-lt"/>
                <a:ea typeface="+mn-ea"/>
                <a:cs typeface="+mn-cs"/>
              </a:rPr>
              <a:t>从</a:t>
            </a:r>
            <a:r>
              <a:rPr lang="en-US" altLang="zh-CN" sz="1200" kern="1200" dirty="0">
                <a:solidFill>
                  <a:schemeClr val="tx1"/>
                </a:solidFill>
                <a:effectLst/>
                <a:latin typeface="+mn-lt"/>
                <a:ea typeface="+mn-ea"/>
                <a:cs typeface="+mn-cs"/>
              </a:rPr>
              <a:t>.zip</a:t>
            </a:r>
            <a:r>
              <a:rPr lang="zh-CN" altLang="zh-CN" sz="1200" kern="1200" dirty="0">
                <a:solidFill>
                  <a:schemeClr val="tx1"/>
                </a:solidFill>
                <a:effectLst/>
                <a:latin typeface="+mn-lt"/>
                <a:ea typeface="+mn-ea"/>
                <a:cs typeface="+mn-cs"/>
              </a:rPr>
              <a:t>或</a:t>
            </a:r>
            <a:r>
              <a:rPr lang="en-US" altLang="zh-CN" sz="1200" kern="1200" dirty="0">
                <a:solidFill>
                  <a:schemeClr val="tx1"/>
                </a:solidFill>
                <a:effectLst/>
                <a:latin typeface="+mn-lt"/>
                <a:ea typeface="+mn-ea"/>
                <a:cs typeface="+mn-cs"/>
              </a:rPr>
              <a:t>.gzip</a:t>
            </a:r>
            <a:r>
              <a:rPr lang="zh-CN" altLang="zh-CN" sz="1200" kern="1200" dirty="0">
                <a:solidFill>
                  <a:schemeClr val="tx1"/>
                </a:solidFill>
                <a:effectLst/>
                <a:latin typeface="+mn-lt"/>
                <a:ea typeface="+mn-ea"/>
                <a:cs typeface="+mn-cs"/>
              </a:rPr>
              <a:t>压缩文件中读取文件。</a:t>
            </a:r>
          </a:p>
          <a:p>
            <a:pPr marL="171450" lvl="0" indent="-171450" algn="l" defTabSz="914400" rtl="0" eaLnBrk="1" latinLnBrk="0" hangingPunct="1">
              <a:buFont typeface="Wingdings" panose="05000000000000000000" pitchFamily="2" charset="2"/>
              <a:buChar char="Ø"/>
            </a:pPr>
            <a:r>
              <a:rPr lang="zh-CN" altLang="zh-CN" sz="1200" kern="1200" dirty="0">
                <a:solidFill>
                  <a:schemeClr val="tx1"/>
                </a:solidFill>
                <a:effectLst/>
                <a:latin typeface="+mn-lt"/>
                <a:ea typeface="+mn-ea"/>
                <a:cs typeface="+mn-cs"/>
              </a:rPr>
              <a:t>不用指定文件结构就可以显示文件内容。但需要注意的是需要指定文件格式（</a:t>
            </a:r>
            <a:r>
              <a:rPr lang="en-US" altLang="zh-CN" sz="1200" kern="1200" dirty="0">
                <a:solidFill>
                  <a:schemeClr val="tx1"/>
                </a:solidFill>
                <a:effectLst/>
                <a:latin typeface="+mn-lt"/>
                <a:ea typeface="+mn-ea"/>
                <a:cs typeface="+mn-cs"/>
              </a:rPr>
              <a:t>DOC</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UNIX</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Mixed</a:t>
            </a:r>
            <a:r>
              <a:rPr lang="zh-CN" altLang="zh-CN" sz="1200" kern="1200" dirty="0">
                <a:solidFill>
                  <a:schemeClr val="tx1"/>
                </a:solidFill>
                <a:effectLst/>
                <a:latin typeface="+mn-lt"/>
                <a:ea typeface="+mn-ea"/>
                <a:cs typeface="+mn-cs"/>
              </a:rPr>
              <a:t>），因为</a:t>
            </a:r>
            <a:r>
              <a:rPr lang="en-US" altLang="zh-CN" sz="1200" kern="1200" dirty="0">
                <a:solidFill>
                  <a:schemeClr val="tx1"/>
                </a:solidFill>
                <a:effectLst/>
                <a:latin typeface="+mn-lt"/>
                <a:ea typeface="+mn-ea"/>
                <a:cs typeface="+mn-cs"/>
              </a:rPr>
              <a:t>Kettle</a:t>
            </a:r>
            <a:r>
              <a:rPr lang="zh-CN" altLang="zh-CN" sz="1200" kern="1200" dirty="0">
                <a:solidFill>
                  <a:schemeClr val="tx1"/>
                </a:solidFill>
                <a:effectLst/>
                <a:latin typeface="+mn-lt"/>
                <a:ea typeface="+mn-ea"/>
                <a:cs typeface="+mn-cs"/>
              </a:rPr>
              <a:t>需要知道文件换行符。</a:t>
            </a:r>
          </a:p>
          <a:p>
            <a:pPr marL="171450" lvl="0" indent="-171450" algn="l" defTabSz="914400" rtl="0" eaLnBrk="1" latinLnBrk="0" hangingPunct="1">
              <a:buFont typeface="Wingdings" panose="05000000000000000000" pitchFamily="2" charset="2"/>
              <a:buChar char="Ø"/>
            </a:pPr>
            <a:r>
              <a:rPr lang="zh-CN" altLang="zh-CN" sz="1200" kern="1200" dirty="0">
                <a:solidFill>
                  <a:schemeClr val="tx1"/>
                </a:solidFill>
                <a:effectLst/>
                <a:latin typeface="+mn-lt"/>
                <a:ea typeface="+mn-ea"/>
                <a:cs typeface="+mn-cs"/>
              </a:rPr>
              <a:t>指定逃逸字符。用来读取字段数据里包含着分隔符的字段，通常的逃逸字符是反斜线（</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p>
          <a:p>
            <a:pPr marL="171450" lvl="0" indent="-171450" algn="l" defTabSz="914400" rtl="0" eaLnBrk="1" latinLnBrk="0" hangingPunct="1">
              <a:buFont typeface="Wingdings" panose="05000000000000000000" pitchFamily="2" charset="2"/>
              <a:buChar char="Ø"/>
            </a:pPr>
            <a:r>
              <a:rPr lang="zh-CN" altLang="zh-CN" sz="1200" kern="1200" dirty="0">
                <a:solidFill>
                  <a:schemeClr val="tx1"/>
                </a:solidFill>
                <a:effectLst/>
                <a:latin typeface="+mn-lt"/>
                <a:ea typeface="+mn-ea"/>
                <a:cs typeface="+mn-cs"/>
              </a:rPr>
              <a:t>错误处理。</a:t>
            </a:r>
          </a:p>
          <a:p>
            <a:pPr marL="171450" lvl="0" indent="-171450" algn="l" defTabSz="914400" rtl="0" eaLnBrk="1" latinLnBrk="0" hangingPunct="1">
              <a:buFont typeface="Wingdings" panose="05000000000000000000" pitchFamily="2" charset="2"/>
              <a:buChar char="Ø"/>
            </a:pPr>
            <a:r>
              <a:rPr lang="zh-CN" altLang="zh-CN" sz="1200" kern="1200" dirty="0">
                <a:solidFill>
                  <a:schemeClr val="tx1"/>
                </a:solidFill>
                <a:effectLst/>
                <a:latin typeface="+mn-lt"/>
                <a:ea typeface="+mn-ea"/>
                <a:cs typeface="+mn-cs"/>
              </a:rPr>
              <a:t>过滤。</a:t>
            </a:r>
          </a:p>
          <a:p>
            <a:pPr marL="171450" lvl="0" indent="-171450" algn="l" defTabSz="914400" rtl="0" eaLnBrk="1" latinLnBrk="0" hangingPunct="1">
              <a:buFont typeface="Wingdings" panose="05000000000000000000" pitchFamily="2" charset="2"/>
              <a:buChar char="Ø"/>
            </a:pPr>
            <a:r>
              <a:rPr lang="zh-CN" altLang="zh-CN" sz="1200" kern="1200" dirty="0">
                <a:solidFill>
                  <a:schemeClr val="tx1"/>
                </a:solidFill>
                <a:effectLst/>
                <a:latin typeface="+mn-lt"/>
                <a:ea typeface="+mn-ea"/>
                <a:cs typeface="+mn-cs"/>
              </a:rPr>
              <a:t>指定本地化的日期格式。</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10</a:t>
            </a:fld>
            <a:endParaRPr lang="zh-CN" altLang="en-US"/>
          </a:p>
        </p:txBody>
      </p:sp>
    </p:spTree>
    <p:extLst>
      <p:ext uri="{BB962C8B-B14F-4D97-AF65-F5344CB8AC3E}">
        <p14:creationId xmlns:p14="http://schemas.microsoft.com/office/powerpoint/2010/main" val="29271795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第三步，我们来进行</a:t>
            </a:r>
            <a:r>
              <a:rPr lang="zh-CN" altLang="zh-CN" kern="1000" dirty="0">
                <a:ea typeface="微软雅黑" panose="020B0503020204020204" pitchFamily="34" charset="-122"/>
                <a:cs typeface="微软雅黑" panose="020B0503020204020204" pitchFamily="34" charset="-122"/>
              </a:rPr>
              <a:t>“</a:t>
            </a:r>
            <a:r>
              <a:rPr lang="zh-CN" altLang="en-US" dirty="0"/>
              <a:t>文本文件输出</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r>
              <a:rPr lang="zh-CN" altLang="en-US" dirty="0"/>
              <a:t>在第三章第</a:t>
            </a:r>
            <a:r>
              <a:rPr lang="en-US" altLang="zh-CN" dirty="0"/>
              <a:t>1</a:t>
            </a:r>
            <a:r>
              <a:rPr lang="zh-CN" altLang="en-US" dirty="0"/>
              <a:t>节</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已经配置过“文本文件输出”的步骤，这里参考</a:t>
            </a:r>
            <a:r>
              <a:rPr lang="zh-CN" altLang="en-US" dirty="0"/>
              <a:t>第三章第</a:t>
            </a:r>
            <a:r>
              <a:rPr lang="en-US" altLang="zh-CN" dirty="0"/>
              <a:t>1</a:t>
            </a:r>
            <a:r>
              <a:rPr lang="zh-CN" altLang="en-US" dirty="0"/>
              <a:t>节</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的操作。</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r>
              <a:rPr lang="zh-CN" altLang="en-US" kern="1000" dirty="0">
                <a:ea typeface="微软雅黑" panose="020B0503020204020204" pitchFamily="34" charset="-122"/>
                <a:cs typeface="微软雅黑" panose="020B0503020204020204" pitchFamily="34" charset="-122"/>
              </a:rPr>
              <a:t>最后，</a:t>
            </a:r>
            <a:endParaRPr lang="en-US" altLang="zh-CN" kern="1000" dirty="0">
              <a:ea typeface="微软雅黑" panose="020B0503020204020204" pitchFamily="34" charset="-122"/>
              <a:cs typeface="微软雅黑" panose="020B0503020204020204" pitchFamily="34" charset="-122"/>
            </a:endParaRPr>
          </a:p>
          <a:p>
            <a:pPr marL="171450" indent="-171450">
              <a:buFont typeface="Wingdings" panose="05000000000000000000" pitchFamily="2" charset="2"/>
              <a:buChar char="Ø"/>
            </a:pPr>
            <a:r>
              <a:rPr lang="zh-CN" altLang="en-US" sz="1200" kern="1000" dirty="0">
                <a:solidFill>
                  <a:schemeClr val="tx1"/>
                </a:solidFill>
                <a:effectLst/>
                <a:latin typeface="+mn-lt"/>
                <a:ea typeface="微软雅黑" panose="020B0503020204020204" pitchFamily="34" charset="-122"/>
                <a:cs typeface="+mn-cs"/>
              </a:rPr>
              <a:t>在“文件”标签卡中：</a:t>
            </a:r>
            <a:endParaRPr lang="en-US" altLang="zh-CN" sz="1200" kern="1000" dirty="0">
              <a:solidFill>
                <a:schemeClr val="tx1"/>
              </a:solidFill>
              <a:effectLst/>
              <a:latin typeface="+mn-lt"/>
              <a:ea typeface="微软雅黑" panose="020B0503020204020204" pitchFamily="34" charset="-122"/>
              <a:cs typeface="+mn-cs"/>
            </a:endParaRPr>
          </a:p>
          <a:p>
            <a:r>
              <a:rPr lang="zh-CN" altLang="zh-CN" sz="1200" kern="1200" dirty="0">
                <a:solidFill>
                  <a:schemeClr val="tx1"/>
                </a:solidFill>
                <a:effectLst/>
                <a:latin typeface="+mn-lt"/>
                <a:ea typeface="+mn-ea"/>
                <a:cs typeface="+mn-cs"/>
              </a:rPr>
              <a:t>选择在路径“</a:t>
            </a:r>
            <a:r>
              <a:rPr lang="en-US" altLang="zh-CN" sz="1200" kern="1200" dirty="0">
                <a:solidFill>
                  <a:schemeClr val="tx1"/>
                </a:solidFill>
                <a:effectLst/>
                <a:latin typeface="+mn-lt"/>
                <a:ea typeface="+mn-ea"/>
                <a:cs typeface="+mn-cs"/>
              </a:rPr>
              <a:t>E:\</a:t>
            </a:r>
            <a:r>
              <a:rPr lang="zh-CN" altLang="zh-CN" sz="1200" kern="1200" dirty="0">
                <a:solidFill>
                  <a:schemeClr val="tx1"/>
                </a:solidFill>
                <a:effectLst/>
                <a:latin typeface="+mn-lt"/>
                <a:ea typeface="+mn-ea"/>
                <a:cs typeface="+mn-cs"/>
              </a:rPr>
              <a:t>教材案例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章”中输出名为</a:t>
            </a:r>
            <a:r>
              <a:rPr lang="en-US" altLang="zh-CN" sz="1200" kern="1200" dirty="0" err="1">
                <a:solidFill>
                  <a:schemeClr val="tx1"/>
                </a:solidFill>
                <a:effectLst/>
                <a:latin typeface="+mn-lt"/>
                <a:ea typeface="+mn-ea"/>
                <a:cs typeface="+mn-cs"/>
              </a:rPr>
              <a:t>webout</a:t>
            </a:r>
            <a:r>
              <a:rPr lang="zh-CN" altLang="zh-CN" sz="1200" kern="1200" dirty="0">
                <a:solidFill>
                  <a:schemeClr val="tx1"/>
                </a:solidFill>
                <a:effectLst/>
                <a:latin typeface="+mn-lt"/>
                <a:ea typeface="+mn-ea"/>
                <a:cs typeface="+mn-cs"/>
              </a:rPr>
              <a:t>的文件。文件的后缀名在“扩展名”中指定为</a:t>
            </a:r>
            <a:r>
              <a:rPr lang="en-US" altLang="zh-CN" sz="1200" kern="1200" dirty="0">
                <a:solidFill>
                  <a:schemeClr val="tx1"/>
                </a:solidFill>
                <a:effectLst/>
                <a:latin typeface="+mn-lt"/>
                <a:ea typeface="+mn-ea"/>
                <a:cs typeface="+mn-cs"/>
              </a:rPr>
              <a:t>html</a:t>
            </a:r>
            <a:r>
              <a:rPr lang="zh-CN" altLang="zh-CN" sz="1200" kern="1200" dirty="0">
                <a:solidFill>
                  <a:schemeClr val="tx1"/>
                </a:solidFill>
                <a:effectLst/>
                <a:latin typeface="+mn-lt"/>
                <a:ea typeface="+mn-ea"/>
                <a:cs typeface="+mn-cs"/>
              </a:rPr>
              <a:t>文件</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en-US" sz="1200" kern="1200" dirty="0">
                <a:solidFill>
                  <a:schemeClr val="tx1"/>
                </a:solidFill>
                <a:effectLst/>
                <a:latin typeface="+mn-lt"/>
                <a:ea typeface="+mn-ea"/>
                <a:cs typeface="+mn-cs"/>
              </a:rPr>
              <a:t>“内容”标签卡中：</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“编码”选择为</a:t>
            </a:r>
            <a:r>
              <a:rPr lang="en-US" altLang="zh-CN" sz="1200" kern="1200" dirty="0">
                <a:solidFill>
                  <a:schemeClr val="tx1"/>
                </a:solidFill>
                <a:effectLst/>
                <a:latin typeface="+mn-lt"/>
                <a:ea typeface="+mn-ea"/>
                <a:cs typeface="+mn-cs"/>
              </a:rPr>
              <a:t>GBK</a:t>
            </a:r>
            <a:r>
              <a:rPr lang="zh-CN" altLang="zh-CN" sz="1200" kern="1200" dirty="0">
                <a:solidFill>
                  <a:schemeClr val="tx1"/>
                </a:solidFill>
                <a:effectLst/>
                <a:latin typeface="+mn-lt"/>
                <a:ea typeface="+mn-ea"/>
                <a:cs typeface="+mn-cs"/>
              </a:rPr>
              <a:t>，因为我们需要输出字符编码为</a:t>
            </a:r>
            <a:r>
              <a:rPr lang="en-US" altLang="zh-CN" sz="1200" kern="1200" dirty="0">
                <a:solidFill>
                  <a:schemeClr val="tx1"/>
                </a:solidFill>
                <a:effectLst/>
                <a:latin typeface="+mn-lt"/>
                <a:ea typeface="+mn-ea"/>
                <a:cs typeface="+mn-cs"/>
              </a:rPr>
              <a:t>GBK</a:t>
            </a:r>
            <a:r>
              <a:rPr lang="zh-CN" altLang="zh-CN" sz="1200" kern="1200" dirty="0">
                <a:solidFill>
                  <a:schemeClr val="tx1"/>
                </a:solidFill>
                <a:effectLst/>
                <a:latin typeface="+mn-lt"/>
                <a:ea typeface="+mn-ea"/>
                <a:cs typeface="+mn-cs"/>
              </a:rPr>
              <a:t>的文件。</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200" kern="1200" dirty="0">
                <a:solidFill>
                  <a:schemeClr val="tx1"/>
                </a:solidFill>
                <a:effectLst/>
                <a:latin typeface="+mn-lt"/>
                <a:ea typeface="+mn-ea"/>
                <a:cs typeface="+mn-cs"/>
              </a:rPr>
              <a:t>“字段”标签卡中：</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点击“获取字段”按钮，在字段列表上选择出此文件的所有字段。然后，仅保留“</a:t>
            </a:r>
            <a:r>
              <a:rPr lang="en-US" altLang="zh-CN" sz="1200" kern="1200" dirty="0">
                <a:solidFill>
                  <a:schemeClr val="tx1"/>
                </a:solidFill>
                <a:effectLst/>
                <a:latin typeface="+mn-lt"/>
                <a:ea typeface="+mn-ea"/>
                <a:cs typeface="+mn-cs"/>
              </a:rPr>
              <a:t>result</a:t>
            </a:r>
            <a:r>
              <a:rPr lang="zh-CN" altLang="zh-CN" sz="1200" kern="1200" dirty="0">
                <a:solidFill>
                  <a:schemeClr val="tx1"/>
                </a:solidFill>
                <a:effectLst/>
                <a:latin typeface="+mn-lt"/>
                <a:ea typeface="+mn-ea"/>
                <a:cs typeface="+mn-cs"/>
              </a:rPr>
              <a:t>”字段。因为“</a:t>
            </a:r>
            <a:r>
              <a:rPr lang="en-US" altLang="zh-CN" sz="1200" kern="1200" dirty="0">
                <a:solidFill>
                  <a:schemeClr val="tx1"/>
                </a:solidFill>
                <a:effectLst/>
                <a:latin typeface="+mn-lt"/>
                <a:ea typeface="+mn-ea"/>
                <a:cs typeface="+mn-cs"/>
              </a:rPr>
              <a:t>result</a:t>
            </a:r>
            <a:r>
              <a:rPr lang="zh-CN" altLang="zh-CN" sz="1200" kern="1200" dirty="0">
                <a:solidFill>
                  <a:schemeClr val="tx1"/>
                </a:solidFill>
                <a:effectLst/>
                <a:latin typeface="+mn-lt"/>
                <a:ea typeface="+mn-ea"/>
                <a:cs typeface="+mn-cs"/>
              </a:rPr>
              <a:t>”字段的值为</a:t>
            </a:r>
            <a:r>
              <a:rPr lang="en-US" altLang="zh-CN" sz="1200" kern="1200" dirty="0">
                <a:solidFill>
                  <a:schemeClr val="tx1"/>
                </a:solidFill>
                <a:effectLst/>
                <a:latin typeface="+mn-lt"/>
                <a:ea typeface="+mn-ea"/>
                <a:cs typeface="+mn-cs"/>
              </a:rPr>
              <a:t>HTML</a:t>
            </a:r>
            <a:r>
              <a:rPr lang="zh-CN" altLang="zh-CN" sz="1200" kern="1200" dirty="0">
                <a:solidFill>
                  <a:schemeClr val="tx1"/>
                </a:solidFill>
                <a:effectLst/>
                <a:latin typeface="+mn-lt"/>
                <a:ea typeface="+mn-ea"/>
                <a:cs typeface="+mn-cs"/>
              </a:rPr>
              <a:t>源码。</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100</a:t>
            </a:fld>
            <a:endParaRPr lang="zh-CN" altLang="en-US"/>
          </a:p>
        </p:txBody>
      </p:sp>
    </p:spTree>
    <p:extLst>
      <p:ext uri="{BB962C8B-B14F-4D97-AF65-F5344CB8AC3E}">
        <p14:creationId xmlns:p14="http://schemas.microsoft.com/office/powerpoint/2010/main" val="30353090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通过上面几个步骤，已经完成了本案例的配置，接下来，我们来运行这个转换。点击运行按钮，在弹出的对话框中点击启动按钮，</a:t>
            </a:r>
            <a:r>
              <a:rPr lang="zh-CN" altLang="zh-CN" sz="1200" kern="1200" dirty="0">
                <a:solidFill>
                  <a:schemeClr val="tx1"/>
                </a:solidFill>
                <a:effectLst/>
                <a:latin typeface="+mn-lt"/>
                <a:ea typeface="+mn-ea"/>
                <a:cs typeface="+mn-cs"/>
              </a:rPr>
              <a:t>此转换将读入网页</a:t>
            </a:r>
            <a:r>
              <a:rPr lang="en-US" altLang="zh-CN" sz="1200" u="sng" kern="1200" dirty="0">
                <a:solidFill>
                  <a:schemeClr val="tx1"/>
                </a:solidFill>
                <a:effectLst/>
                <a:latin typeface="+mn-lt"/>
                <a:ea typeface="+mn-ea"/>
                <a:cs typeface="+mn-cs"/>
                <a:hlinkClick r:id="rId3"/>
              </a:rPr>
              <a:t>http://www.biqukan.com/1_1094/5403177.html</a:t>
            </a:r>
            <a:r>
              <a:rPr lang="zh-CN" altLang="zh-CN" sz="1200" kern="1200" dirty="0">
                <a:solidFill>
                  <a:schemeClr val="tx1"/>
                </a:solidFill>
                <a:effectLst/>
                <a:latin typeface="+mn-lt"/>
                <a:ea typeface="+mn-ea"/>
                <a:cs typeface="+mn-cs"/>
              </a:rPr>
              <a:t>的数据，输出</a:t>
            </a:r>
            <a:r>
              <a:rPr lang="en-US" altLang="zh-CN" sz="1200" kern="1200" dirty="0">
                <a:solidFill>
                  <a:schemeClr val="tx1"/>
                </a:solidFill>
                <a:effectLst/>
                <a:latin typeface="+mn-lt"/>
                <a:ea typeface="+mn-ea"/>
                <a:cs typeface="+mn-cs"/>
              </a:rPr>
              <a:t>HTML</a:t>
            </a:r>
            <a:r>
              <a:rPr lang="zh-CN" altLang="zh-CN" sz="1200" kern="1200" dirty="0">
                <a:solidFill>
                  <a:schemeClr val="tx1"/>
                </a:solidFill>
                <a:effectLst/>
                <a:latin typeface="+mn-lt"/>
                <a:ea typeface="+mn-ea"/>
                <a:cs typeface="+mn-cs"/>
              </a:rPr>
              <a:t>源码存在</a:t>
            </a:r>
            <a:r>
              <a:rPr lang="en-US" altLang="zh-CN" sz="1200" kern="1200" dirty="0">
                <a:solidFill>
                  <a:schemeClr val="tx1"/>
                </a:solidFill>
                <a:effectLst/>
                <a:latin typeface="+mn-lt"/>
                <a:ea typeface="+mn-ea"/>
                <a:cs typeface="+mn-cs"/>
              </a:rPr>
              <a:t>E:\</a:t>
            </a:r>
            <a:r>
              <a:rPr lang="zh-CN" altLang="zh-CN" sz="1200" kern="1200" dirty="0">
                <a:solidFill>
                  <a:schemeClr val="tx1"/>
                </a:solidFill>
                <a:effectLst/>
                <a:latin typeface="+mn-lt"/>
                <a:ea typeface="+mn-ea"/>
                <a:cs typeface="+mn-cs"/>
              </a:rPr>
              <a:t>教材案例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章</a:t>
            </a:r>
            <a:r>
              <a:rPr lang="en-US" altLang="zh-CN" sz="1200" kern="1200" dirty="0">
                <a:solidFill>
                  <a:schemeClr val="tx1"/>
                </a:solidFill>
                <a:effectLst/>
                <a:latin typeface="+mn-lt"/>
                <a:ea typeface="+mn-ea"/>
                <a:cs typeface="+mn-cs"/>
              </a:rPr>
              <a:t>\ webout.html</a:t>
            </a:r>
            <a:r>
              <a:rPr lang="zh-CN" altLang="zh-CN" sz="1200" kern="1200" dirty="0">
                <a:solidFill>
                  <a:schemeClr val="tx1"/>
                </a:solidFill>
                <a:effectLst/>
                <a:latin typeface="+mn-lt"/>
                <a:ea typeface="+mn-ea"/>
                <a:cs typeface="+mn-cs"/>
              </a:rPr>
              <a:t>文件中</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101</a:t>
            </a:fld>
            <a:endParaRPr lang="zh-CN" altLang="en-US"/>
          </a:p>
        </p:txBody>
      </p:sp>
    </p:spTree>
    <p:extLst>
      <p:ext uri="{BB962C8B-B14F-4D97-AF65-F5344CB8AC3E}">
        <p14:creationId xmlns:p14="http://schemas.microsoft.com/office/powerpoint/2010/main" val="41954259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102</a:t>
            </a:fld>
            <a:endParaRPr lang="zh-CN" altLang="en-US"/>
          </a:p>
        </p:txBody>
      </p:sp>
    </p:spTree>
    <p:extLst>
      <p:ext uri="{BB962C8B-B14F-4D97-AF65-F5344CB8AC3E}">
        <p14:creationId xmlns:p14="http://schemas.microsoft.com/office/powerpoint/2010/main" val="25631040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HTTP GET</a:t>
            </a:r>
            <a:r>
              <a:rPr lang="zh-CN" altLang="zh-CN" dirty="0"/>
              <a:t>请求返回的结构化数据主要有</a:t>
            </a:r>
            <a:r>
              <a:rPr lang="en-US" altLang="zh-CN" dirty="0"/>
              <a:t>XML</a:t>
            </a:r>
            <a:r>
              <a:rPr lang="zh-CN" altLang="zh-CN" dirty="0"/>
              <a:t>和</a:t>
            </a:r>
            <a:r>
              <a:rPr lang="en-US" altLang="zh-CN" dirty="0"/>
              <a:t>JSON</a:t>
            </a:r>
            <a:r>
              <a:rPr lang="zh-CN" altLang="zh-CN" dirty="0"/>
              <a:t>，本案例使用的</a:t>
            </a:r>
            <a:r>
              <a:rPr lang="en-US" altLang="zh-CN" dirty="0"/>
              <a:t>API</a:t>
            </a:r>
            <a:r>
              <a:rPr lang="zh-CN" altLang="zh-CN" dirty="0"/>
              <a:t>返回的是</a:t>
            </a:r>
            <a:r>
              <a:rPr lang="en-US" altLang="zh-CN" dirty="0"/>
              <a:t>JSON</a:t>
            </a:r>
            <a:r>
              <a:rPr lang="zh-CN" altLang="zh-CN" dirty="0"/>
              <a:t>格式的数据。通过对返回数据的后续处理，可以获取我们需要的数据。</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103</a:t>
            </a:fld>
            <a:endParaRPr lang="zh-CN" altLang="en-US"/>
          </a:p>
        </p:txBody>
      </p:sp>
    </p:spTree>
    <p:extLst>
      <p:ext uri="{BB962C8B-B14F-4D97-AF65-F5344CB8AC3E}">
        <p14:creationId xmlns:p14="http://schemas.microsoft.com/office/powerpoint/2010/main" val="2148287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en-US" dirty="0"/>
              <a:t>基于</a:t>
            </a:r>
            <a:r>
              <a:rPr lang="en-US" altLang="zh-CN" dirty="0"/>
              <a:t>WEB</a:t>
            </a:r>
            <a:r>
              <a:rPr lang="zh-CN" altLang="en-US" dirty="0"/>
              <a:t>的导入与导出，第一个案例是对</a:t>
            </a:r>
            <a:r>
              <a:rPr lang="en-US" altLang="zh-CN" dirty="0"/>
              <a:t>HTML</a:t>
            </a:r>
            <a:r>
              <a:rPr lang="zh-CN" altLang="en-US" dirty="0"/>
              <a:t>数据进行导入与导出</a:t>
            </a:r>
            <a:endParaRPr lang="en-US" altLang="zh-CN" dirty="0"/>
          </a:p>
          <a:p>
            <a:pPr marL="171450" indent="-171450">
              <a:buFont typeface="Wingdings" panose="05000000000000000000" pitchFamily="2" charset="2"/>
              <a:buChar char="Ø"/>
            </a:pPr>
            <a:r>
              <a:rPr lang="zh-CN" altLang="en-US" dirty="0"/>
              <a:t>接下来我们通过</a:t>
            </a:r>
            <a:r>
              <a:rPr lang="zh-CN" altLang="en-US" sz="1200" kern="1200" dirty="0">
                <a:solidFill>
                  <a:schemeClr val="tx1"/>
                </a:solidFill>
                <a:effectLst/>
                <a:latin typeface="+mn-lt"/>
                <a:ea typeface="+mn-ea"/>
                <a:cs typeface="+mn-cs"/>
              </a:rPr>
              <a:t>。第二个案例，对</a:t>
            </a:r>
            <a:r>
              <a:rPr lang="en-US" altLang="zh-CN" sz="1200" kern="1200" dirty="0">
                <a:solidFill>
                  <a:schemeClr val="tx1"/>
                </a:solidFill>
                <a:effectLst/>
                <a:latin typeface="+mn-lt"/>
                <a:ea typeface="+mn-ea"/>
                <a:cs typeface="+mn-cs"/>
              </a:rPr>
              <a:t>HTTP GET</a:t>
            </a:r>
            <a:r>
              <a:rPr lang="zh-CN" altLang="en-US" sz="1200" kern="1200" dirty="0">
                <a:solidFill>
                  <a:schemeClr val="tx1"/>
                </a:solidFill>
                <a:effectLst/>
                <a:latin typeface="+mn-lt"/>
                <a:ea typeface="+mn-ea"/>
                <a:cs typeface="+mn-cs"/>
              </a:rPr>
              <a:t>请求数据进行导入与导出</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en-US" sz="1200" kern="1200" dirty="0">
                <a:solidFill>
                  <a:schemeClr val="tx1"/>
                </a:solidFill>
                <a:effectLst/>
                <a:latin typeface="+mn-lt"/>
                <a:ea typeface="+mn-ea"/>
                <a:cs typeface="+mn-cs"/>
              </a:rPr>
              <a:t>首先，我们来看转换的输入输出需求</a:t>
            </a:r>
            <a:r>
              <a:rPr lang="en-US" altLang="zh-CN" sz="1200" kern="1200" dirty="0">
                <a:solidFill>
                  <a:schemeClr val="tx1"/>
                </a:solidFill>
                <a:effectLst/>
                <a:latin typeface="+mn-lt"/>
                <a:ea typeface="+mn-ea"/>
                <a:cs typeface="+mn-cs"/>
              </a:rPr>
              <a:t>:</a:t>
            </a:r>
          </a:p>
          <a:p>
            <a:r>
              <a:rPr lang="en-US" altLang="zh-CN" sz="1200" u="sng" kern="1200" dirty="0">
                <a:solidFill>
                  <a:schemeClr val="tx1"/>
                </a:solidFill>
                <a:effectLst/>
                <a:latin typeface="+mn-lt"/>
                <a:ea typeface="+mn-ea"/>
                <a:cs typeface="+mn-cs"/>
                <a:hlinkClick r:id="rId3"/>
              </a:rPr>
              <a:t>https://api.douban.com/v2/movie/in_theaters</a:t>
            </a:r>
            <a:r>
              <a:rPr lang="en-US" altLang="zh-CN" sz="1200" u="none" strike="noStrike" kern="1200" dirty="0">
                <a:solidFill>
                  <a:schemeClr val="tx1"/>
                </a:solidFill>
                <a:effectLst/>
                <a:latin typeface="+mn-lt"/>
                <a:ea typeface="+mn-ea"/>
                <a:cs typeface="+mn-cs"/>
              </a:rPr>
              <a:t> </a:t>
            </a:r>
            <a:r>
              <a:rPr lang="zh-CN" altLang="zh-CN" sz="1200" u="none" strike="noStrike" kern="1200" dirty="0">
                <a:solidFill>
                  <a:schemeClr val="tx1"/>
                </a:solidFill>
                <a:effectLst/>
                <a:latin typeface="+mn-lt"/>
                <a:ea typeface="+mn-ea"/>
                <a:cs typeface="+mn-cs"/>
              </a:rPr>
              <a:t>是豆瓣电影提供的</a:t>
            </a:r>
            <a:r>
              <a:rPr lang="en-US" altLang="zh-CN" sz="1200" u="none" strike="noStrike" kern="1200" dirty="0">
                <a:solidFill>
                  <a:schemeClr val="tx1"/>
                </a:solidFill>
                <a:effectLst/>
                <a:latin typeface="+mn-lt"/>
                <a:ea typeface="+mn-ea"/>
                <a:cs typeface="+mn-cs"/>
              </a:rPr>
              <a:t>API</a:t>
            </a:r>
            <a:r>
              <a:rPr lang="zh-CN" altLang="zh-CN" sz="1200" u="none" strike="noStrike" kern="1200" dirty="0">
                <a:solidFill>
                  <a:schemeClr val="tx1"/>
                </a:solidFill>
                <a:effectLst/>
                <a:latin typeface="+mn-lt"/>
                <a:ea typeface="+mn-ea"/>
                <a:cs typeface="+mn-cs"/>
              </a:rPr>
              <a:t>接口，该接口返回的是当前热映电影的</a:t>
            </a:r>
            <a:r>
              <a:rPr lang="en-US" altLang="zh-CN" sz="1200" u="none" strike="noStrike" kern="1200" dirty="0">
                <a:solidFill>
                  <a:schemeClr val="tx1"/>
                </a:solidFill>
                <a:effectLst/>
                <a:latin typeface="+mn-lt"/>
                <a:ea typeface="+mn-ea"/>
                <a:cs typeface="+mn-cs"/>
              </a:rPr>
              <a:t>JSON</a:t>
            </a:r>
            <a:r>
              <a:rPr lang="zh-CN" altLang="zh-CN" sz="1200" u="none" strike="noStrike" kern="1200" dirty="0">
                <a:solidFill>
                  <a:schemeClr val="tx1"/>
                </a:solidFill>
                <a:effectLst/>
                <a:latin typeface="+mn-lt"/>
                <a:ea typeface="+mn-ea"/>
                <a:cs typeface="+mn-cs"/>
              </a:rPr>
              <a:t>格式。</a:t>
            </a:r>
            <a:r>
              <a:rPr lang="en-US" altLang="zh-CN" sz="1200" u="none" strike="noStrike" kern="1200" dirty="0">
                <a:solidFill>
                  <a:schemeClr val="tx1"/>
                </a:solidFill>
                <a:effectLst/>
                <a:latin typeface="+mn-lt"/>
                <a:ea typeface="+mn-ea"/>
                <a:cs typeface="+mn-cs"/>
              </a:rPr>
              <a:t>JSON</a:t>
            </a:r>
            <a:r>
              <a:rPr lang="zh-CN" altLang="zh-CN" sz="1200" u="none" strike="noStrike" kern="1200" dirty="0">
                <a:solidFill>
                  <a:schemeClr val="tx1"/>
                </a:solidFill>
                <a:effectLst/>
                <a:latin typeface="+mn-lt"/>
                <a:ea typeface="+mn-ea"/>
                <a:cs typeface="+mn-cs"/>
              </a:rPr>
              <a:t>各部分的含义参考</a:t>
            </a:r>
            <a:r>
              <a:rPr lang="en-US" altLang="zh-CN" sz="1200" u="sng" kern="1200" dirty="0">
                <a:solidFill>
                  <a:schemeClr val="tx1"/>
                </a:solidFill>
                <a:effectLst/>
                <a:latin typeface="+mn-lt"/>
                <a:ea typeface="+mn-ea"/>
                <a:cs typeface="+mn-cs"/>
                <a:hlinkClick r:id="rId4"/>
              </a:rPr>
              <a:t>https://developers.douban.com/wiki/?title=movie_v2#top250</a:t>
            </a:r>
            <a:r>
              <a:rPr lang="zh-CN" altLang="zh-CN" sz="1200" u="none" strike="noStrike"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发送</a:t>
            </a:r>
            <a:r>
              <a:rPr lang="en-US" altLang="zh-CN" sz="1200" kern="1200" dirty="0">
                <a:solidFill>
                  <a:schemeClr val="tx1"/>
                </a:solidFill>
                <a:effectLst/>
                <a:latin typeface="+mn-lt"/>
                <a:ea typeface="+mn-ea"/>
                <a:cs typeface="+mn-cs"/>
              </a:rPr>
              <a:t>HTTP GET</a:t>
            </a:r>
            <a:r>
              <a:rPr lang="zh-CN" altLang="zh-CN" sz="1200" kern="1200" dirty="0">
                <a:solidFill>
                  <a:schemeClr val="tx1"/>
                </a:solidFill>
                <a:effectLst/>
                <a:latin typeface="+mn-lt"/>
                <a:ea typeface="+mn-ea"/>
                <a:cs typeface="+mn-cs"/>
              </a:rPr>
              <a:t>请求到该地址，获取当前热映电影，并将电影名称，分类，分数，主演数据存储在</a:t>
            </a:r>
            <a:r>
              <a:rPr lang="en-US" altLang="zh-CN" sz="1200" kern="1200" dirty="0">
                <a:solidFill>
                  <a:schemeClr val="tx1"/>
                </a:solidFill>
                <a:effectLst/>
                <a:latin typeface="+mn-lt"/>
                <a:ea typeface="+mn-ea"/>
                <a:cs typeface="+mn-cs"/>
              </a:rPr>
              <a:t>E:\</a:t>
            </a:r>
            <a:r>
              <a:rPr lang="zh-CN" altLang="zh-CN" sz="1200" kern="1200" dirty="0">
                <a:solidFill>
                  <a:schemeClr val="tx1"/>
                </a:solidFill>
                <a:effectLst/>
                <a:latin typeface="+mn-lt"/>
                <a:ea typeface="+mn-ea"/>
                <a:cs typeface="+mn-cs"/>
              </a:rPr>
              <a:t>教材案例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章</a:t>
            </a:r>
            <a:r>
              <a:rPr lang="en-US" altLang="zh-CN" sz="1200" kern="1200" dirty="0">
                <a:solidFill>
                  <a:schemeClr val="tx1"/>
                </a:solidFill>
                <a:effectLst/>
                <a:latin typeface="+mn-lt"/>
                <a:ea typeface="+mn-ea"/>
                <a:cs typeface="+mn-cs"/>
              </a:rPr>
              <a:t>\ httpGetJson.xls</a:t>
            </a:r>
            <a:r>
              <a:rPr lang="zh-CN" altLang="zh-CN" sz="1200" kern="1200" dirty="0">
                <a:solidFill>
                  <a:schemeClr val="tx1"/>
                </a:solidFill>
                <a:effectLst/>
                <a:latin typeface="+mn-lt"/>
                <a:ea typeface="+mn-ea"/>
                <a:cs typeface="+mn-cs"/>
              </a:rPr>
              <a:t>文件中。</a:t>
            </a:r>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104</a:t>
            </a:fld>
            <a:endParaRPr lang="zh-CN" altLang="en-US"/>
          </a:p>
        </p:txBody>
      </p:sp>
    </p:spTree>
    <p:extLst>
      <p:ext uri="{BB962C8B-B14F-4D97-AF65-F5344CB8AC3E}">
        <p14:creationId xmlns:p14="http://schemas.microsoft.com/office/powerpoint/2010/main" val="17568289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期望输出的</a:t>
            </a:r>
            <a:r>
              <a:rPr lang="en-US" altLang="zh-CN" sz="1200" kern="1200" dirty="0">
                <a:solidFill>
                  <a:schemeClr val="tx1"/>
                </a:solidFill>
                <a:effectLst/>
                <a:latin typeface="+mn-lt"/>
                <a:ea typeface="+mn-ea"/>
                <a:cs typeface="+mn-cs"/>
              </a:rPr>
              <a:t>httpGetJson.xls</a:t>
            </a:r>
            <a:r>
              <a:rPr lang="zh-CN" altLang="zh-CN" sz="1200" kern="1200" dirty="0">
                <a:solidFill>
                  <a:schemeClr val="tx1"/>
                </a:solidFill>
                <a:effectLst/>
                <a:latin typeface="+mn-lt"/>
                <a:ea typeface="+mn-ea"/>
                <a:cs typeface="+mn-cs"/>
              </a:rPr>
              <a:t>文件内容</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105</a:t>
            </a:fld>
            <a:endParaRPr lang="zh-CN" altLang="en-US"/>
          </a:p>
        </p:txBody>
      </p:sp>
    </p:spTree>
    <p:extLst>
      <p:ext uri="{BB962C8B-B14F-4D97-AF65-F5344CB8AC3E}">
        <p14:creationId xmlns:p14="http://schemas.microsoft.com/office/powerpoint/2010/main" val="31477276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我们在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已经创建了简单的转换流程图，这里参考第二章的操作，</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新建转换文件，并开始可视化编程。</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r>
              <a:rPr lang="zh-CN" altLang="en-US" sz="1200" kern="1200" dirty="0">
                <a:solidFill>
                  <a:schemeClr val="tx1"/>
                </a:solidFill>
                <a:effectLst/>
                <a:latin typeface="+mn-lt"/>
                <a:ea typeface="+mn-ea"/>
                <a:cs typeface="+mn-cs"/>
              </a:rPr>
              <a:t>因为</a:t>
            </a:r>
            <a:r>
              <a:rPr lang="zh-CN" altLang="zh-CN" sz="1200" kern="1200" dirty="0">
                <a:solidFill>
                  <a:schemeClr val="tx1"/>
                </a:solidFill>
                <a:effectLst/>
                <a:latin typeface="+mn-lt"/>
                <a:ea typeface="+mn-ea"/>
                <a:cs typeface="+mn-cs"/>
              </a:rPr>
              <a:t>如果没有输入类的步骤，查询类步骤不会做任何事情。因此，我们</a:t>
            </a:r>
            <a:r>
              <a:rPr lang="zh-CN" altLang="en-US" sz="1200" kern="1200" dirty="0">
                <a:solidFill>
                  <a:schemeClr val="tx1"/>
                </a:solidFill>
                <a:effectLst/>
                <a:latin typeface="+mn-lt"/>
                <a:ea typeface="+mn-ea"/>
                <a:cs typeface="+mn-cs"/>
              </a:rPr>
              <a:t>需要</a:t>
            </a:r>
            <a:r>
              <a:rPr lang="zh-CN" altLang="zh-CN" sz="1200" kern="1200" dirty="0">
                <a:solidFill>
                  <a:schemeClr val="tx1"/>
                </a:solidFill>
                <a:effectLst/>
                <a:latin typeface="+mn-lt"/>
                <a:ea typeface="+mn-ea"/>
                <a:cs typeface="+mn-cs"/>
              </a:rPr>
              <a:t>添加一个输入类的“自定义常量数据”步骤。在“自定义常量数据”这个步骤里，可以将需要访问的</a:t>
            </a:r>
            <a:r>
              <a:rPr lang="en-US" altLang="zh-CN" sz="1200" kern="1200" dirty="0">
                <a:solidFill>
                  <a:schemeClr val="tx1"/>
                </a:solidFill>
                <a:effectLst/>
                <a:latin typeface="+mn-lt"/>
                <a:ea typeface="+mn-ea"/>
                <a:cs typeface="+mn-cs"/>
              </a:rPr>
              <a:t>URL</a:t>
            </a:r>
            <a:r>
              <a:rPr lang="zh-CN" altLang="zh-CN" sz="1200" kern="1200" dirty="0">
                <a:solidFill>
                  <a:schemeClr val="tx1"/>
                </a:solidFill>
                <a:effectLst/>
                <a:latin typeface="+mn-lt"/>
                <a:ea typeface="+mn-ea"/>
                <a:cs typeface="+mn-cs"/>
              </a:rPr>
              <a:t>设置为常量。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106</a:t>
            </a:fld>
            <a:endParaRPr lang="zh-CN" altLang="en-US"/>
          </a:p>
        </p:txBody>
      </p:sp>
    </p:spTree>
    <p:extLst>
      <p:ext uri="{BB962C8B-B14F-4D97-AF65-F5344CB8AC3E}">
        <p14:creationId xmlns:p14="http://schemas.microsoft.com/office/powerpoint/2010/main" val="16833598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第一步，我们来进行</a:t>
            </a:r>
            <a:r>
              <a:rPr lang="zh-CN" altLang="zh-CN" kern="1000" dirty="0">
                <a:ea typeface="微软雅黑" panose="020B0503020204020204" pitchFamily="34" charset="-122"/>
                <a:cs typeface="微软雅黑" panose="020B0503020204020204" pitchFamily="34" charset="-122"/>
              </a:rPr>
              <a:t>“</a:t>
            </a:r>
            <a:r>
              <a:rPr lang="zh-CN" altLang="en-US" dirty="0"/>
              <a:t>自定义常量数据</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r>
              <a:rPr lang="zh-CN" altLang="en-US" dirty="0"/>
              <a:t>在第三章第</a:t>
            </a:r>
            <a:r>
              <a:rPr lang="en-US" altLang="zh-CN" dirty="0"/>
              <a:t>2</a:t>
            </a:r>
            <a:r>
              <a:rPr lang="zh-CN" altLang="en-US" dirty="0"/>
              <a:t>节</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已经配置过“自定义常量数据”的步骤，这里参考</a:t>
            </a:r>
            <a:r>
              <a:rPr lang="zh-CN" altLang="en-US" dirty="0"/>
              <a:t>第三章第</a:t>
            </a:r>
            <a:r>
              <a:rPr lang="en-US" altLang="zh-CN" dirty="0"/>
              <a:t>2</a:t>
            </a:r>
            <a:r>
              <a:rPr lang="zh-CN" altLang="en-US" dirty="0"/>
              <a:t>节</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的操作。</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最后，“元数据”的名称为“</a:t>
            </a:r>
            <a:r>
              <a:rPr lang="en-US" altLang="zh-CN" sz="1200" kern="1200" dirty="0" err="1">
                <a:solidFill>
                  <a:schemeClr val="tx1"/>
                </a:solidFill>
                <a:effectLst/>
                <a:latin typeface="+mn-lt"/>
                <a:ea typeface="+mn-ea"/>
                <a:cs typeface="+mn-cs"/>
              </a:rPr>
              <a:t>apiUrl</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”，“数据”标签卡中：</a:t>
            </a:r>
            <a:r>
              <a:rPr lang="en-US" altLang="zh-CN" sz="1200" kern="1200" dirty="0" err="1">
                <a:solidFill>
                  <a:schemeClr val="tx1"/>
                </a:solidFill>
                <a:effectLst/>
                <a:latin typeface="+mn-lt"/>
                <a:ea typeface="+mn-ea"/>
                <a:cs typeface="+mn-cs"/>
              </a:rPr>
              <a:t>apiUrl</a:t>
            </a:r>
            <a:r>
              <a:rPr lang="zh-CN" altLang="zh-CN" sz="1200" kern="1200" dirty="0">
                <a:solidFill>
                  <a:schemeClr val="tx1"/>
                </a:solidFill>
                <a:effectLst/>
                <a:latin typeface="+mn-lt"/>
                <a:ea typeface="+mn-ea"/>
                <a:cs typeface="+mn-cs"/>
              </a:rPr>
              <a:t>的值按案例的需求填入为</a:t>
            </a:r>
            <a:r>
              <a:rPr lang="en-US" altLang="zh-CN" sz="1200" u="sng" kern="1200" dirty="0">
                <a:solidFill>
                  <a:schemeClr val="tx1"/>
                </a:solidFill>
                <a:effectLst/>
                <a:latin typeface="+mn-lt"/>
                <a:ea typeface="+mn-ea"/>
                <a:cs typeface="+mn-cs"/>
                <a:hlinkClick r:id="rId3"/>
              </a:rPr>
              <a:t>https://api.douban.com/v2/movie/in_theaters</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107</a:t>
            </a:fld>
            <a:endParaRPr lang="zh-CN" altLang="en-US"/>
          </a:p>
        </p:txBody>
      </p:sp>
    </p:spTree>
    <p:extLst>
      <p:ext uri="{BB962C8B-B14F-4D97-AF65-F5344CB8AC3E}">
        <p14:creationId xmlns:p14="http://schemas.microsoft.com/office/powerpoint/2010/main" val="22812568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第二步，我们来进行</a:t>
            </a:r>
            <a:r>
              <a:rPr lang="zh-CN" altLang="zh-CN" kern="1000" dirty="0">
                <a:ea typeface="微软雅黑" panose="020B0503020204020204" pitchFamily="34" charset="-122"/>
                <a:cs typeface="微软雅黑" panose="020B0503020204020204" pitchFamily="34" charset="-122"/>
              </a:rPr>
              <a:t>“</a:t>
            </a:r>
            <a:r>
              <a:rPr lang="en-US" altLang="zh-CN" sz="1200" kern="1200" dirty="0">
                <a:solidFill>
                  <a:schemeClr val="tx1"/>
                </a:solidFill>
                <a:effectLst/>
                <a:latin typeface="+mn-lt"/>
                <a:ea typeface="+mn-ea"/>
                <a:cs typeface="+mn-cs"/>
              </a:rPr>
              <a:t>HTTP Client</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r>
              <a:rPr lang="zh-CN" altLang="en-US" dirty="0"/>
              <a:t>在第三章第</a:t>
            </a:r>
            <a:r>
              <a:rPr lang="en-US" altLang="zh-CN" dirty="0"/>
              <a:t>3</a:t>
            </a:r>
            <a:r>
              <a:rPr lang="zh-CN" altLang="en-US" dirty="0"/>
              <a:t>节</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已经配置过“</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HTTP Client</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”的步骤，这里参考</a:t>
            </a:r>
            <a:r>
              <a:rPr lang="zh-CN" altLang="en-US" dirty="0"/>
              <a:t>第三章第</a:t>
            </a:r>
            <a:r>
              <a:rPr lang="en-US" altLang="zh-CN" dirty="0"/>
              <a:t>3</a:t>
            </a:r>
            <a:r>
              <a:rPr lang="zh-CN" altLang="en-US" dirty="0"/>
              <a:t>节</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的操作。</a:t>
            </a:r>
            <a:endParaRPr lang="en-US" altLang="zh-CN" kern="1000" dirty="0">
              <a:ea typeface="微软雅黑" panose="020B0503020204020204" pitchFamily="34" charset="-122"/>
              <a:cs typeface="微软雅黑" panose="020B0503020204020204" pitchFamily="34" charset="-122"/>
            </a:endParaRPr>
          </a:p>
          <a:p>
            <a:r>
              <a:rPr lang="zh-CN" altLang="en-US" dirty="0"/>
              <a:t>仅需配置“</a:t>
            </a:r>
            <a:r>
              <a:rPr lang="en-US" altLang="zh-CN" dirty="0"/>
              <a:t>General”</a:t>
            </a:r>
            <a:r>
              <a:rPr lang="zh-CN" altLang="en-US" dirty="0"/>
              <a:t>卡项，“</a:t>
            </a:r>
            <a:r>
              <a:rPr lang="en-US" altLang="zh-CN" dirty="0"/>
              <a:t>Fields”</a:t>
            </a:r>
            <a:r>
              <a:rPr lang="zh-CN" altLang="en-US" dirty="0"/>
              <a:t>卡项保留默认配置。</a:t>
            </a:r>
          </a:p>
          <a:p>
            <a:pPr marL="171450" indent="-171450">
              <a:buFont typeface="Wingdings" panose="05000000000000000000" pitchFamily="2" charset="2"/>
              <a:buChar char="Ø"/>
            </a:pPr>
            <a:r>
              <a:rPr lang="zh-CN" altLang="en-US" dirty="0"/>
              <a:t>此卡项的栏目中，我们需要勾选“从字段中获取</a:t>
            </a:r>
            <a:r>
              <a:rPr lang="en-US" altLang="zh-CN" dirty="0"/>
              <a:t>URL?”</a:t>
            </a:r>
            <a:r>
              <a:rPr lang="zh-CN" altLang="en-US" dirty="0"/>
              <a:t>，表明我们的</a:t>
            </a:r>
            <a:r>
              <a:rPr lang="en-US" altLang="zh-CN" dirty="0"/>
              <a:t>URL</a:t>
            </a:r>
            <a:r>
              <a:rPr lang="zh-CN" altLang="en-US" dirty="0"/>
              <a:t>是从上个步骤传送过来的。</a:t>
            </a:r>
          </a:p>
          <a:p>
            <a:pPr marL="171450" indent="-171450">
              <a:buFont typeface="Wingdings" panose="05000000000000000000" pitchFamily="2" charset="2"/>
              <a:buChar char="Ø"/>
            </a:pPr>
            <a:r>
              <a:rPr lang="zh-CN" altLang="en-US" dirty="0"/>
              <a:t>在“</a:t>
            </a:r>
            <a:r>
              <a:rPr lang="en-US" altLang="zh-CN" dirty="0"/>
              <a:t>URL</a:t>
            </a:r>
            <a:r>
              <a:rPr lang="zh-CN" altLang="en-US" dirty="0"/>
              <a:t>字段名”栏，通过点击 ，选择上个步骤设定的字段名“</a:t>
            </a:r>
            <a:r>
              <a:rPr lang="en-US" altLang="zh-CN" sz="1200" kern="1200" dirty="0" err="1">
                <a:solidFill>
                  <a:schemeClr val="tx1"/>
                </a:solidFill>
                <a:effectLst/>
                <a:latin typeface="+mn-lt"/>
                <a:ea typeface="+mn-ea"/>
                <a:cs typeface="+mn-cs"/>
              </a:rPr>
              <a:t>apiUrl</a:t>
            </a:r>
            <a:r>
              <a:rPr lang="en-US" altLang="zh-CN" dirty="0"/>
              <a:t>”</a:t>
            </a:r>
            <a:r>
              <a:rPr lang="zh-CN" altLang="en-US" dirty="0"/>
              <a:t>。 </a:t>
            </a:r>
            <a:endParaRPr lang="en-US" altLang="zh-CN" dirty="0"/>
          </a:p>
          <a:p>
            <a:pPr marL="171450" indent="-171450">
              <a:buFont typeface="Wingdings" panose="05000000000000000000" pitchFamily="2" charset="2"/>
              <a:buChar char="Ø"/>
            </a:pPr>
            <a:r>
              <a:rPr lang="zh-CN" altLang="en-US" dirty="0"/>
              <a:t>“</a:t>
            </a:r>
            <a:r>
              <a:rPr lang="en-US" altLang="zh-CN" dirty="0"/>
              <a:t>Encoding(empty means standard)”</a:t>
            </a:r>
            <a:r>
              <a:rPr lang="zh-CN" altLang="en-US" dirty="0"/>
              <a:t>栏通过点击 选择</a:t>
            </a:r>
            <a:r>
              <a:rPr lang="en-US" altLang="zh-CN" dirty="0"/>
              <a:t>GBK</a:t>
            </a:r>
            <a:r>
              <a:rPr lang="zh-CN" altLang="en-US" dirty="0"/>
              <a:t>。因为此网页的字符编码为</a:t>
            </a:r>
            <a:r>
              <a:rPr lang="en-US" altLang="zh-CN" dirty="0"/>
              <a:t>GBK.</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108</a:t>
            </a:fld>
            <a:endParaRPr lang="zh-CN" altLang="en-US"/>
          </a:p>
        </p:txBody>
      </p:sp>
    </p:spTree>
    <p:extLst>
      <p:ext uri="{BB962C8B-B14F-4D97-AF65-F5344CB8AC3E}">
        <p14:creationId xmlns:p14="http://schemas.microsoft.com/office/powerpoint/2010/main" val="133618851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第三步，我们来进行</a:t>
            </a:r>
            <a:r>
              <a:rPr lang="zh-CN" altLang="zh-CN" kern="1000" dirty="0">
                <a:ea typeface="微软雅黑" panose="020B0503020204020204" pitchFamily="34" charset="-122"/>
                <a:cs typeface="微软雅黑" panose="020B0503020204020204" pitchFamily="34" charset="-122"/>
              </a:rPr>
              <a:t>“</a:t>
            </a:r>
            <a:r>
              <a:rPr lang="en-US" altLang="zh-CN" dirty="0"/>
              <a:t>JSON Input</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r>
              <a:rPr lang="zh-CN" altLang="en-US" dirty="0"/>
              <a:t>在第三章第</a:t>
            </a:r>
            <a:r>
              <a:rPr lang="en-US" altLang="zh-CN" dirty="0"/>
              <a:t>1</a:t>
            </a:r>
            <a:r>
              <a:rPr lang="zh-CN" altLang="en-US" dirty="0"/>
              <a:t>节</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已经配置过“</a:t>
            </a:r>
            <a:r>
              <a:rPr lang="en-US" altLang="zh-CN" dirty="0"/>
              <a:t>JSON Input</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”的步骤，这里参考</a:t>
            </a:r>
            <a:r>
              <a:rPr lang="zh-CN" altLang="en-US" dirty="0"/>
              <a:t>第三章第</a:t>
            </a:r>
            <a:r>
              <a:rPr lang="en-US" altLang="zh-CN" dirty="0"/>
              <a:t>1</a:t>
            </a:r>
            <a:r>
              <a:rPr lang="zh-CN" altLang="en-US" dirty="0"/>
              <a:t>节</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的操作。</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r>
              <a:rPr lang="zh-CN" altLang="zh-CN" sz="1200" kern="1200" dirty="0">
                <a:solidFill>
                  <a:schemeClr val="tx1"/>
                </a:solidFill>
                <a:effectLst/>
                <a:latin typeface="+mn-lt"/>
                <a:ea typeface="+mn-ea"/>
                <a:cs typeface="+mn-cs"/>
              </a:rPr>
              <a:t>配置“</a:t>
            </a:r>
            <a:r>
              <a:rPr lang="en-US" altLang="zh-CN" sz="1200" kern="1200" dirty="0">
                <a:solidFill>
                  <a:schemeClr val="tx1"/>
                </a:solidFill>
                <a:effectLst/>
                <a:latin typeface="+mn-lt"/>
                <a:ea typeface="+mn-ea"/>
                <a:cs typeface="+mn-cs"/>
              </a:rPr>
              <a:t>JSON Input</a:t>
            </a:r>
            <a:r>
              <a:rPr lang="zh-CN" altLang="zh-CN" sz="1200" kern="1200" dirty="0">
                <a:solidFill>
                  <a:schemeClr val="tx1"/>
                </a:solidFill>
                <a:effectLst/>
                <a:latin typeface="+mn-lt"/>
                <a:ea typeface="+mn-ea"/>
                <a:cs typeface="+mn-cs"/>
              </a:rPr>
              <a:t>”步骤。其中分类和主演只读取第一个数据。</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有关</a:t>
            </a:r>
            <a:r>
              <a:rPr lang="en-US" altLang="zh-CN" sz="1200" kern="1200" dirty="0" err="1">
                <a:solidFill>
                  <a:schemeClr val="tx1"/>
                </a:solidFill>
                <a:effectLst/>
                <a:latin typeface="+mn-lt"/>
                <a:ea typeface="+mn-ea"/>
                <a:cs typeface="+mn-cs"/>
              </a:rPr>
              <a:t>jsonpath</a:t>
            </a:r>
            <a:r>
              <a:rPr lang="zh-CN" altLang="zh-CN" sz="1200" kern="1200" dirty="0">
                <a:solidFill>
                  <a:schemeClr val="tx1"/>
                </a:solidFill>
                <a:effectLst/>
                <a:latin typeface="+mn-lt"/>
                <a:ea typeface="+mn-ea"/>
                <a:cs typeface="+mn-cs"/>
              </a:rPr>
              <a:t>的说明，参考</a:t>
            </a:r>
            <a:r>
              <a:rPr lang="en-US" altLang="zh-CN" sz="1200" kern="1200" dirty="0">
                <a:solidFill>
                  <a:schemeClr val="tx1"/>
                </a:solidFill>
                <a:effectLst/>
                <a:latin typeface="+mn-lt"/>
                <a:ea typeface="+mn-ea"/>
                <a:cs typeface="+mn-cs"/>
              </a:rPr>
              <a:t>http://goessner.net/articles/JsonPath/</a:t>
            </a:r>
            <a:r>
              <a:rPr lang="zh-CN"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109</a:t>
            </a:fld>
            <a:endParaRPr lang="zh-CN" altLang="en-US"/>
          </a:p>
        </p:txBody>
      </p:sp>
    </p:spTree>
    <p:extLst>
      <p:ext uri="{BB962C8B-B14F-4D97-AF65-F5344CB8AC3E}">
        <p14:creationId xmlns:p14="http://schemas.microsoft.com/office/powerpoint/2010/main" val="2308192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我们介绍了文本文件常用的三个输入步骤，接下来我们通过案例一，来使用并了解</a:t>
            </a:r>
            <a:r>
              <a:rPr lang="zh-CN" altLang="en-US" sz="1200" kern="1200" dirty="0">
                <a:solidFill>
                  <a:schemeClr val="tx1"/>
                </a:solidFill>
                <a:effectLst/>
                <a:latin typeface="+mn-lt"/>
                <a:ea typeface="+mn-ea"/>
                <a:cs typeface="+mn-cs"/>
              </a:rPr>
              <a:t>分隔符文件的输入步骤和固定宽度文件的输出步骤。</a:t>
            </a:r>
            <a:endParaRPr lang="en-US" altLang="zh-CN" sz="1200" kern="1200" dirty="0">
              <a:solidFill>
                <a:schemeClr val="tx1"/>
              </a:solidFill>
              <a:effectLst/>
              <a:latin typeface="+mn-lt"/>
              <a:ea typeface="+mn-ea"/>
              <a:cs typeface="+mn-cs"/>
            </a:endParaRPr>
          </a:p>
          <a:p>
            <a:pPr marL="228600" indent="-228600">
              <a:buFont typeface="Wingdings" panose="05000000000000000000" pitchFamily="2" charset="2"/>
              <a:buChar char="Ø"/>
            </a:pPr>
            <a:r>
              <a:rPr lang="zh-CN" altLang="en-US" sz="1200" kern="1200" dirty="0">
                <a:solidFill>
                  <a:schemeClr val="tx1"/>
                </a:solidFill>
                <a:effectLst/>
                <a:latin typeface="+mn-lt"/>
                <a:ea typeface="+mn-ea"/>
                <a:cs typeface="+mn-cs"/>
              </a:rPr>
              <a:t>首先，我们来看转换的输入输出需求</a:t>
            </a:r>
            <a:r>
              <a:rPr lang="en-US" altLang="zh-CN" sz="1200" kern="1200" dirty="0">
                <a:solidFill>
                  <a:schemeClr val="tx1"/>
                </a:solidFill>
                <a:effectLst/>
                <a:latin typeface="+mn-lt"/>
                <a:ea typeface="+mn-ea"/>
                <a:cs typeface="+mn-cs"/>
              </a:rPr>
              <a:t>:</a:t>
            </a:r>
          </a:p>
          <a:p>
            <a:r>
              <a:rPr lang="zh-CN" altLang="en-US" kern="1000" spc="10" dirty="0">
                <a:ea typeface="微软雅黑" panose="020B0503020204020204" pitchFamily="34" charset="-122"/>
                <a:cs typeface="微软雅黑" panose="020B0503020204020204" pitchFamily="34" charset="-122"/>
              </a:rPr>
              <a:t>我们需要</a:t>
            </a:r>
            <a:r>
              <a:rPr lang="zh-CN" altLang="zh-CN" kern="1000" spc="10" dirty="0">
                <a:ea typeface="微软雅黑" panose="020B0503020204020204" pitchFamily="34" charset="-122"/>
                <a:cs typeface="微软雅黑" panose="020B0503020204020204" pitchFamily="34" charset="-122"/>
              </a:rPr>
              <a:t>读入</a:t>
            </a:r>
            <a:r>
              <a:rPr lang="en-US" altLang="zh-CN" kern="1000" spc="10" dirty="0">
                <a:ea typeface="微软雅黑" panose="020B0503020204020204" pitchFamily="34" charset="-122"/>
                <a:cs typeface="微软雅黑" panose="020B0503020204020204" pitchFamily="34" charset="-122"/>
              </a:rPr>
              <a:t>student.csv</a:t>
            </a:r>
            <a:r>
              <a:rPr lang="zh-CN" altLang="zh-CN" kern="1000" spc="10" dirty="0">
                <a:ea typeface="微软雅黑" panose="020B0503020204020204" pitchFamily="34" charset="-122"/>
                <a:cs typeface="微软雅黑" panose="020B0503020204020204" pitchFamily="34" charset="-122"/>
              </a:rPr>
              <a:t>文件，输出固定宽度为</a:t>
            </a:r>
            <a:r>
              <a:rPr lang="en-US" altLang="zh-CN" kern="1000" spc="10" dirty="0">
                <a:ea typeface="微软雅黑" panose="020B0503020204020204" pitchFamily="34" charset="-122"/>
                <a:cs typeface="微软雅黑" panose="020B0503020204020204" pitchFamily="34" charset="-122"/>
              </a:rPr>
              <a:t>12</a:t>
            </a:r>
            <a:r>
              <a:rPr lang="zh-CN" altLang="zh-CN" kern="1000" spc="10" dirty="0">
                <a:ea typeface="微软雅黑" panose="020B0503020204020204" pitchFamily="34" charset="-122"/>
                <a:cs typeface="微软雅黑" panose="020B0503020204020204" pitchFamily="34" charset="-122"/>
              </a:rPr>
              <a:t>字节的</a:t>
            </a:r>
            <a:r>
              <a:rPr lang="en-US" altLang="zh-CN" kern="1000" spc="10" dirty="0">
                <a:ea typeface="微软雅黑" panose="020B0503020204020204" pitchFamily="34" charset="-122"/>
                <a:cs typeface="微软雅黑" panose="020B0503020204020204" pitchFamily="34" charset="-122"/>
              </a:rPr>
              <a:t>student.txt</a:t>
            </a:r>
            <a:r>
              <a:rPr lang="zh-CN" altLang="zh-CN" kern="1000" spc="10" dirty="0">
                <a:ea typeface="微软雅黑" panose="020B0503020204020204" pitchFamily="34" charset="-122"/>
                <a:cs typeface="微软雅黑" panose="020B0503020204020204" pitchFamily="34" charset="-122"/>
              </a:rPr>
              <a:t>文件。</a:t>
            </a:r>
            <a:r>
              <a:rPr lang="en-US" altLang="zh-CN" kern="1000" spc="10" dirty="0">
                <a:ea typeface="微软雅黑" panose="020B0503020204020204" pitchFamily="34" charset="-122"/>
                <a:cs typeface="微软雅黑" panose="020B0503020204020204" pitchFamily="34" charset="-122"/>
              </a:rPr>
              <a:t>student.csv</a:t>
            </a:r>
            <a:r>
              <a:rPr lang="zh-CN" altLang="zh-CN" kern="1000" spc="10" dirty="0">
                <a:ea typeface="微软雅黑" panose="020B0503020204020204" pitchFamily="34" charset="-122"/>
                <a:cs typeface="微软雅黑" panose="020B0503020204020204" pitchFamily="34" charset="-122"/>
              </a:rPr>
              <a:t>文件以逗号为分隔符</a:t>
            </a:r>
            <a:r>
              <a:rPr lang="zh-CN" altLang="en-US" kern="1000" spc="10" dirty="0">
                <a:ea typeface="微软雅黑" panose="020B0503020204020204" pitchFamily="34" charset="-122"/>
                <a:cs typeface="微软雅黑" panose="020B0503020204020204" pitchFamily="34" charset="-122"/>
              </a:rPr>
              <a:t>。</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11</a:t>
            </a:fld>
            <a:endParaRPr lang="zh-CN" altLang="en-US"/>
          </a:p>
        </p:txBody>
      </p:sp>
    </p:spTree>
    <p:extLst>
      <p:ext uri="{BB962C8B-B14F-4D97-AF65-F5344CB8AC3E}">
        <p14:creationId xmlns:p14="http://schemas.microsoft.com/office/powerpoint/2010/main" val="387863653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第四步，我们来进行</a:t>
            </a:r>
            <a:r>
              <a:rPr lang="zh-CN" altLang="zh-CN" kern="1000" dirty="0">
                <a:ea typeface="微软雅黑" panose="020B0503020204020204" pitchFamily="34" charset="-122"/>
                <a:cs typeface="微软雅黑" panose="020B0503020204020204" pitchFamily="34" charset="-122"/>
              </a:rPr>
              <a:t>“</a:t>
            </a:r>
            <a:r>
              <a:rPr lang="en-US" altLang="zh-CN" dirty="0"/>
              <a:t>Excel</a:t>
            </a:r>
            <a:r>
              <a:rPr lang="zh-CN" altLang="en-US" dirty="0"/>
              <a:t>输出</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r>
              <a:rPr lang="zh-CN" altLang="en-US" dirty="0"/>
              <a:t>在第三章第</a:t>
            </a:r>
            <a:r>
              <a:rPr lang="en-US" altLang="zh-CN" dirty="0"/>
              <a:t>1</a:t>
            </a:r>
            <a:r>
              <a:rPr lang="zh-CN" altLang="en-US" dirty="0"/>
              <a:t>节</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已经配置过“</a:t>
            </a:r>
            <a:r>
              <a:rPr lang="en-US" altLang="zh-CN" dirty="0"/>
              <a:t>Excel</a:t>
            </a:r>
            <a:r>
              <a:rPr lang="zh-CN" altLang="en-US" dirty="0"/>
              <a:t>输出</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”的步骤，这里参考</a:t>
            </a:r>
            <a:r>
              <a:rPr lang="zh-CN" altLang="en-US" dirty="0"/>
              <a:t>第三章第</a:t>
            </a:r>
            <a:r>
              <a:rPr lang="en-US" altLang="zh-CN" dirty="0"/>
              <a:t>1</a:t>
            </a:r>
            <a:r>
              <a:rPr lang="zh-CN" altLang="en-US" dirty="0"/>
              <a:t>节</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的操作。</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110</a:t>
            </a:fld>
            <a:endParaRPr lang="zh-CN" altLang="en-US"/>
          </a:p>
        </p:txBody>
      </p:sp>
    </p:spTree>
    <p:extLst>
      <p:ext uri="{BB962C8B-B14F-4D97-AF65-F5344CB8AC3E}">
        <p14:creationId xmlns:p14="http://schemas.microsoft.com/office/powerpoint/2010/main" val="261828302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通过上面几个步骤，已经完成了本案例的配置，接下来，我们来运行这个转换。点击运行按钮，在弹出的对话框中点击启动按钮，</a:t>
            </a:r>
            <a:r>
              <a:rPr lang="zh-CN" altLang="zh-CN" sz="1200" kern="1200" dirty="0">
                <a:solidFill>
                  <a:schemeClr val="tx1"/>
                </a:solidFill>
                <a:effectLst/>
                <a:latin typeface="+mn-lt"/>
                <a:ea typeface="+mn-ea"/>
                <a:cs typeface="+mn-cs"/>
              </a:rPr>
              <a:t>此转换将读取</a:t>
            </a:r>
            <a:r>
              <a:rPr lang="en-US" altLang="zh-CN" sz="1200" u="sng" kern="1200" dirty="0">
                <a:solidFill>
                  <a:schemeClr val="tx1"/>
                </a:solidFill>
                <a:effectLst/>
                <a:latin typeface="+mn-lt"/>
                <a:ea typeface="+mn-ea"/>
                <a:cs typeface="+mn-cs"/>
                <a:hlinkClick r:id="rId3"/>
              </a:rPr>
              <a:t>https://api.douban.com/v2/movie/in_theaters</a:t>
            </a:r>
            <a:r>
              <a:rPr lang="zh-CN" altLang="zh-CN" sz="1200" kern="1200" dirty="0">
                <a:solidFill>
                  <a:schemeClr val="tx1"/>
                </a:solidFill>
                <a:effectLst/>
                <a:latin typeface="+mn-lt"/>
                <a:ea typeface="+mn-ea"/>
                <a:cs typeface="+mn-cs"/>
              </a:rPr>
              <a:t>返回的数据，输出处理后的数据存在</a:t>
            </a:r>
            <a:r>
              <a:rPr lang="en-US" altLang="zh-CN" sz="1200" kern="1200" dirty="0">
                <a:solidFill>
                  <a:schemeClr val="tx1"/>
                </a:solidFill>
                <a:effectLst/>
                <a:latin typeface="+mn-lt"/>
                <a:ea typeface="+mn-ea"/>
                <a:cs typeface="+mn-cs"/>
              </a:rPr>
              <a:t>E:\</a:t>
            </a:r>
            <a:r>
              <a:rPr lang="zh-CN" altLang="zh-CN" sz="1200" kern="1200" dirty="0">
                <a:solidFill>
                  <a:schemeClr val="tx1"/>
                </a:solidFill>
                <a:effectLst/>
                <a:latin typeface="+mn-lt"/>
                <a:ea typeface="+mn-ea"/>
                <a:cs typeface="+mn-cs"/>
              </a:rPr>
              <a:t>教材案例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章</a:t>
            </a:r>
            <a:r>
              <a:rPr lang="en-US" altLang="zh-CN" sz="1200" kern="1200" dirty="0">
                <a:solidFill>
                  <a:schemeClr val="tx1"/>
                </a:solidFill>
                <a:effectLst/>
                <a:latin typeface="+mn-lt"/>
                <a:ea typeface="+mn-ea"/>
                <a:cs typeface="+mn-cs"/>
              </a:rPr>
              <a:t>\ httpGetJson.xls</a:t>
            </a:r>
            <a:r>
              <a:rPr lang="zh-CN" altLang="zh-CN" sz="1200" kern="1200" dirty="0">
                <a:solidFill>
                  <a:schemeClr val="tx1"/>
                </a:solidFill>
                <a:effectLst/>
                <a:latin typeface="+mn-lt"/>
                <a:ea typeface="+mn-ea"/>
                <a:cs typeface="+mn-cs"/>
              </a:rPr>
              <a:t>文件中</a:t>
            </a:r>
            <a:r>
              <a:rPr lang="zh-CN" altLang="en-US" sz="1200" kern="1200" dirty="0">
                <a:solidFill>
                  <a:schemeClr val="tx1"/>
                </a:solidFill>
                <a:effectLst/>
                <a:latin typeface="+mn-lt"/>
                <a:ea typeface="+mn-ea"/>
                <a:cs typeface="+mn-cs"/>
              </a:rPr>
              <a:t>。</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111</a:t>
            </a:fld>
            <a:endParaRPr lang="zh-CN" altLang="en-US"/>
          </a:p>
        </p:txBody>
      </p:sp>
    </p:spTree>
    <p:extLst>
      <p:ext uri="{BB962C8B-B14F-4D97-AF65-F5344CB8AC3E}">
        <p14:creationId xmlns:p14="http://schemas.microsoft.com/office/powerpoint/2010/main" val="266361839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112</a:t>
            </a:fld>
            <a:endParaRPr lang="zh-CN" altLang="en-US"/>
          </a:p>
        </p:txBody>
      </p:sp>
    </p:spTree>
    <p:extLst>
      <p:ext uri="{BB962C8B-B14F-4D97-AF65-F5344CB8AC3E}">
        <p14:creationId xmlns:p14="http://schemas.microsoft.com/office/powerpoint/2010/main" val="32637926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在第</a:t>
            </a:r>
            <a:r>
              <a:rPr lang="en-US" altLang="zh-CN" dirty="0"/>
              <a:t>3</a:t>
            </a:r>
            <a:r>
              <a:rPr lang="zh-CN" altLang="en-US" dirty="0"/>
              <a:t>个章节中，我们学习了基于</a:t>
            </a:r>
            <a:r>
              <a:rPr lang="en-US" altLang="zh-CN" dirty="0"/>
              <a:t>Web</a:t>
            </a:r>
            <a:r>
              <a:rPr lang="zh-CN" altLang="en-US" dirty="0"/>
              <a:t>的数据导入与导出，并且做了</a:t>
            </a:r>
            <a:r>
              <a:rPr lang="en-US" altLang="zh-CN" dirty="0"/>
              <a:t>2</a:t>
            </a:r>
            <a:r>
              <a:rPr lang="zh-CN" altLang="en-US" dirty="0"/>
              <a:t>个相应的案例。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下面我们来学习第</a:t>
            </a:r>
            <a:r>
              <a:rPr lang="en-US" altLang="zh-CN" dirty="0"/>
              <a:t>4</a:t>
            </a:r>
            <a:r>
              <a:rPr lang="zh-CN" altLang="en-US" dirty="0"/>
              <a:t>个章节内容</a:t>
            </a: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基于</a:t>
            </a:r>
            <a:r>
              <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rPr>
              <a:t>CDC</a:t>
            </a: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的数据导入与导出</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t>113</a:t>
            </a:fld>
            <a:endParaRPr lang="zh-CN" altLang="en-US"/>
          </a:p>
        </p:txBody>
      </p:sp>
    </p:spTree>
    <p:extLst>
      <p:ext uri="{BB962C8B-B14F-4D97-AF65-F5344CB8AC3E}">
        <p14:creationId xmlns:p14="http://schemas.microsoft.com/office/powerpoint/2010/main" val="16961210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在数据开发项目中，数据的导入主要的挑战就是初始数据量大和网络延迟。因此，在初始化完成后，不能再将所有数据重新导入一遍。我们只需要导入变化的数据即可。</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识别出变化的数据并只导入这部分数据被称为变化数据捕获（</a:t>
            </a:r>
            <a:r>
              <a:rPr lang="en-US" altLang="zh-CN" sz="1200" kern="1200" dirty="0">
                <a:solidFill>
                  <a:schemeClr val="tx1"/>
                </a:solidFill>
                <a:effectLst/>
                <a:latin typeface="+mn-lt"/>
                <a:ea typeface="+mn-ea"/>
                <a:cs typeface="+mn-cs"/>
              </a:rPr>
              <a:t>Change Data Capture</a:t>
            </a:r>
            <a:r>
              <a:rPr lang="zh-CN" altLang="zh-CN" sz="1200" kern="1200" dirty="0">
                <a:solidFill>
                  <a:schemeClr val="tx1"/>
                </a:solidFill>
                <a:effectLst/>
                <a:latin typeface="+mn-lt"/>
                <a:ea typeface="+mn-ea"/>
                <a:cs typeface="+mn-cs"/>
              </a:rPr>
              <a:t>）即</a:t>
            </a:r>
            <a:r>
              <a:rPr lang="en-US" altLang="zh-CN" sz="1200" kern="1200" dirty="0">
                <a:solidFill>
                  <a:schemeClr val="tx1"/>
                </a:solidFill>
                <a:effectLst/>
                <a:latin typeface="+mn-lt"/>
                <a:ea typeface="+mn-ea"/>
                <a:cs typeface="+mn-cs"/>
              </a:rPr>
              <a:t>CDC</a:t>
            </a:r>
            <a:r>
              <a:rPr lang="zh-CN" altLang="zh-CN" sz="1200" kern="1200" dirty="0">
                <a:solidFill>
                  <a:schemeClr val="tx1"/>
                </a:solidFill>
                <a:effectLst/>
                <a:latin typeface="+mn-lt"/>
                <a:ea typeface="+mn-ea"/>
                <a:cs typeface="+mn-cs"/>
              </a:rPr>
              <a:t>。</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基本上</a:t>
            </a:r>
            <a:r>
              <a:rPr lang="en-US" altLang="zh-CN" sz="1200" kern="1200" dirty="0">
                <a:solidFill>
                  <a:schemeClr val="tx1"/>
                </a:solidFill>
                <a:effectLst/>
                <a:latin typeface="+mn-lt"/>
                <a:ea typeface="+mn-ea"/>
                <a:cs typeface="+mn-cs"/>
              </a:rPr>
              <a:t>CDC</a:t>
            </a:r>
            <a:r>
              <a:rPr lang="zh-CN" altLang="zh-CN" sz="1200" kern="1200" dirty="0">
                <a:solidFill>
                  <a:schemeClr val="tx1"/>
                </a:solidFill>
                <a:effectLst/>
                <a:latin typeface="+mn-lt"/>
                <a:ea typeface="+mn-ea"/>
                <a:cs typeface="+mn-cs"/>
              </a:rPr>
              <a:t>可以分为两种，一种是侵入性的，另一种是非侵入性的。侵入性是指</a:t>
            </a:r>
            <a:r>
              <a:rPr lang="en-US" altLang="zh-CN" sz="1200" kern="1200" dirty="0">
                <a:solidFill>
                  <a:schemeClr val="tx1"/>
                </a:solidFill>
                <a:effectLst/>
                <a:latin typeface="+mn-lt"/>
                <a:ea typeface="+mn-ea"/>
                <a:cs typeface="+mn-cs"/>
              </a:rPr>
              <a:t>CDC</a:t>
            </a:r>
            <a:r>
              <a:rPr lang="zh-CN" altLang="zh-CN" sz="1200" kern="1200" dirty="0">
                <a:solidFill>
                  <a:schemeClr val="tx1"/>
                </a:solidFill>
                <a:effectLst/>
                <a:latin typeface="+mn-lt"/>
                <a:ea typeface="+mn-ea"/>
                <a:cs typeface="+mn-cs"/>
              </a:rPr>
              <a:t>操作可能会给源系统带来性能的影响。可以简单的认为，只要</a:t>
            </a:r>
            <a:r>
              <a:rPr lang="en-US" altLang="zh-CN" sz="1200" kern="1200" dirty="0">
                <a:solidFill>
                  <a:schemeClr val="tx1"/>
                </a:solidFill>
                <a:effectLst/>
                <a:latin typeface="+mn-lt"/>
                <a:ea typeface="+mn-ea"/>
                <a:cs typeface="+mn-cs"/>
              </a:rPr>
              <a:t>CDC</a:t>
            </a:r>
            <a:r>
              <a:rPr lang="zh-CN" altLang="zh-CN" sz="1200" kern="1200" dirty="0">
                <a:solidFill>
                  <a:schemeClr val="tx1"/>
                </a:solidFill>
                <a:effectLst/>
                <a:latin typeface="+mn-lt"/>
                <a:ea typeface="+mn-ea"/>
                <a:cs typeface="+mn-cs"/>
              </a:rPr>
              <a:t>操作执行了任何一种</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语句，就是侵入性的</a:t>
            </a:r>
            <a:r>
              <a:rPr lang="en-US" altLang="zh-CN" sz="1200" kern="1200" dirty="0">
                <a:solidFill>
                  <a:schemeClr val="tx1"/>
                </a:solidFill>
                <a:effectLst/>
                <a:latin typeface="+mn-lt"/>
                <a:ea typeface="+mn-ea"/>
                <a:cs typeface="+mn-cs"/>
              </a:rPr>
              <a:t>CDC</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CDC</a:t>
            </a:r>
            <a:r>
              <a:rPr lang="zh-CN" altLang="zh-CN" sz="1200" kern="1200" dirty="0">
                <a:solidFill>
                  <a:schemeClr val="tx1"/>
                </a:solidFill>
                <a:effectLst/>
                <a:latin typeface="+mn-lt"/>
                <a:ea typeface="+mn-ea"/>
                <a:cs typeface="+mn-cs"/>
              </a:rPr>
              <a:t>操作一共有</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种方法，但是其中</a:t>
            </a:r>
            <a:r>
              <a:rPr lang="zh-CN" altLang="en-US" sz="1200" kern="1200" dirty="0">
                <a:solidFill>
                  <a:schemeClr val="tx1"/>
                </a:solidFill>
                <a:effectLst/>
                <a:latin typeface="+mn-lt"/>
                <a:ea typeface="+mn-ea"/>
                <a:cs typeface="+mn-cs"/>
              </a:rPr>
              <a:t>的基于源数据，基于触发器，基于快照这</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种都是侵入性的。下面分别说明这</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种方法，以及它们的优缺点。</a:t>
            </a:r>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114</a:t>
            </a:fld>
            <a:endParaRPr lang="zh-CN" altLang="en-US"/>
          </a:p>
        </p:txBody>
      </p:sp>
    </p:spTree>
    <p:extLst>
      <p:ext uri="{BB962C8B-B14F-4D97-AF65-F5344CB8AC3E}">
        <p14:creationId xmlns:p14="http://schemas.microsoft.com/office/powerpoint/2010/main" val="56143566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effectLst/>
                <a:latin typeface="+mn-lt"/>
                <a:ea typeface="+mn-ea"/>
                <a:cs typeface="+mn-cs"/>
              </a:rPr>
              <a:t>基于源数据的</a:t>
            </a:r>
            <a:r>
              <a:rPr lang="en-US" altLang="zh-CN" sz="1200" kern="1200" dirty="0">
                <a:solidFill>
                  <a:schemeClr val="tx1"/>
                </a:solidFill>
                <a:effectLst/>
                <a:latin typeface="+mn-lt"/>
                <a:ea typeface="+mn-ea"/>
                <a:cs typeface="+mn-cs"/>
              </a:rPr>
              <a:t>CDC</a:t>
            </a:r>
            <a:r>
              <a:rPr lang="zh-CN" altLang="zh-CN" sz="1200" kern="1200" dirty="0">
                <a:solidFill>
                  <a:schemeClr val="tx1"/>
                </a:solidFill>
                <a:effectLst/>
                <a:latin typeface="+mn-lt"/>
                <a:ea typeface="+mn-ea"/>
                <a:cs typeface="+mn-cs"/>
              </a:rPr>
              <a:t>要求源数据中有相关的属性列，</a:t>
            </a:r>
            <a:r>
              <a:rPr lang="en-US" altLang="zh-CN" sz="1200" kern="1200" dirty="0">
                <a:solidFill>
                  <a:schemeClr val="tx1"/>
                </a:solidFill>
                <a:effectLst/>
                <a:latin typeface="+mn-lt"/>
                <a:ea typeface="+mn-ea"/>
                <a:cs typeface="+mn-cs"/>
              </a:rPr>
              <a:t>ETL</a:t>
            </a:r>
            <a:r>
              <a:rPr lang="zh-CN" altLang="zh-CN" sz="1200" kern="1200" dirty="0">
                <a:solidFill>
                  <a:schemeClr val="tx1"/>
                </a:solidFill>
                <a:effectLst/>
                <a:latin typeface="+mn-lt"/>
                <a:ea typeface="+mn-ea"/>
                <a:cs typeface="+mn-cs"/>
              </a:rPr>
              <a:t>过程可以通过这些属性列，来判断出哪些数据是增量数据。最常见的属性列有以下两种：</a:t>
            </a:r>
          </a:p>
          <a:p>
            <a:pPr marL="171450" lvl="0" indent="-171450">
              <a:buFont typeface="Wingdings" panose="05000000000000000000" pitchFamily="2" charset="2"/>
              <a:buChar char="Ø"/>
            </a:pPr>
            <a:r>
              <a:rPr lang="zh-CN" altLang="zh-CN" sz="1200" kern="1200" dirty="0">
                <a:solidFill>
                  <a:schemeClr val="tx1"/>
                </a:solidFill>
                <a:effectLst/>
                <a:latin typeface="+mn-lt"/>
                <a:ea typeface="+mn-ea"/>
                <a:cs typeface="+mn-cs"/>
              </a:rPr>
              <a:t>时间戳（日期</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时间值）：这种方法最少需要一个更新时间，最好有两个时间一个插入时间和一个更新时间。</a:t>
            </a:r>
          </a:p>
          <a:p>
            <a:pPr marL="171450" lvl="0" indent="-171450">
              <a:buFont typeface="Wingdings" panose="05000000000000000000" pitchFamily="2" charset="2"/>
              <a:buChar char="Ø"/>
            </a:pPr>
            <a:r>
              <a:rPr lang="zh-CN" altLang="zh-CN" sz="1200" kern="1200" dirty="0">
                <a:solidFill>
                  <a:schemeClr val="tx1"/>
                </a:solidFill>
                <a:effectLst/>
                <a:latin typeface="+mn-lt"/>
                <a:ea typeface="+mn-ea"/>
                <a:cs typeface="+mn-cs"/>
              </a:rPr>
              <a:t>自增序列：大多数数据库都有自增序列，如果数据库表中使用了这种序列，那么就可以通过序列识别出新插入的数据，注意自增序列不能识别出更新的数据以及删除的数据。不过</a:t>
            </a:r>
            <a:r>
              <a:rPr lang="en-US" altLang="zh-CN" sz="1200" kern="1200" dirty="0">
                <a:solidFill>
                  <a:schemeClr val="tx1"/>
                </a:solidFill>
                <a:effectLst/>
                <a:latin typeface="+mn-lt"/>
                <a:ea typeface="+mn-ea"/>
                <a:cs typeface="+mn-cs"/>
              </a:rPr>
              <a:t>ORALCE</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ORA_ROWSCN</a:t>
            </a:r>
            <a:r>
              <a:rPr lang="zh-CN" altLang="zh-CN" sz="1200" kern="1200" dirty="0">
                <a:solidFill>
                  <a:schemeClr val="tx1"/>
                </a:solidFill>
                <a:effectLst/>
                <a:latin typeface="+mn-lt"/>
                <a:ea typeface="+mn-ea"/>
                <a:cs typeface="+mn-cs"/>
              </a:rPr>
              <a:t>伪列可以理解成特殊的自增序列，不管进行插入还是更新操作，该伪列都会进行递增。</a:t>
            </a:r>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115</a:t>
            </a:fld>
            <a:endParaRPr lang="zh-CN" altLang="en-US"/>
          </a:p>
        </p:txBody>
      </p:sp>
    </p:spTree>
    <p:extLst>
      <p:ext uri="{BB962C8B-B14F-4D97-AF65-F5344CB8AC3E}">
        <p14:creationId xmlns:p14="http://schemas.microsoft.com/office/powerpoint/2010/main" val="245727556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effectLst/>
                <a:latin typeface="+mn-lt"/>
                <a:ea typeface="+mn-ea"/>
                <a:cs typeface="+mn-cs"/>
              </a:rPr>
              <a:t>基于时间戳和自增序列的方法是</a:t>
            </a:r>
            <a:r>
              <a:rPr lang="en-US" altLang="zh-CN" sz="1200" kern="1200" dirty="0">
                <a:solidFill>
                  <a:schemeClr val="tx1"/>
                </a:solidFill>
                <a:effectLst/>
                <a:latin typeface="+mn-lt"/>
                <a:ea typeface="+mn-ea"/>
                <a:cs typeface="+mn-cs"/>
              </a:rPr>
              <a:t>CDC</a:t>
            </a:r>
            <a:r>
              <a:rPr lang="zh-CN" altLang="zh-CN" sz="1200" kern="1200" dirty="0">
                <a:solidFill>
                  <a:schemeClr val="tx1"/>
                </a:solidFill>
                <a:effectLst/>
                <a:latin typeface="+mn-lt"/>
                <a:ea typeface="+mn-ea"/>
                <a:cs typeface="+mn-cs"/>
              </a:rPr>
              <a:t>最简单的实现方式，也是最常见的方法。但是缺点也很明显，如要如下：</a:t>
            </a:r>
          </a:p>
          <a:p>
            <a:pPr marL="171450" lvl="0" indent="-171450">
              <a:buFont typeface="Wingdings" panose="05000000000000000000" pitchFamily="2" charset="2"/>
              <a:buChar char="Ø"/>
            </a:pPr>
            <a:r>
              <a:rPr lang="zh-CN" altLang="zh-CN" sz="1200" kern="1200" dirty="0">
                <a:solidFill>
                  <a:schemeClr val="tx1"/>
                </a:solidFill>
                <a:effectLst/>
                <a:latin typeface="+mn-lt"/>
                <a:ea typeface="+mn-ea"/>
                <a:cs typeface="+mn-cs"/>
              </a:rPr>
              <a:t>区分插入和更新操作：只有源数据中包含了插入时间和更新时间两个属性列，才能区分插入和更新，否则不能区分。</a:t>
            </a:r>
          </a:p>
          <a:p>
            <a:pPr marL="171450" lvl="0" indent="-171450">
              <a:buFont typeface="Wingdings" panose="05000000000000000000" pitchFamily="2" charset="2"/>
              <a:buChar char="Ø"/>
            </a:pPr>
            <a:r>
              <a:rPr lang="zh-CN" altLang="zh-CN" sz="1200" kern="1200" dirty="0">
                <a:solidFill>
                  <a:schemeClr val="tx1"/>
                </a:solidFill>
                <a:effectLst/>
                <a:latin typeface="+mn-lt"/>
                <a:ea typeface="+mn-ea"/>
                <a:cs typeface="+mn-cs"/>
              </a:rPr>
              <a:t>删除操作：不能捕获到物理删除操作，但是可以捕获到逻辑删除，即记录没有真的删除，只是更新了删除标志。逻辑删除也可以理解为特殊的更新操作。</a:t>
            </a:r>
          </a:p>
          <a:p>
            <a:pPr marL="171450" lvl="0" indent="-171450">
              <a:buFont typeface="Wingdings" panose="05000000000000000000" pitchFamily="2" charset="2"/>
              <a:buChar char="Ø"/>
            </a:pPr>
            <a:r>
              <a:rPr lang="zh-CN" altLang="zh-CN" sz="1200" kern="1200" dirty="0">
                <a:solidFill>
                  <a:schemeClr val="tx1"/>
                </a:solidFill>
                <a:effectLst/>
                <a:latin typeface="+mn-lt"/>
                <a:ea typeface="+mn-ea"/>
                <a:cs typeface="+mn-cs"/>
              </a:rPr>
              <a:t>多次更新操作：如果在一个同步周期内，数据被更新了多次，那么只能同步最后一次的更新操作，中间的更新操作都无法导入。</a:t>
            </a:r>
          </a:p>
          <a:p>
            <a:pPr marL="171450" lvl="0" indent="-171450">
              <a:buFont typeface="Wingdings" panose="05000000000000000000" pitchFamily="2" charset="2"/>
              <a:buChar char="Ø"/>
            </a:pPr>
            <a:r>
              <a:rPr lang="zh-CN" altLang="zh-CN" sz="1200" kern="1200" dirty="0">
                <a:solidFill>
                  <a:schemeClr val="tx1"/>
                </a:solidFill>
                <a:effectLst/>
                <a:latin typeface="+mn-lt"/>
                <a:ea typeface="+mn-ea"/>
                <a:cs typeface="+mn-cs"/>
              </a:rPr>
              <a:t>实时性：时间戳和基于序列的</a:t>
            </a:r>
            <a:r>
              <a:rPr lang="en-US" altLang="zh-CN" sz="1200" kern="1200" dirty="0">
                <a:solidFill>
                  <a:schemeClr val="tx1"/>
                </a:solidFill>
                <a:effectLst/>
                <a:latin typeface="+mn-lt"/>
                <a:ea typeface="+mn-ea"/>
                <a:cs typeface="+mn-cs"/>
              </a:rPr>
              <a:t>CDC</a:t>
            </a:r>
            <a:r>
              <a:rPr lang="zh-CN" altLang="zh-CN" sz="1200" kern="1200" dirty="0">
                <a:solidFill>
                  <a:schemeClr val="tx1"/>
                </a:solidFill>
                <a:effectLst/>
                <a:latin typeface="+mn-lt"/>
                <a:ea typeface="+mn-ea"/>
                <a:cs typeface="+mn-cs"/>
              </a:rPr>
              <a:t>操作不适用于实时场景下的数据导入，一般只适用于批量操作。</a:t>
            </a:r>
            <a:endParaRPr lang="en-US" altLang="zh-CN" sz="1200" kern="1200" dirty="0">
              <a:solidFill>
                <a:schemeClr val="tx1"/>
              </a:solidFill>
              <a:effectLst/>
              <a:latin typeface="+mn-lt"/>
              <a:ea typeface="+mn-ea"/>
              <a:cs typeface="+mn-cs"/>
            </a:endParaRPr>
          </a:p>
          <a:p>
            <a:pPr marL="0" lvl="0" indent="0">
              <a:buFont typeface="Wingdings" panose="05000000000000000000" pitchFamily="2" charset="2"/>
              <a:buNone/>
            </a:pPr>
            <a:r>
              <a:rPr lang="zh-CN" altLang="en-US" sz="1200" kern="1200" dirty="0">
                <a:solidFill>
                  <a:schemeClr val="tx1"/>
                </a:solidFill>
                <a:effectLst/>
                <a:latin typeface="+mn-lt"/>
                <a:ea typeface="+mn-ea"/>
                <a:cs typeface="+mn-cs"/>
              </a:rPr>
              <a:t>基于源数据的</a:t>
            </a:r>
            <a:r>
              <a:rPr lang="en-US" altLang="zh-CN" sz="1200" kern="1200" dirty="0">
                <a:solidFill>
                  <a:schemeClr val="tx1"/>
                </a:solidFill>
                <a:effectLst/>
                <a:latin typeface="+mn-lt"/>
                <a:ea typeface="+mn-ea"/>
                <a:cs typeface="+mn-cs"/>
              </a:rPr>
              <a:t>CDC</a:t>
            </a:r>
            <a:r>
              <a:rPr lang="zh-CN" altLang="en-US" sz="1200" kern="1200" dirty="0">
                <a:solidFill>
                  <a:schemeClr val="tx1"/>
                </a:solidFill>
                <a:effectLst/>
                <a:latin typeface="+mn-lt"/>
                <a:ea typeface="+mn-ea"/>
                <a:cs typeface="+mn-cs"/>
              </a:rPr>
              <a:t>，还需要一张日志表，记录上次拉取的最后结果。</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116</a:t>
            </a:fld>
            <a:endParaRPr lang="zh-CN" altLang="en-US"/>
          </a:p>
        </p:txBody>
      </p:sp>
    </p:spTree>
    <p:extLst>
      <p:ext uri="{BB962C8B-B14F-4D97-AF65-F5344CB8AC3E}">
        <p14:creationId xmlns:p14="http://schemas.microsoft.com/office/powerpoint/2010/main" val="412307884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en-US" dirty="0"/>
              <a:t>接下来我们通过</a:t>
            </a:r>
            <a:r>
              <a:rPr lang="zh-CN" altLang="en-US" sz="1200" kern="1200" dirty="0">
                <a:solidFill>
                  <a:schemeClr val="tx1"/>
                </a:solidFill>
                <a:effectLst/>
                <a:latin typeface="+mn-lt"/>
                <a:ea typeface="+mn-ea"/>
                <a:cs typeface="+mn-cs"/>
              </a:rPr>
              <a:t>两个案例，进行源数据的</a:t>
            </a:r>
            <a:r>
              <a:rPr lang="en-US" altLang="zh-CN" sz="1200" kern="1200" dirty="0">
                <a:solidFill>
                  <a:schemeClr val="tx1"/>
                </a:solidFill>
                <a:effectLst/>
                <a:latin typeface="+mn-lt"/>
                <a:ea typeface="+mn-ea"/>
                <a:cs typeface="+mn-cs"/>
              </a:rPr>
              <a:t>CDC</a:t>
            </a:r>
            <a:r>
              <a:rPr lang="zh-CN" altLang="en-US" sz="1200" kern="1200" dirty="0">
                <a:solidFill>
                  <a:schemeClr val="tx1"/>
                </a:solidFill>
                <a:effectLst/>
                <a:latin typeface="+mn-lt"/>
                <a:ea typeface="+mn-ea"/>
                <a:cs typeface="+mn-cs"/>
              </a:rPr>
              <a:t>，第一个案例是基于时间戳的源数据</a:t>
            </a:r>
            <a:r>
              <a:rPr lang="en-US" altLang="zh-CN" sz="1200" kern="1200" dirty="0">
                <a:solidFill>
                  <a:schemeClr val="tx1"/>
                </a:solidFill>
                <a:effectLst/>
                <a:latin typeface="+mn-lt"/>
                <a:ea typeface="+mn-ea"/>
                <a:cs typeface="+mn-cs"/>
              </a:rPr>
              <a:t>CDC</a:t>
            </a:r>
            <a:r>
              <a:rPr lang="zh-CN" altLang="en-US" sz="1200" kern="1200" dirty="0">
                <a:solidFill>
                  <a:schemeClr val="tx1"/>
                </a:solidFill>
                <a:effectLst/>
                <a:latin typeface="+mn-lt"/>
                <a:ea typeface="+mn-ea"/>
                <a:cs typeface="+mn-cs"/>
              </a:rPr>
              <a:t>案例。</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en-US" sz="1200" kern="1200" dirty="0">
                <a:solidFill>
                  <a:schemeClr val="tx1"/>
                </a:solidFill>
                <a:effectLst/>
                <a:latin typeface="+mn-lt"/>
                <a:ea typeface="+mn-ea"/>
                <a:cs typeface="+mn-cs"/>
              </a:rPr>
              <a:t>首先，我们来看转换的输入输出需求</a:t>
            </a:r>
            <a:r>
              <a:rPr lang="en-US" altLang="zh-CN" sz="1200" kern="1200" dirty="0">
                <a:solidFill>
                  <a:schemeClr val="tx1"/>
                </a:solidFill>
                <a:effectLst/>
                <a:latin typeface="+mn-lt"/>
                <a:ea typeface="+mn-ea"/>
                <a:cs typeface="+mn-cs"/>
              </a:rPr>
              <a:t>:</a:t>
            </a:r>
          </a:p>
          <a:p>
            <a:r>
              <a:rPr lang="zh-CN" altLang="zh-CN" dirty="0"/>
              <a:t>根据</a:t>
            </a:r>
            <a:r>
              <a:rPr lang="en-US" altLang="zh-CN" dirty="0"/>
              <a:t>cdc_time_log</a:t>
            </a:r>
            <a:r>
              <a:rPr lang="zh-CN" altLang="zh-CN" dirty="0"/>
              <a:t>表中的上次执行时间，以及输入的当前执行时间，增量导出</a:t>
            </a:r>
            <a:r>
              <a:rPr lang="en-US" altLang="zh-CN" dirty="0"/>
              <a:t>student_cdc</a:t>
            </a:r>
            <a:r>
              <a:rPr lang="zh-CN" altLang="zh-CN" dirty="0"/>
              <a:t>表中的数据。输出的数据存储在</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a:t>
            </a:r>
            <a:r>
              <a:rPr lang="en-US" altLang="zh-CN" dirty="0"/>
              <a:t>\ student_cdc.xls</a:t>
            </a:r>
            <a:r>
              <a:rPr lang="zh-CN" altLang="zh-CN" dirty="0"/>
              <a:t>文件中。其中，</a:t>
            </a:r>
            <a:r>
              <a:rPr lang="en-US" altLang="zh-CN" dirty="0"/>
              <a:t>cdc_time_log</a:t>
            </a:r>
            <a:r>
              <a:rPr lang="zh-CN" altLang="zh-CN" dirty="0"/>
              <a:t>表的主要作用是记录上次执行的时间，拉取当前执行时间与上次执行时间之间的数据即为增量数据， 拉取成功后，需要将</a:t>
            </a:r>
            <a:r>
              <a:rPr lang="en-US" altLang="zh-CN" dirty="0"/>
              <a:t>cdc_time_log</a:t>
            </a:r>
            <a:r>
              <a:rPr lang="zh-CN" altLang="zh-CN" dirty="0"/>
              <a:t>表中的上次执行时间更新为当前执行时间。这样就可以继续进行</a:t>
            </a:r>
            <a:r>
              <a:rPr lang="en-US" altLang="zh-CN" dirty="0"/>
              <a:t>CDC</a:t>
            </a:r>
            <a:r>
              <a:rPr lang="zh-CN" altLang="zh-CN" dirty="0"/>
              <a:t>操作。</a:t>
            </a:r>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117</a:t>
            </a:fld>
            <a:endParaRPr lang="zh-CN" altLang="en-US"/>
          </a:p>
        </p:txBody>
      </p:sp>
    </p:spTree>
    <p:extLst>
      <p:ext uri="{BB962C8B-B14F-4D97-AF65-F5344CB8AC3E}">
        <p14:creationId xmlns:p14="http://schemas.microsoft.com/office/powerpoint/2010/main" val="36485187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kern="1000" spc="10" dirty="0">
                <a:ea typeface="微软雅黑" panose="020B0503020204020204" pitchFamily="34" charset="-122"/>
                <a:cs typeface="微软雅黑" panose="020B0503020204020204" pitchFamily="34" charset="-122"/>
              </a:rPr>
              <a:t>输入数据</a:t>
            </a:r>
            <a:r>
              <a:rPr lang="en-US" altLang="zh-CN" kern="1000" spc="10" dirty="0">
                <a:ea typeface="微软雅黑" panose="020B0503020204020204" pitchFamily="34" charset="-122"/>
                <a:cs typeface="微软雅黑" panose="020B0503020204020204" pitchFamily="34" charset="-122"/>
              </a:rPr>
              <a:t>student_cdc</a:t>
            </a:r>
            <a:r>
              <a:rPr lang="zh-CN" altLang="zh-CN" kern="1000" spc="10" dirty="0">
                <a:ea typeface="微软雅黑" panose="020B0503020204020204" pitchFamily="34" charset="-122"/>
                <a:cs typeface="微软雅黑" panose="020B0503020204020204" pitchFamily="34" charset="-122"/>
              </a:rPr>
              <a:t>表的内容</a:t>
            </a:r>
            <a:r>
              <a:rPr lang="zh-CN" altLang="en-US" kern="1000" spc="10" dirty="0">
                <a:ea typeface="微软雅黑" panose="020B0503020204020204" pitchFamily="34" charset="-122"/>
                <a:cs typeface="微软雅黑" panose="020B0503020204020204" pitchFamily="34" charset="-122"/>
              </a:rPr>
              <a:t>和</a:t>
            </a:r>
            <a:r>
              <a:rPr lang="en-US" altLang="zh-CN" kern="1000" dirty="0">
                <a:ea typeface="微软雅黑" panose="020B0503020204020204" pitchFamily="34" charset="-122"/>
                <a:cs typeface="微软雅黑" panose="020B0503020204020204" pitchFamily="34" charset="-122"/>
              </a:rPr>
              <a:t>cdc_time_log</a:t>
            </a:r>
            <a:r>
              <a:rPr lang="zh-CN" altLang="zh-CN" kern="1000" dirty="0">
                <a:ea typeface="微软雅黑" panose="020B0503020204020204" pitchFamily="34" charset="-122"/>
                <a:cs typeface="微软雅黑" panose="020B0503020204020204" pitchFamily="34" charset="-122"/>
              </a:rPr>
              <a:t>表的内容</a:t>
            </a:r>
            <a:r>
              <a:rPr lang="zh-CN" altLang="en-US" kern="1000" dirty="0">
                <a:ea typeface="微软雅黑" panose="020B0503020204020204" pitchFamily="34" charset="-122"/>
                <a:cs typeface="微软雅黑" panose="020B0503020204020204" pitchFamily="34" charset="-122"/>
              </a:rPr>
              <a:t>。</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118</a:t>
            </a:fld>
            <a:endParaRPr lang="zh-CN" altLang="en-US"/>
          </a:p>
        </p:txBody>
      </p:sp>
    </p:spTree>
    <p:extLst>
      <p:ext uri="{BB962C8B-B14F-4D97-AF65-F5344CB8AC3E}">
        <p14:creationId xmlns:p14="http://schemas.microsoft.com/office/powerpoint/2010/main" val="3757210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因为我们要进行增量导入，所以需要先输入一个时间，导入一部分数据，然后输入另外一个时间，导入其他数据，以此来演示数据的增量导入。</a:t>
            </a:r>
            <a:endParaRPr lang="en-US" altLang="zh-CN" sz="1200" kern="1200" dirty="0">
              <a:solidFill>
                <a:schemeClr val="tx1"/>
              </a:solidFill>
              <a:effectLst/>
              <a:latin typeface="+mn-lt"/>
              <a:ea typeface="+mn-ea"/>
              <a:cs typeface="+mn-cs"/>
            </a:endParaRPr>
          </a:p>
          <a:p>
            <a:r>
              <a:rPr lang="zh-CN" altLang="zh-CN" dirty="0"/>
              <a:t>输入当前时间为“</a:t>
            </a:r>
            <a:r>
              <a:rPr lang="en-US" altLang="zh-CN" dirty="0"/>
              <a:t>2018-08-06</a:t>
            </a:r>
            <a:r>
              <a:rPr lang="zh-CN" altLang="zh-CN" dirty="0"/>
              <a:t>”期望输出的</a:t>
            </a:r>
            <a:r>
              <a:rPr lang="en-US" altLang="zh-CN" dirty="0"/>
              <a:t>student_cdc.xls</a:t>
            </a:r>
            <a:r>
              <a:rPr lang="zh-CN" altLang="zh-CN" dirty="0"/>
              <a:t>文件的内容</a:t>
            </a:r>
            <a:r>
              <a:rPr lang="zh-CN" altLang="en-US" dirty="0"/>
              <a:t>和</a:t>
            </a:r>
            <a:r>
              <a:rPr lang="en-US" altLang="zh-CN" kern="1000" dirty="0">
                <a:ea typeface="微软雅黑" panose="020B0503020204020204" pitchFamily="34" charset="-122"/>
                <a:cs typeface="微软雅黑" panose="020B0503020204020204" pitchFamily="34" charset="-122"/>
              </a:rPr>
              <a:t>cdc_time_log</a:t>
            </a:r>
            <a:r>
              <a:rPr lang="zh-CN" altLang="zh-CN" kern="1000" dirty="0">
                <a:ea typeface="微软雅黑" panose="020B0503020204020204" pitchFamily="34" charset="-122"/>
                <a:cs typeface="微软雅黑" panose="020B0503020204020204" pitchFamily="34" charset="-122"/>
              </a:rPr>
              <a:t>表的内容</a:t>
            </a:r>
            <a:r>
              <a:rPr lang="zh-CN" altLang="en-US" kern="1000" dirty="0">
                <a:ea typeface="微软雅黑" panose="020B0503020204020204" pitchFamily="34" charset="-122"/>
                <a:cs typeface="微软雅黑" panose="020B0503020204020204" pitchFamily="34" charset="-122"/>
              </a:rPr>
              <a:t>。</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119</a:t>
            </a:fld>
            <a:endParaRPr lang="zh-CN" altLang="en-US"/>
          </a:p>
        </p:txBody>
      </p:sp>
    </p:spTree>
    <p:extLst>
      <p:ext uri="{BB962C8B-B14F-4D97-AF65-F5344CB8AC3E}">
        <p14:creationId xmlns:p14="http://schemas.microsoft.com/office/powerpoint/2010/main" val="74161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kern="1000" spc="10" dirty="0">
                <a:ea typeface="微软雅黑" panose="020B0503020204020204" pitchFamily="34" charset="-122"/>
                <a:cs typeface="微软雅黑" panose="020B0503020204020204" pitchFamily="34" charset="-122"/>
              </a:rPr>
              <a:t>期望输出的</a:t>
            </a:r>
            <a:r>
              <a:rPr lang="en-US" altLang="zh-CN" kern="1000" spc="10" dirty="0">
                <a:ea typeface="微软雅黑" panose="020B0503020204020204" pitchFamily="34" charset="-122"/>
                <a:cs typeface="微软雅黑" panose="020B0503020204020204" pitchFamily="34" charset="-122"/>
              </a:rPr>
              <a:t>student.txt</a:t>
            </a:r>
            <a:r>
              <a:rPr lang="zh-CN" altLang="zh-CN" kern="1000" spc="10" dirty="0">
                <a:ea typeface="微软雅黑" panose="020B0503020204020204" pitchFamily="34" charset="-122"/>
                <a:cs typeface="微软雅黑" panose="020B0503020204020204" pitchFamily="34" charset="-122"/>
              </a:rPr>
              <a:t>文件内容</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12</a:t>
            </a:fld>
            <a:endParaRPr lang="zh-CN" altLang="en-US"/>
          </a:p>
        </p:txBody>
      </p:sp>
    </p:spTree>
    <p:extLst>
      <p:ext uri="{BB962C8B-B14F-4D97-AF65-F5344CB8AC3E}">
        <p14:creationId xmlns:p14="http://schemas.microsoft.com/office/powerpoint/2010/main" val="376710786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dirty="0"/>
              <a:t>输入当前时间为“</a:t>
            </a:r>
            <a:r>
              <a:rPr lang="en-US" altLang="zh-CN" dirty="0"/>
              <a:t>2018-08-07</a:t>
            </a:r>
            <a:r>
              <a:rPr lang="zh-CN" altLang="zh-CN" dirty="0"/>
              <a:t>”期望输出的</a:t>
            </a:r>
            <a:r>
              <a:rPr lang="en-US" altLang="zh-CN" dirty="0"/>
              <a:t>student_cdc.xls</a:t>
            </a:r>
            <a:r>
              <a:rPr lang="zh-CN" altLang="zh-CN" dirty="0"/>
              <a:t>文件的内容</a:t>
            </a:r>
            <a:r>
              <a:rPr lang="zh-CN" altLang="en-US" dirty="0"/>
              <a:t>和</a:t>
            </a:r>
            <a:r>
              <a:rPr lang="en-US" altLang="zh-CN" kern="1000" dirty="0">
                <a:ea typeface="微软雅黑" panose="020B0503020204020204" pitchFamily="34" charset="-122"/>
                <a:cs typeface="微软雅黑" panose="020B0503020204020204" pitchFamily="34" charset="-122"/>
              </a:rPr>
              <a:t>cdc_time_log</a:t>
            </a:r>
            <a:r>
              <a:rPr lang="zh-CN" altLang="zh-CN" kern="1000" dirty="0">
                <a:ea typeface="微软雅黑" panose="020B0503020204020204" pitchFamily="34" charset="-122"/>
                <a:cs typeface="微软雅黑" panose="020B0503020204020204" pitchFamily="34" charset="-122"/>
              </a:rPr>
              <a:t>表的内容</a:t>
            </a:r>
            <a:r>
              <a:rPr lang="zh-CN" altLang="en-US" kern="1000" dirty="0">
                <a:ea typeface="微软雅黑" panose="020B0503020204020204" pitchFamily="34" charset="-122"/>
                <a:cs typeface="微软雅黑" panose="020B0503020204020204" pitchFamily="34" charset="-122"/>
              </a:rPr>
              <a:t>。</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120</a:t>
            </a:fld>
            <a:endParaRPr lang="zh-CN" altLang="en-US"/>
          </a:p>
        </p:txBody>
      </p:sp>
    </p:spTree>
    <p:extLst>
      <p:ext uri="{BB962C8B-B14F-4D97-AF65-F5344CB8AC3E}">
        <p14:creationId xmlns:p14="http://schemas.microsoft.com/office/powerpoint/2010/main" val="14378350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我们在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已经创建了简单的转换流程图，这里参考第二章的操作，</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新建转换文件，并开始可视化编程。</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由于我们进行增量导入，所以我们需要从</a:t>
            </a:r>
            <a:r>
              <a:rPr lang="en-US" altLang="zh-CN" sz="1200" kern="1200" dirty="0">
                <a:solidFill>
                  <a:schemeClr val="tx1"/>
                </a:solidFill>
                <a:effectLst/>
                <a:latin typeface="+mn-lt"/>
                <a:ea typeface="+mn-ea"/>
                <a:cs typeface="+mn-cs"/>
              </a:rPr>
              <a:t>cdc_time_log</a:t>
            </a:r>
            <a:r>
              <a:rPr lang="zh-CN" altLang="zh-CN" sz="1200" kern="1200" dirty="0">
                <a:solidFill>
                  <a:schemeClr val="tx1"/>
                </a:solidFill>
                <a:effectLst/>
                <a:latin typeface="+mn-lt"/>
                <a:ea typeface="+mn-ea"/>
                <a:cs typeface="+mn-cs"/>
              </a:rPr>
              <a:t>中读取上次执行时间，还需要输入当前执行时间。</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查询条件类似于：</a:t>
            </a:r>
          </a:p>
          <a:p>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插入时间</a:t>
            </a:r>
            <a:r>
              <a:rPr lang="en-US" altLang="zh-CN" sz="1200" kern="1200" dirty="0">
                <a:solidFill>
                  <a:schemeClr val="tx1"/>
                </a:solidFill>
                <a:effectLst/>
                <a:latin typeface="+mn-lt"/>
                <a:ea typeface="+mn-ea"/>
                <a:cs typeface="+mn-cs"/>
              </a:rPr>
              <a:t>&gt;</a:t>
            </a:r>
            <a:r>
              <a:rPr lang="zh-CN" altLang="zh-CN" sz="1200" kern="1200" dirty="0">
                <a:solidFill>
                  <a:schemeClr val="tx1"/>
                </a:solidFill>
                <a:effectLst/>
                <a:latin typeface="+mn-lt"/>
                <a:ea typeface="+mn-ea"/>
                <a:cs typeface="+mn-cs"/>
              </a:rPr>
              <a:t>上次执行时间</a:t>
            </a:r>
            <a:r>
              <a:rPr lang="en-US" altLang="zh-CN" sz="1200" kern="1200" dirty="0">
                <a:solidFill>
                  <a:schemeClr val="tx1"/>
                </a:solidFill>
                <a:effectLst/>
                <a:latin typeface="+mn-lt"/>
                <a:ea typeface="+mn-ea"/>
                <a:cs typeface="+mn-cs"/>
              </a:rPr>
              <a:t> and </a:t>
            </a:r>
            <a:r>
              <a:rPr lang="zh-CN" altLang="zh-CN" sz="1200" kern="1200" dirty="0">
                <a:solidFill>
                  <a:schemeClr val="tx1"/>
                </a:solidFill>
                <a:effectLst/>
                <a:latin typeface="+mn-lt"/>
                <a:ea typeface="+mn-ea"/>
                <a:cs typeface="+mn-cs"/>
              </a:rPr>
              <a:t>插入时间</a:t>
            </a:r>
            <a:r>
              <a:rPr lang="en-US" altLang="zh-CN" sz="1200" kern="1200" dirty="0">
                <a:solidFill>
                  <a:schemeClr val="tx1"/>
                </a:solidFill>
                <a:effectLst/>
                <a:latin typeface="+mn-lt"/>
                <a:ea typeface="+mn-ea"/>
                <a:cs typeface="+mn-cs"/>
              </a:rPr>
              <a:t>&lt;=</a:t>
            </a:r>
            <a:r>
              <a:rPr lang="zh-CN" altLang="zh-CN" sz="1200" kern="1200" dirty="0">
                <a:solidFill>
                  <a:schemeClr val="tx1"/>
                </a:solidFill>
                <a:effectLst/>
                <a:latin typeface="+mn-lt"/>
                <a:ea typeface="+mn-ea"/>
                <a:cs typeface="+mn-cs"/>
              </a:rPr>
              <a:t>当前执行时间</a:t>
            </a:r>
            <a:r>
              <a:rPr lang="en-US" altLang="zh-CN" sz="1200" kern="1200" dirty="0">
                <a:solidFill>
                  <a:schemeClr val="tx1"/>
                </a:solidFill>
                <a:effectLst/>
                <a:latin typeface="+mn-lt"/>
                <a:ea typeface="+mn-ea"/>
                <a:cs typeface="+mn-cs"/>
              </a:rPr>
              <a:t>) OR (</a:t>
            </a:r>
            <a:r>
              <a:rPr lang="zh-CN" altLang="zh-CN" sz="1200" kern="1200" dirty="0">
                <a:solidFill>
                  <a:schemeClr val="tx1"/>
                </a:solidFill>
                <a:effectLst/>
                <a:latin typeface="+mn-lt"/>
                <a:ea typeface="+mn-ea"/>
                <a:cs typeface="+mn-cs"/>
              </a:rPr>
              <a:t>更新时间</a:t>
            </a:r>
            <a:r>
              <a:rPr lang="en-US" altLang="zh-CN" sz="1200" kern="1200" dirty="0">
                <a:solidFill>
                  <a:schemeClr val="tx1"/>
                </a:solidFill>
                <a:effectLst/>
                <a:latin typeface="+mn-lt"/>
                <a:ea typeface="+mn-ea"/>
                <a:cs typeface="+mn-cs"/>
              </a:rPr>
              <a:t>&gt;</a:t>
            </a:r>
            <a:r>
              <a:rPr lang="zh-CN" altLang="zh-CN" sz="1200" kern="1200" dirty="0">
                <a:solidFill>
                  <a:schemeClr val="tx1"/>
                </a:solidFill>
                <a:effectLst/>
                <a:latin typeface="+mn-lt"/>
                <a:ea typeface="+mn-ea"/>
                <a:cs typeface="+mn-cs"/>
              </a:rPr>
              <a:t>上次执行时间</a:t>
            </a:r>
            <a:r>
              <a:rPr lang="en-US" altLang="zh-CN" sz="1200" kern="1200" dirty="0">
                <a:solidFill>
                  <a:schemeClr val="tx1"/>
                </a:solidFill>
                <a:effectLst/>
                <a:latin typeface="+mn-lt"/>
                <a:ea typeface="+mn-ea"/>
                <a:cs typeface="+mn-cs"/>
              </a:rPr>
              <a:t> and </a:t>
            </a:r>
            <a:r>
              <a:rPr lang="zh-CN" altLang="zh-CN" sz="1200" kern="1200" dirty="0">
                <a:solidFill>
                  <a:schemeClr val="tx1"/>
                </a:solidFill>
                <a:effectLst/>
                <a:latin typeface="+mn-lt"/>
                <a:ea typeface="+mn-ea"/>
                <a:cs typeface="+mn-cs"/>
              </a:rPr>
              <a:t>更新时间</a:t>
            </a:r>
            <a:r>
              <a:rPr lang="en-US" altLang="zh-CN" sz="1200" kern="1200" dirty="0">
                <a:solidFill>
                  <a:schemeClr val="tx1"/>
                </a:solidFill>
                <a:effectLst/>
                <a:latin typeface="+mn-lt"/>
                <a:ea typeface="+mn-ea"/>
                <a:cs typeface="+mn-cs"/>
              </a:rPr>
              <a:t>&lt;=</a:t>
            </a:r>
            <a:r>
              <a:rPr lang="zh-CN" altLang="zh-CN" sz="1200" kern="1200" dirty="0">
                <a:solidFill>
                  <a:schemeClr val="tx1"/>
                </a:solidFill>
                <a:effectLst/>
                <a:latin typeface="+mn-lt"/>
                <a:ea typeface="+mn-ea"/>
                <a:cs typeface="+mn-cs"/>
              </a:rPr>
              <a:t>当前执行时间</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从该查询条件可以看出，上次执行时间、当前执行时间都出现了两次，所以在上一步中，需要读取两次上次执行时间和当前执行时间。并将这四个参数传输给下个步骤“表输入”。</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“表输入”步骤在它的</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查询语句中接收参数，作为</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语句的条件查询部分。最终，执行此转换时，我们得到了符合查询条件的数据，并通过“</a:t>
            </a:r>
            <a:r>
              <a:rPr lang="en-US" altLang="zh-CN" sz="1200" kern="1200" dirty="0">
                <a:solidFill>
                  <a:schemeClr val="tx1"/>
                </a:solidFill>
                <a:effectLst/>
                <a:latin typeface="+mn-lt"/>
                <a:ea typeface="+mn-ea"/>
                <a:cs typeface="+mn-cs"/>
              </a:rPr>
              <a:t>Excel</a:t>
            </a:r>
            <a:r>
              <a:rPr lang="zh-CN" altLang="zh-CN" sz="1200" kern="1200" dirty="0">
                <a:solidFill>
                  <a:schemeClr val="tx1"/>
                </a:solidFill>
                <a:effectLst/>
                <a:latin typeface="+mn-lt"/>
                <a:ea typeface="+mn-ea"/>
                <a:cs typeface="+mn-cs"/>
              </a:rPr>
              <a:t>输出”步骤输出文件，同时将</a:t>
            </a:r>
            <a:r>
              <a:rPr lang="en-US" altLang="zh-CN" sz="1200" kern="1200" dirty="0">
                <a:solidFill>
                  <a:schemeClr val="tx1"/>
                </a:solidFill>
                <a:effectLst/>
                <a:latin typeface="+mn-lt"/>
                <a:ea typeface="+mn-ea"/>
                <a:cs typeface="+mn-cs"/>
              </a:rPr>
              <a:t>cdc_time_log</a:t>
            </a:r>
            <a:r>
              <a:rPr lang="zh-CN" altLang="zh-CN" sz="1200" kern="1200" dirty="0">
                <a:solidFill>
                  <a:schemeClr val="tx1"/>
                </a:solidFill>
                <a:effectLst/>
                <a:latin typeface="+mn-lt"/>
                <a:ea typeface="+mn-ea"/>
                <a:cs typeface="+mn-cs"/>
              </a:rPr>
              <a:t>的上次执行时间进行更新。</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121</a:t>
            </a:fld>
            <a:endParaRPr lang="zh-CN" altLang="en-US"/>
          </a:p>
        </p:txBody>
      </p:sp>
    </p:spTree>
    <p:extLst>
      <p:ext uri="{BB962C8B-B14F-4D97-AF65-F5344CB8AC3E}">
        <p14:creationId xmlns:p14="http://schemas.microsoft.com/office/powerpoint/2010/main" val="5855399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第一步，我们来进行</a:t>
            </a:r>
            <a:r>
              <a:rPr lang="zh-CN" altLang="zh-CN" kern="1000" dirty="0">
                <a:ea typeface="微软雅黑" panose="020B0503020204020204" pitchFamily="34" charset="-122"/>
                <a:cs typeface="微软雅黑" panose="020B0503020204020204" pitchFamily="34" charset="-122"/>
              </a:rPr>
              <a:t>“</a:t>
            </a:r>
            <a:r>
              <a:rPr lang="zh-CN" altLang="en-US" dirty="0"/>
              <a:t>命名参数</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 的配置。</a:t>
            </a:r>
            <a:endParaRPr lang="en-US" altLang="zh-CN" kern="1000" dirty="0">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右键点击当前转换画布上空白的地方，在弹出的菜单中点击“转换设置</a:t>
            </a:r>
            <a:r>
              <a:rPr lang="en-US" altLang="zh-CN" sz="1200" kern="1200" dirty="0">
                <a:solidFill>
                  <a:schemeClr val="tx1"/>
                </a:solidFill>
                <a:effectLst/>
                <a:latin typeface="+mn-lt"/>
                <a:ea typeface="+mn-ea"/>
                <a:cs typeface="+mn-cs"/>
              </a:rPr>
              <a:t>CTL-L</a:t>
            </a:r>
            <a:r>
              <a:rPr lang="zh-CN" altLang="zh-CN" sz="1200" kern="1200" dirty="0">
                <a:solidFill>
                  <a:schemeClr val="tx1"/>
                </a:solidFill>
                <a:effectLst/>
                <a:latin typeface="+mn-lt"/>
                <a:ea typeface="+mn-ea"/>
                <a:cs typeface="+mn-cs"/>
              </a:rPr>
              <a:t>”。在命名参数标签卡中配置命名参数的名字（</a:t>
            </a:r>
            <a:r>
              <a:rPr lang="en-US" altLang="zh-CN" sz="1200" kern="1200" dirty="0">
                <a:solidFill>
                  <a:schemeClr val="tx1"/>
                </a:solidFill>
                <a:effectLst/>
                <a:latin typeface="+mn-lt"/>
                <a:ea typeface="+mn-ea"/>
                <a:cs typeface="+mn-cs"/>
              </a:rPr>
              <a:t>cur_time</a:t>
            </a:r>
            <a:r>
              <a:rPr lang="zh-CN" altLang="zh-CN" sz="1200" kern="1200" dirty="0">
                <a:solidFill>
                  <a:schemeClr val="tx1"/>
                </a:solidFill>
                <a:effectLst/>
                <a:latin typeface="+mn-lt"/>
                <a:ea typeface="+mn-ea"/>
                <a:cs typeface="+mn-cs"/>
              </a:rPr>
              <a:t>）和默认值（“</a:t>
            </a:r>
            <a:r>
              <a:rPr lang="en-US" altLang="zh-CN" sz="1200" kern="1200" dirty="0">
                <a:solidFill>
                  <a:schemeClr val="tx1"/>
                </a:solidFill>
                <a:effectLst/>
                <a:latin typeface="+mn-lt"/>
                <a:ea typeface="+mn-ea"/>
                <a:cs typeface="+mn-cs"/>
              </a:rPr>
              <a:t>2018-08-04</a:t>
            </a:r>
            <a:r>
              <a:rPr lang="zh-CN" altLang="zh-CN" sz="1200" kern="1200" dirty="0">
                <a:solidFill>
                  <a:schemeClr val="tx1"/>
                </a:solidFill>
                <a:effectLst/>
                <a:latin typeface="+mn-lt"/>
                <a:ea typeface="+mn-ea"/>
                <a:cs typeface="+mn-cs"/>
              </a:rPr>
              <a:t>”）</a:t>
            </a:r>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122</a:t>
            </a:fld>
            <a:endParaRPr lang="zh-CN" altLang="en-US"/>
          </a:p>
        </p:txBody>
      </p:sp>
    </p:spTree>
    <p:extLst>
      <p:ext uri="{BB962C8B-B14F-4D97-AF65-F5344CB8AC3E}">
        <p14:creationId xmlns:p14="http://schemas.microsoft.com/office/powerpoint/2010/main" val="125454996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第二步，我们来进行</a:t>
            </a:r>
            <a:r>
              <a:rPr lang="zh-CN" altLang="zh-CN" kern="1000" dirty="0">
                <a:ea typeface="微软雅黑" panose="020B0503020204020204" pitchFamily="34" charset="-122"/>
                <a:cs typeface="微软雅黑" panose="020B0503020204020204" pitchFamily="34" charset="-122"/>
              </a:rPr>
              <a:t>“</a:t>
            </a:r>
            <a:r>
              <a:rPr lang="en-US" altLang="zh-CN" kern="1000" dirty="0">
                <a:ea typeface="微软雅黑" panose="020B0503020204020204" pitchFamily="34" charset="-122"/>
                <a:cs typeface="微软雅黑" panose="020B0503020204020204" pitchFamily="34" charset="-122"/>
              </a:rPr>
              <a:t>CDC</a:t>
            </a:r>
            <a:r>
              <a:rPr lang="zh-CN" altLang="en-US" kern="1000" dirty="0">
                <a:ea typeface="微软雅黑" panose="020B0503020204020204" pitchFamily="34" charset="-122"/>
                <a:cs typeface="微软雅黑" panose="020B0503020204020204" pitchFamily="34" charset="-122"/>
              </a:rPr>
              <a:t>日志</a:t>
            </a:r>
            <a:r>
              <a:rPr lang="zh-CN" altLang="en-US" dirty="0"/>
              <a:t>表输入</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步骤的配置，该步骤使用的是“表输入”。</a:t>
            </a:r>
            <a:r>
              <a:rPr lang="zh-CN" altLang="en-US" dirty="0"/>
              <a:t>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中已经配置过“表输入”的步骤，这里参考第二章的操作。</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pPr marL="171450" indent="-171450">
              <a:buFont typeface="Wingdings" panose="05000000000000000000" pitchFamily="2" charset="2"/>
              <a:buChar char="Ø"/>
            </a:pP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最后，</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CDC</a:t>
            </a:r>
            <a:r>
              <a:rPr lang="zh-CN" altLang="zh-CN" sz="1200" kern="1200" dirty="0">
                <a:solidFill>
                  <a:schemeClr val="tx1"/>
                </a:solidFill>
                <a:effectLst/>
                <a:latin typeface="+mn-lt"/>
                <a:ea typeface="+mn-ea"/>
                <a:cs typeface="+mn-cs"/>
              </a:rPr>
              <a:t>日志表输入”弹框的“</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”栏目中，手工输入</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SELECT </a:t>
            </a:r>
            <a:r>
              <a:rPr lang="zh-CN" altLang="zh-CN" sz="1200" kern="1200" dirty="0">
                <a:solidFill>
                  <a:schemeClr val="tx1"/>
                </a:solidFill>
                <a:effectLst/>
                <a:latin typeface="+mn-lt"/>
                <a:ea typeface="+mn-ea"/>
                <a:cs typeface="+mn-cs"/>
              </a:rPr>
              <a:t>上次执行时间</a:t>
            </a:r>
            <a:r>
              <a:rPr lang="en-US" altLang="zh-CN" sz="1200" kern="1200" dirty="0">
                <a:solidFill>
                  <a:schemeClr val="tx1"/>
                </a:solidFill>
                <a:effectLst/>
                <a:latin typeface="+mn-lt"/>
                <a:ea typeface="+mn-ea"/>
                <a:cs typeface="+mn-cs"/>
              </a:rPr>
              <a:t> as last1,'${cur_time}' as cur1,</a:t>
            </a:r>
            <a:r>
              <a:rPr lang="zh-CN" altLang="zh-CN" sz="1200" kern="1200" dirty="0">
                <a:solidFill>
                  <a:schemeClr val="tx1"/>
                </a:solidFill>
                <a:effectLst/>
                <a:latin typeface="+mn-lt"/>
                <a:ea typeface="+mn-ea"/>
                <a:cs typeface="+mn-cs"/>
              </a:rPr>
              <a:t>上次执行时间</a:t>
            </a:r>
            <a:r>
              <a:rPr lang="en-US" altLang="zh-CN" sz="1200" kern="1200" dirty="0">
                <a:solidFill>
                  <a:schemeClr val="tx1"/>
                </a:solidFill>
                <a:effectLst/>
                <a:latin typeface="+mn-lt"/>
                <a:ea typeface="+mn-ea"/>
                <a:cs typeface="+mn-cs"/>
              </a:rPr>
              <a:t> as last2,'${cur_time}' as cur2 FROM cdc_time_log</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其中</a:t>
            </a:r>
            <a:r>
              <a:rPr lang="en-US" altLang="zh-CN" sz="1200" kern="1200" dirty="0">
                <a:solidFill>
                  <a:schemeClr val="tx1"/>
                </a:solidFill>
                <a:effectLst/>
                <a:latin typeface="+mn-lt"/>
                <a:ea typeface="+mn-ea"/>
                <a:cs typeface="+mn-cs"/>
              </a:rPr>
              <a:t>${cur_time}</a:t>
            </a:r>
            <a:r>
              <a:rPr lang="zh-CN" altLang="en-US" sz="1200" kern="1200" dirty="0">
                <a:solidFill>
                  <a:schemeClr val="tx1"/>
                </a:solidFill>
                <a:effectLst/>
                <a:latin typeface="+mn-lt"/>
                <a:ea typeface="+mn-ea"/>
                <a:cs typeface="+mn-cs"/>
              </a:rPr>
              <a:t>引用的是命名参数中的参数。</a:t>
            </a:r>
            <a:r>
              <a:rPr lang="en-US" altLang="zh-CN" sz="1200" kern="1200" dirty="0">
                <a:solidFill>
                  <a:schemeClr val="tx1"/>
                </a:solidFill>
                <a:effectLst/>
                <a:latin typeface="+mn-lt"/>
                <a:ea typeface="+mn-ea"/>
                <a:cs typeface="+mn-cs"/>
              </a:rPr>
              <a:t> </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123</a:t>
            </a:fld>
            <a:endParaRPr lang="zh-CN" altLang="en-US"/>
          </a:p>
        </p:txBody>
      </p:sp>
    </p:spTree>
    <p:extLst>
      <p:ext uri="{BB962C8B-B14F-4D97-AF65-F5344CB8AC3E}">
        <p14:creationId xmlns:p14="http://schemas.microsoft.com/office/powerpoint/2010/main" val="285429609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第三步，我们来进行</a:t>
            </a:r>
            <a:r>
              <a:rPr lang="zh-CN" altLang="zh-CN" kern="1000" dirty="0">
                <a:ea typeface="微软雅黑" panose="020B0503020204020204" pitchFamily="34" charset="-122"/>
                <a:cs typeface="微软雅黑" panose="020B0503020204020204" pitchFamily="34" charset="-122"/>
              </a:rPr>
              <a:t>“</a:t>
            </a:r>
            <a:r>
              <a:rPr lang="zh-CN" altLang="zh-CN" dirty="0"/>
              <a:t>学生表输入</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步骤的配置，该步骤使用的是“表输入”。</a:t>
            </a:r>
            <a:r>
              <a:rPr lang="zh-CN" altLang="en-US" dirty="0"/>
              <a:t>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中已经配置过“表输入”的步骤，这里参考第二章的操作。</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pPr marL="171450" indent="-171450">
              <a:buFont typeface="Wingdings" panose="05000000000000000000" pitchFamily="2" charset="2"/>
              <a:buChar char="Ø"/>
            </a:pP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最后，</a:t>
            </a:r>
            <a:r>
              <a:rPr lang="zh-CN" altLang="zh-CN" sz="1200" kern="1200" dirty="0">
                <a:solidFill>
                  <a:schemeClr val="tx1"/>
                </a:solidFill>
                <a:effectLst/>
                <a:latin typeface="+mn-lt"/>
                <a:ea typeface="+mn-ea"/>
                <a:cs typeface="+mn-cs"/>
              </a:rPr>
              <a:t>在“学生表输入”弹框的“</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”栏目中，手工输入</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pPr lvl="1"/>
            <a:r>
              <a:rPr lang="en-US" altLang="zh-CN" sz="1200" kern="1200" dirty="0">
                <a:solidFill>
                  <a:schemeClr val="tx1"/>
                </a:solidFill>
                <a:effectLst/>
                <a:latin typeface="+mn-lt"/>
                <a:ea typeface="+mn-ea"/>
                <a:cs typeface="+mn-cs"/>
              </a:rPr>
              <a:t>SELECT </a:t>
            </a:r>
            <a:r>
              <a:rPr lang="zh-CN" altLang="zh-CN" sz="1200" kern="1200" dirty="0">
                <a:solidFill>
                  <a:schemeClr val="tx1"/>
                </a:solidFill>
                <a:effectLst/>
                <a:latin typeface="+mn-lt"/>
                <a:ea typeface="+mn-ea"/>
                <a:cs typeface="+mn-cs"/>
              </a:rPr>
              <a:t>学号</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姓名</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性别</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班级</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年龄</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成绩</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身高</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手机</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插入时间</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更新时间</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pPr lvl="1"/>
            <a:r>
              <a:rPr lang="en-US" altLang="zh-CN" sz="1200" kern="1200" dirty="0">
                <a:solidFill>
                  <a:schemeClr val="tx1"/>
                </a:solidFill>
                <a:effectLst/>
                <a:latin typeface="+mn-lt"/>
                <a:ea typeface="+mn-ea"/>
                <a:cs typeface="+mn-cs"/>
              </a:rPr>
              <a:t>'${cur_time}' as </a:t>
            </a:r>
            <a:r>
              <a:rPr lang="zh-CN" altLang="zh-CN" sz="1200" kern="1200" dirty="0">
                <a:solidFill>
                  <a:schemeClr val="tx1"/>
                </a:solidFill>
                <a:effectLst/>
                <a:latin typeface="+mn-lt"/>
                <a:ea typeface="+mn-ea"/>
                <a:cs typeface="+mn-cs"/>
              </a:rPr>
              <a:t>导入时间</a:t>
            </a:r>
            <a:r>
              <a:rPr lang="en-US" altLang="zh-CN" sz="1200" kern="1200" dirty="0">
                <a:solidFill>
                  <a:schemeClr val="tx1"/>
                </a:solidFill>
                <a:effectLst/>
                <a:latin typeface="+mn-lt"/>
                <a:ea typeface="+mn-ea"/>
                <a:cs typeface="+mn-cs"/>
              </a:rPr>
              <a:t> FROM student_cdc</a:t>
            </a:r>
            <a:endParaRPr lang="zh-CN" altLang="zh-CN" sz="1200" kern="1200" dirty="0">
              <a:solidFill>
                <a:schemeClr val="tx1"/>
              </a:solidFill>
              <a:effectLst/>
              <a:latin typeface="+mn-lt"/>
              <a:ea typeface="+mn-ea"/>
              <a:cs typeface="+mn-cs"/>
            </a:endParaRPr>
          </a:p>
          <a:p>
            <a:pPr lvl="1"/>
            <a:r>
              <a:rPr lang="en-US" altLang="zh-CN" sz="1200" kern="1200" dirty="0">
                <a:solidFill>
                  <a:schemeClr val="tx1"/>
                </a:solidFill>
                <a:effectLst/>
                <a:latin typeface="+mn-lt"/>
                <a:ea typeface="+mn-ea"/>
                <a:cs typeface="+mn-cs"/>
              </a:rPr>
              <a:t>WHERE (</a:t>
            </a:r>
            <a:r>
              <a:rPr lang="zh-CN" altLang="zh-CN" sz="1200" kern="1200" dirty="0">
                <a:solidFill>
                  <a:schemeClr val="tx1"/>
                </a:solidFill>
                <a:effectLst/>
                <a:latin typeface="+mn-lt"/>
                <a:ea typeface="+mn-ea"/>
                <a:cs typeface="+mn-cs"/>
              </a:rPr>
              <a:t>插入时间</a:t>
            </a:r>
            <a:r>
              <a:rPr lang="en-US" altLang="zh-CN" sz="1200" kern="1200" dirty="0">
                <a:solidFill>
                  <a:schemeClr val="tx1"/>
                </a:solidFill>
                <a:effectLst/>
                <a:latin typeface="+mn-lt"/>
                <a:ea typeface="+mn-ea"/>
                <a:cs typeface="+mn-cs"/>
              </a:rPr>
              <a:t>=? and </a:t>
            </a:r>
            <a:r>
              <a:rPr lang="zh-CN" altLang="zh-CN" sz="1200" kern="1200" dirty="0">
                <a:solidFill>
                  <a:schemeClr val="tx1"/>
                </a:solidFill>
                <a:effectLst/>
                <a:latin typeface="+mn-lt"/>
                <a:ea typeface="+mn-ea"/>
                <a:cs typeface="+mn-cs"/>
              </a:rPr>
              <a:t>插入时间</a:t>
            </a:r>
            <a:r>
              <a:rPr lang="en-US" altLang="zh-CN" sz="1200" kern="1200" dirty="0">
                <a:solidFill>
                  <a:schemeClr val="tx1"/>
                </a:solidFill>
                <a:effectLst/>
                <a:latin typeface="+mn-lt"/>
                <a:ea typeface="+mn-ea"/>
                <a:cs typeface="+mn-cs"/>
              </a:rPr>
              <a:t>&lt;=?) OR (</a:t>
            </a:r>
            <a:r>
              <a:rPr lang="zh-CN" altLang="zh-CN" sz="1200" kern="1200" dirty="0">
                <a:solidFill>
                  <a:schemeClr val="tx1"/>
                </a:solidFill>
                <a:effectLst/>
                <a:latin typeface="+mn-lt"/>
                <a:ea typeface="+mn-ea"/>
                <a:cs typeface="+mn-cs"/>
              </a:rPr>
              <a:t>更新时间</a:t>
            </a:r>
            <a:r>
              <a:rPr lang="en-US" altLang="zh-CN" sz="1200" kern="1200" dirty="0">
                <a:solidFill>
                  <a:schemeClr val="tx1"/>
                </a:solidFill>
                <a:effectLst/>
                <a:latin typeface="+mn-lt"/>
                <a:ea typeface="+mn-ea"/>
                <a:cs typeface="+mn-cs"/>
              </a:rPr>
              <a:t>&gt;? and </a:t>
            </a:r>
            <a:r>
              <a:rPr lang="zh-CN" altLang="zh-CN" sz="1200" kern="1200" dirty="0">
                <a:solidFill>
                  <a:schemeClr val="tx1"/>
                </a:solidFill>
                <a:effectLst/>
                <a:latin typeface="+mn-lt"/>
                <a:ea typeface="+mn-ea"/>
                <a:cs typeface="+mn-cs"/>
              </a:rPr>
              <a:t>更新时间</a:t>
            </a:r>
            <a:r>
              <a:rPr lang="en-US" altLang="zh-CN" sz="1200" kern="1200" dirty="0">
                <a:solidFill>
                  <a:schemeClr val="tx1"/>
                </a:solidFill>
                <a:effectLst/>
                <a:latin typeface="+mn-lt"/>
                <a:ea typeface="+mn-ea"/>
                <a:cs typeface="+mn-cs"/>
              </a:rPr>
              <a:t>&lt;=?)</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其中：导入时间记录该记录被导入的时间。</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124</a:t>
            </a:fld>
            <a:endParaRPr lang="zh-CN" altLang="en-US"/>
          </a:p>
        </p:txBody>
      </p:sp>
    </p:spTree>
    <p:extLst>
      <p:ext uri="{BB962C8B-B14F-4D97-AF65-F5344CB8AC3E}">
        <p14:creationId xmlns:p14="http://schemas.microsoft.com/office/powerpoint/2010/main" val="2860039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第四步，我们来进行</a:t>
            </a:r>
            <a:r>
              <a:rPr lang="zh-CN" altLang="zh-CN" kern="1000" dirty="0">
                <a:ea typeface="微软雅黑" panose="020B0503020204020204" pitchFamily="34" charset="-122"/>
                <a:cs typeface="微软雅黑" panose="020B0503020204020204" pitchFamily="34" charset="-122"/>
              </a:rPr>
              <a:t>“</a:t>
            </a:r>
            <a:r>
              <a:rPr lang="en-US" altLang="zh-CN" dirty="0"/>
              <a:t>Excel</a:t>
            </a:r>
            <a:r>
              <a:rPr lang="zh-CN" altLang="en-US" dirty="0"/>
              <a:t>输出</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r>
              <a:rPr lang="zh-CN" altLang="en-US" dirty="0"/>
              <a:t>在第三章第</a:t>
            </a:r>
            <a:r>
              <a:rPr lang="en-US" altLang="zh-CN" dirty="0"/>
              <a:t>1</a:t>
            </a:r>
            <a:r>
              <a:rPr lang="zh-CN" altLang="en-US" dirty="0"/>
              <a:t>节</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已经配置过“</a:t>
            </a:r>
            <a:r>
              <a:rPr lang="en-US" altLang="zh-CN" dirty="0"/>
              <a:t>Excel</a:t>
            </a:r>
            <a:r>
              <a:rPr lang="zh-CN" altLang="en-US" dirty="0"/>
              <a:t>输出</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”的步骤，这里参考</a:t>
            </a:r>
            <a:r>
              <a:rPr lang="zh-CN" altLang="en-US" dirty="0"/>
              <a:t>第三章第</a:t>
            </a:r>
            <a:r>
              <a:rPr lang="en-US" altLang="zh-CN" dirty="0"/>
              <a:t>1</a:t>
            </a:r>
            <a:r>
              <a:rPr lang="zh-CN" altLang="en-US" dirty="0"/>
              <a:t>节</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的操作。</a:t>
            </a:r>
            <a:r>
              <a:rPr lang="zh-CN" altLang="zh-CN" sz="1200" kern="1200" dirty="0">
                <a:solidFill>
                  <a:schemeClr val="tx1"/>
                </a:solidFill>
                <a:effectLst/>
                <a:latin typeface="+mn-lt"/>
                <a:ea typeface="+mn-ea"/>
                <a:cs typeface="+mn-cs"/>
              </a:rPr>
              <a:t>其中：内容标签卡需要勾选“追加”选项。</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125</a:t>
            </a:fld>
            <a:endParaRPr lang="zh-CN" altLang="en-US"/>
          </a:p>
        </p:txBody>
      </p:sp>
    </p:spTree>
    <p:extLst>
      <p:ext uri="{BB962C8B-B14F-4D97-AF65-F5344CB8AC3E}">
        <p14:creationId xmlns:p14="http://schemas.microsoft.com/office/powerpoint/2010/main" val="42937165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第五步，我们来进行</a:t>
            </a:r>
            <a:r>
              <a:rPr lang="zh-CN" altLang="zh-CN" sz="1200" kern="1200" dirty="0">
                <a:solidFill>
                  <a:schemeClr val="tx1"/>
                </a:solidFill>
                <a:effectLst/>
                <a:latin typeface="+mn-lt"/>
                <a:ea typeface="+mn-ea"/>
                <a:cs typeface="+mn-cs"/>
              </a:rPr>
              <a:t>“插入</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更新</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该步骤所使用的步骤为“插入</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更新”，在“插入</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更新”弹框的数据库连接选择本案例使用的</a:t>
            </a:r>
            <a:r>
              <a:rPr lang="en-US" altLang="zh-CN" sz="1200" kern="1200" dirty="0">
                <a:solidFill>
                  <a:schemeClr val="tx1"/>
                </a:solidFill>
                <a:effectLst/>
                <a:latin typeface="+mn-lt"/>
                <a:ea typeface="+mn-ea"/>
                <a:cs typeface="+mn-cs"/>
              </a:rPr>
              <a:t>sql_testlink</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sz="1200" kern="1200" dirty="0">
                <a:solidFill>
                  <a:schemeClr val="tx1"/>
                </a:solidFill>
                <a:effectLst/>
                <a:latin typeface="+mn-lt"/>
                <a:ea typeface="+mn-ea"/>
                <a:cs typeface="+mn-cs"/>
              </a:rPr>
              <a:t>“目标表”设置为</a:t>
            </a:r>
            <a:r>
              <a:rPr lang="en-US" altLang="zh-CN" sz="1200" kern="1200" dirty="0">
                <a:solidFill>
                  <a:schemeClr val="tx1"/>
                </a:solidFill>
                <a:effectLst/>
                <a:latin typeface="+mn-lt"/>
                <a:ea typeface="+mn-ea"/>
                <a:cs typeface="+mn-cs"/>
              </a:rPr>
              <a:t>cdc_time_log</a:t>
            </a:r>
            <a:r>
              <a:rPr lang="zh-CN" altLang="zh-CN" sz="1200" kern="1200" dirty="0">
                <a:solidFill>
                  <a:schemeClr val="tx1"/>
                </a:solidFill>
                <a:effectLst/>
                <a:latin typeface="+mn-lt"/>
                <a:ea typeface="+mn-ea"/>
                <a:cs typeface="+mn-cs"/>
              </a:rPr>
              <a:t>，“用来查询的关键字”设置中的表字段设置为“</a:t>
            </a:r>
            <a:r>
              <a:rPr lang="en-US" altLang="zh-CN" sz="1200" kern="1200" dirty="0">
                <a:solidFill>
                  <a:schemeClr val="tx1"/>
                </a:solidFill>
                <a:effectLst/>
                <a:latin typeface="+mn-lt"/>
                <a:ea typeface="+mn-ea"/>
                <a:cs typeface="+mn-cs"/>
              </a:rPr>
              <a:t>ID</a:t>
            </a:r>
            <a:r>
              <a:rPr lang="zh-CN" altLang="zh-CN" sz="1200" kern="1200" dirty="0">
                <a:solidFill>
                  <a:schemeClr val="tx1"/>
                </a:solidFill>
                <a:effectLst/>
                <a:latin typeface="+mn-lt"/>
                <a:ea typeface="+mn-ea"/>
                <a:cs typeface="+mn-cs"/>
              </a:rPr>
              <a:t>”，比较符为“</a:t>
            </a:r>
            <a:r>
              <a:rPr lang="en-US" altLang="zh-CN" sz="1200" kern="1200" dirty="0">
                <a:solidFill>
                  <a:schemeClr val="tx1"/>
                </a:solidFill>
                <a:effectLst/>
                <a:latin typeface="+mn-lt"/>
                <a:ea typeface="+mn-ea"/>
                <a:cs typeface="+mn-cs"/>
              </a:rPr>
              <a:t>IS NOT NULL</a:t>
            </a:r>
            <a:r>
              <a:rPr lang="zh-CN" altLang="zh-CN" sz="1200" kern="1200" dirty="0">
                <a:solidFill>
                  <a:schemeClr val="tx1"/>
                </a:solidFill>
                <a:effectLst/>
                <a:latin typeface="+mn-lt"/>
                <a:ea typeface="+mn-ea"/>
                <a:cs typeface="+mn-cs"/>
              </a:rPr>
              <a:t>”，用来查询出</a:t>
            </a:r>
            <a:r>
              <a:rPr lang="en-US" altLang="zh-CN" sz="1200" kern="1200" dirty="0">
                <a:solidFill>
                  <a:schemeClr val="tx1"/>
                </a:solidFill>
                <a:effectLst/>
                <a:latin typeface="+mn-lt"/>
                <a:ea typeface="+mn-ea"/>
                <a:cs typeface="+mn-cs"/>
              </a:rPr>
              <a:t>cdc_time_log</a:t>
            </a:r>
            <a:r>
              <a:rPr lang="zh-CN" altLang="zh-CN" sz="1200" kern="1200" dirty="0">
                <a:solidFill>
                  <a:schemeClr val="tx1"/>
                </a:solidFill>
                <a:effectLst/>
                <a:latin typeface="+mn-lt"/>
                <a:ea typeface="+mn-ea"/>
                <a:cs typeface="+mn-cs"/>
              </a:rPr>
              <a:t>表中的记录，以便更新。</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sz="1200" kern="1200" dirty="0">
                <a:solidFill>
                  <a:schemeClr val="tx1"/>
                </a:solidFill>
                <a:effectLst/>
                <a:latin typeface="+mn-lt"/>
                <a:ea typeface="+mn-ea"/>
                <a:cs typeface="+mn-cs"/>
              </a:rPr>
              <a:t>“更新字段”设置中的表字段设置为“上次更新时间”，“流字段”设置为“导入时间”，“更新”设置为 “</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”。表示将</a:t>
            </a:r>
            <a:r>
              <a:rPr lang="en-US" altLang="zh-CN" sz="1200" kern="1200" dirty="0">
                <a:solidFill>
                  <a:schemeClr val="tx1"/>
                </a:solidFill>
                <a:effectLst/>
                <a:latin typeface="+mn-lt"/>
                <a:ea typeface="+mn-ea"/>
                <a:cs typeface="+mn-cs"/>
              </a:rPr>
              <a:t>cdc_time_log</a:t>
            </a:r>
            <a:r>
              <a:rPr lang="zh-CN" altLang="zh-CN" sz="1200" kern="1200" dirty="0">
                <a:solidFill>
                  <a:schemeClr val="tx1"/>
                </a:solidFill>
                <a:effectLst/>
                <a:latin typeface="+mn-lt"/>
                <a:ea typeface="+mn-ea"/>
                <a:cs typeface="+mn-cs"/>
              </a:rPr>
              <a:t>表中的上次更新时间更新为导入时间。</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126</a:t>
            </a:fld>
            <a:endParaRPr lang="zh-CN" altLang="en-US"/>
          </a:p>
        </p:txBody>
      </p:sp>
    </p:spTree>
    <p:extLst>
      <p:ext uri="{BB962C8B-B14F-4D97-AF65-F5344CB8AC3E}">
        <p14:creationId xmlns:p14="http://schemas.microsoft.com/office/powerpoint/2010/main" val="115364553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通过上面几个步骤，已经完成了本案例的配置，接下来，我们来运行这个转换。点击运行按钮，</a:t>
            </a:r>
            <a:r>
              <a:rPr lang="zh-CN" altLang="zh-CN" sz="1200" kern="1200" dirty="0">
                <a:solidFill>
                  <a:schemeClr val="tx1"/>
                </a:solidFill>
                <a:effectLst/>
                <a:latin typeface="+mn-lt"/>
                <a:ea typeface="+mn-ea"/>
                <a:cs typeface="+mn-cs"/>
              </a:rPr>
              <a:t>在弹出的对话框中，设置命名参数</a:t>
            </a:r>
            <a:r>
              <a:rPr lang="en-US" altLang="zh-CN" sz="1200" kern="1200" dirty="0">
                <a:solidFill>
                  <a:schemeClr val="tx1"/>
                </a:solidFill>
                <a:effectLst/>
                <a:latin typeface="+mn-lt"/>
                <a:ea typeface="+mn-ea"/>
                <a:cs typeface="+mn-cs"/>
              </a:rPr>
              <a:t>cur_time</a:t>
            </a:r>
            <a:r>
              <a:rPr lang="zh-CN" altLang="zh-CN" sz="1200" kern="1200" dirty="0">
                <a:solidFill>
                  <a:schemeClr val="tx1"/>
                </a:solidFill>
                <a:effectLst/>
                <a:latin typeface="+mn-lt"/>
                <a:ea typeface="+mn-ea"/>
                <a:cs typeface="+mn-cs"/>
              </a:rPr>
              <a:t>的值为“</a:t>
            </a:r>
            <a:r>
              <a:rPr lang="en-US" altLang="zh-CN" sz="1200" kern="1200" dirty="0">
                <a:solidFill>
                  <a:schemeClr val="tx1"/>
                </a:solidFill>
                <a:effectLst/>
                <a:latin typeface="+mn-lt"/>
                <a:ea typeface="+mn-ea"/>
                <a:cs typeface="+mn-cs"/>
              </a:rPr>
              <a:t>2018-08-06</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，点击“启动”按钮，</a:t>
            </a:r>
            <a:r>
              <a:rPr lang="zh-CN" altLang="zh-CN" sz="1200" kern="1200" dirty="0">
                <a:solidFill>
                  <a:schemeClr val="tx1"/>
                </a:solidFill>
                <a:effectLst/>
                <a:latin typeface="+mn-lt"/>
                <a:ea typeface="+mn-ea"/>
                <a:cs typeface="+mn-cs"/>
              </a:rPr>
              <a:t>将在路径“</a:t>
            </a:r>
            <a:r>
              <a:rPr lang="en-US" altLang="zh-CN" sz="1200" kern="1200" dirty="0">
                <a:solidFill>
                  <a:schemeClr val="tx1"/>
                </a:solidFill>
                <a:effectLst/>
                <a:latin typeface="+mn-lt"/>
                <a:ea typeface="+mn-ea"/>
                <a:cs typeface="+mn-cs"/>
              </a:rPr>
              <a:t>E:\</a:t>
            </a:r>
            <a:r>
              <a:rPr lang="zh-CN" altLang="zh-CN" sz="1200" kern="1200" dirty="0">
                <a:solidFill>
                  <a:schemeClr val="tx1"/>
                </a:solidFill>
                <a:effectLst/>
                <a:latin typeface="+mn-lt"/>
                <a:ea typeface="+mn-ea"/>
                <a:cs typeface="+mn-cs"/>
              </a:rPr>
              <a:t>教材案例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章”中输出名为</a:t>
            </a:r>
            <a:r>
              <a:rPr lang="en-US" altLang="zh-CN" sz="1200" kern="1200" dirty="0">
                <a:solidFill>
                  <a:schemeClr val="tx1"/>
                </a:solidFill>
                <a:effectLst/>
                <a:latin typeface="+mn-lt"/>
                <a:ea typeface="+mn-ea"/>
                <a:cs typeface="+mn-cs"/>
              </a:rPr>
              <a:t>student_cdc.xls</a:t>
            </a:r>
            <a:r>
              <a:rPr lang="zh-CN" altLang="zh-CN" sz="1200" kern="1200" dirty="0">
                <a:solidFill>
                  <a:schemeClr val="tx1"/>
                </a:solidFill>
                <a:effectLst/>
                <a:latin typeface="+mn-lt"/>
                <a:ea typeface="+mn-ea"/>
                <a:cs typeface="+mn-cs"/>
              </a:rPr>
              <a:t>的文件</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cdc_time_log</a:t>
            </a:r>
            <a:r>
              <a:rPr lang="zh-CN" altLang="en-US" sz="1200" kern="1200" dirty="0">
                <a:solidFill>
                  <a:schemeClr val="tx1"/>
                </a:solidFill>
                <a:effectLst/>
                <a:latin typeface="+mn-lt"/>
                <a:ea typeface="+mn-ea"/>
                <a:cs typeface="+mn-cs"/>
              </a:rPr>
              <a:t>表中的内容改为输入的参数值。</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127</a:t>
            </a:fld>
            <a:endParaRPr lang="zh-CN" altLang="en-US"/>
          </a:p>
        </p:txBody>
      </p:sp>
    </p:spTree>
    <p:extLst>
      <p:ext uri="{BB962C8B-B14F-4D97-AF65-F5344CB8AC3E}">
        <p14:creationId xmlns:p14="http://schemas.microsoft.com/office/powerpoint/2010/main" val="217447286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effectLst/>
                <a:latin typeface="+mn-lt"/>
                <a:ea typeface="+mn-ea"/>
                <a:cs typeface="+mn-cs"/>
              </a:rPr>
              <a:t>再次运行该转换，设置命名参数</a:t>
            </a:r>
            <a:r>
              <a:rPr lang="en-US" altLang="zh-CN" sz="1200" kern="1200" dirty="0">
                <a:solidFill>
                  <a:schemeClr val="tx1"/>
                </a:solidFill>
                <a:effectLst/>
                <a:latin typeface="+mn-lt"/>
                <a:ea typeface="+mn-ea"/>
                <a:cs typeface="+mn-cs"/>
              </a:rPr>
              <a:t>cur_time</a:t>
            </a:r>
            <a:r>
              <a:rPr lang="zh-CN" altLang="zh-CN" sz="1200" kern="1200" dirty="0">
                <a:solidFill>
                  <a:schemeClr val="tx1"/>
                </a:solidFill>
                <a:effectLst/>
                <a:latin typeface="+mn-lt"/>
                <a:ea typeface="+mn-ea"/>
                <a:cs typeface="+mn-cs"/>
              </a:rPr>
              <a:t>的值为“</a:t>
            </a:r>
            <a:r>
              <a:rPr lang="en-US" altLang="zh-CN" sz="1200" kern="1200" dirty="0">
                <a:solidFill>
                  <a:schemeClr val="tx1"/>
                </a:solidFill>
                <a:effectLst/>
                <a:latin typeface="+mn-lt"/>
                <a:ea typeface="+mn-ea"/>
                <a:cs typeface="+mn-cs"/>
              </a:rPr>
              <a:t>2018-08-07</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，点击“启动”按钮，</a:t>
            </a:r>
            <a:r>
              <a:rPr lang="en-US" altLang="zh-CN" sz="1200" kern="1200" dirty="0">
                <a:solidFill>
                  <a:schemeClr val="tx1"/>
                </a:solidFill>
                <a:effectLst/>
                <a:latin typeface="+mn-lt"/>
                <a:ea typeface="+mn-ea"/>
                <a:cs typeface="+mn-cs"/>
              </a:rPr>
              <a:t>student_cdc.xls</a:t>
            </a:r>
            <a:r>
              <a:rPr lang="zh-CN" altLang="zh-CN" sz="1200" kern="1200" dirty="0">
                <a:solidFill>
                  <a:schemeClr val="tx1"/>
                </a:solidFill>
                <a:effectLst/>
                <a:latin typeface="+mn-lt"/>
                <a:ea typeface="+mn-ea"/>
                <a:cs typeface="+mn-cs"/>
              </a:rPr>
              <a:t>的文件</a:t>
            </a:r>
            <a:r>
              <a:rPr lang="zh-CN" altLang="en-US" sz="1200" kern="1200" dirty="0">
                <a:solidFill>
                  <a:schemeClr val="tx1"/>
                </a:solidFill>
                <a:effectLst/>
                <a:latin typeface="+mn-lt"/>
                <a:ea typeface="+mn-ea"/>
                <a:cs typeface="+mn-cs"/>
              </a:rPr>
              <a:t>会追加增量数据，</a:t>
            </a:r>
            <a:r>
              <a:rPr lang="en-US" altLang="zh-CN" sz="1200" kern="1200" dirty="0">
                <a:solidFill>
                  <a:schemeClr val="tx1"/>
                </a:solidFill>
                <a:effectLst/>
                <a:latin typeface="+mn-lt"/>
                <a:ea typeface="+mn-ea"/>
                <a:cs typeface="+mn-cs"/>
              </a:rPr>
              <a:t>cdc_time_log</a:t>
            </a:r>
            <a:r>
              <a:rPr lang="zh-CN" altLang="en-US" sz="1200" kern="1200" dirty="0">
                <a:solidFill>
                  <a:schemeClr val="tx1"/>
                </a:solidFill>
                <a:effectLst/>
                <a:latin typeface="+mn-lt"/>
                <a:ea typeface="+mn-ea"/>
                <a:cs typeface="+mn-cs"/>
              </a:rPr>
              <a:t>表中的内容改为输入的参数值。</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128</a:t>
            </a:fld>
            <a:endParaRPr lang="zh-CN" altLang="en-US"/>
          </a:p>
        </p:txBody>
      </p:sp>
    </p:spTree>
    <p:extLst>
      <p:ext uri="{BB962C8B-B14F-4D97-AF65-F5344CB8AC3E}">
        <p14:creationId xmlns:p14="http://schemas.microsoft.com/office/powerpoint/2010/main" val="223733953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129</a:t>
            </a:fld>
            <a:endParaRPr lang="zh-CN" altLang="en-US"/>
          </a:p>
        </p:txBody>
      </p:sp>
    </p:spTree>
    <p:extLst>
      <p:ext uri="{BB962C8B-B14F-4D97-AF65-F5344CB8AC3E}">
        <p14:creationId xmlns:p14="http://schemas.microsoft.com/office/powerpoint/2010/main" val="3491209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我们在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已经创建了简单的转换流程图，这里参考第二章的操作，</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新建转换文件，并开始可视化编程。其中，“固定宽度文本文件输出”为“文本文件输出”步骤。</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13</a:t>
            </a:fld>
            <a:endParaRPr lang="zh-CN" altLang="en-US"/>
          </a:p>
        </p:txBody>
      </p:sp>
    </p:spTree>
    <p:extLst>
      <p:ext uri="{BB962C8B-B14F-4D97-AF65-F5344CB8AC3E}">
        <p14:creationId xmlns:p14="http://schemas.microsoft.com/office/powerpoint/2010/main" val="379949308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en-US" sz="1200" kern="1200" dirty="0">
                <a:solidFill>
                  <a:schemeClr val="tx1"/>
                </a:solidFill>
                <a:effectLst/>
                <a:latin typeface="+mn-lt"/>
                <a:ea typeface="+mn-ea"/>
                <a:cs typeface="+mn-cs"/>
              </a:rPr>
              <a:t>上一个案例，我们完成了基于时间戳的源数据</a:t>
            </a:r>
            <a:r>
              <a:rPr lang="en-US" altLang="zh-CN" sz="1200" kern="1200" dirty="0">
                <a:solidFill>
                  <a:schemeClr val="tx1"/>
                </a:solidFill>
                <a:effectLst/>
                <a:latin typeface="+mn-lt"/>
                <a:ea typeface="+mn-ea"/>
                <a:cs typeface="+mn-cs"/>
              </a:rPr>
              <a:t>CDC</a:t>
            </a:r>
            <a:r>
              <a:rPr lang="zh-CN" altLang="en-US" sz="1200" kern="1200" dirty="0">
                <a:solidFill>
                  <a:schemeClr val="tx1"/>
                </a:solidFill>
                <a:effectLst/>
                <a:latin typeface="+mn-lt"/>
                <a:ea typeface="+mn-ea"/>
                <a:cs typeface="+mn-cs"/>
              </a:rPr>
              <a:t>案例，接下来，我们进行基于自增序列的源数据</a:t>
            </a:r>
            <a:r>
              <a:rPr lang="en-US" altLang="zh-CN" sz="1200" kern="1200" dirty="0">
                <a:solidFill>
                  <a:schemeClr val="tx1"/>
                </a:solidFill>
                <a:effectLst/>
                <a:latin typeface="+mn-lt"/>
                <a:ea typeface="+mn-ea"/>
                <a:cs typeface="+mn-cs"/>
              </a:rPr>
              <a:t>CDC</a:t>
            </a:r>
            <a:r>
              <a:rPr lang="zh-CN" altLang="en-US" sz="1200" kern="1200" dirty="0">
                <a:solidFill>
                  <a:schemeClr val="tx1"/>
                </a:solidFill>
                <a:effectLst/>
                <a:latin typeface="+mn-lt"/>
                <a:ea typeface="+mn-ea"/>
                <a:cs typeface="+mn-cs"/>
              </a:rPr>
              <a:t>案例</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en-US" sz="1200" kern="1200" dirty="0">
                <a:solidFill>
                  <a:schemeClr val="tx1"/>
                </a:solidFill>
                <a:effectLst/>
                <a:latin typeface="+mn-lt"/>
                <a:ea typeface="+mn-ea"/>
                <a:cs typeface="+mn-cs"/>
              </a:rPr>
              <a:t>首先，我们来看转换的输入输出需求</a:t>
            </a:r>
            <a:r>
              <a:rPr lang="en-US"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根据</a:t>
            </a:r>
            <a:r>
              <a:rPr lang="en-US" altLang="zh-CN" sz="1200" kern="1200" dirty="0">
                <a:solidFill>
                  <a:schemeClr val="tx1"/>
                </a:solidFill>
                <a:effectLst/>
                <a:latin typeface="+mn-lt"/>
                <a:ea typeface="+mn-ea"/>
                <a:cs typeface="+mn-cs"/>
              </a:rPr>
              <a:t>cdc_seq_log</a:t>
            </a:r>
            <a:r>
              <a:rPr lang="zh-CN" altLang="zh-CN" sz="1200" kern="1200" dirty="0">
                <a:solidFill>
                  <a:schemeClr val="tx1"/>
                </a:solidFill>
                <a:effectLst/>
                <a:latin typeface="+mn-lt"/>
                <a:ea typeface="+mn-ea"/>
                <a:cs typeface="+mn-cs"/>
              </a:rPr>
              <a:t>表中的上次执行序列，以及输入的当前执行序列，增量导出</a:t>
            </a:r>
            <a:r>
              <a:rPr lang="en-US" altLang="zh-CN" sz="1200" kern="1200" dirty="0">
                <a:solidFill>
                  <a:schemeClr val="tx1"/>
                </a:solidFill>
                <a:effectLst/>
                <a:latin typeface="+mn-lt"/>
                <a:ea typeface="+mn-ea"/>
                <a:cs typeface="+mn-cs"/>
              </a:rPr>
              <a:t>student_cdc</a:t>
            </a:r>
            <a:r>
              <a:rPr lang="zh-CN" altLang="zh-CN" sz="1200" kern="1200" dirty="0">
                <a:solidFill>
                  <a:schemeClr val="tx1"/>
                </a:solidFill>
                <a:effectLst/>
                <a:latin typeface="+mn-lt"/>
                <a:ea typeface="+mn-ea"/>
                <a:cs typeface="+mn-cs"/>
              </a:rPr>
              <a:t>表中的数据。输出的数据存储在</a:t>
            </a:r>
            <a:r>
              <a:rPr lang="en-US" altLang="zh-CN" sz="1200" kern="1200" dirty="0">
                <a:solidFill>
                  <a:schemeClr val="tx1"/>
                </a:solidFill>
                <a:effectLst/>
                <a:latin typeface="+mn-lt"/>
                <a:ea typeface="+mn-ea"/>
                <a:cs typeface="+mn-cs"/>
              </a:rPr>
              <a:t>E:\</a:t>
            </a:r>
            <a:r>
              <a:rPr lang="zh-CN" altLang="zh-CN" sz="1200" kern="1200" dirty="0">
                <a:solidFill>
                  <a:schemeClr val="tx1"/>
                </a:solidFill>
                <a:effectLst/>
                <a:latin typeface="+mn-lt"/>
                <a:ea typeface="+mn-ea"/>
                <a:cs typeface="+mn-cs"/>
              </a:rPr>
              <a:t>教材案例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章</a:t>
            </a:r>
            <a:r>
              <a:rPr lang="en-US" altLang="zh-CN" sz="1200" kern="1200" dirty="0">
                <a:solidFill>
                  <a:schemeClr val="tx1"/>
                </a:solidFill>
                <a:effectLst/>
                <a:latin typeface="+mn-lt"/>
                <a:ea typeface="+mn-ea"/>
                <a:cs typeface="+mn-cs"/>
              </a:rPr>
              <a:t>\ student_cdc_seq.xls</a:t>
            </a:r>
            <a:r>
              <a:rPr lang="zh-CN" altLang="zh-CN" sz="1200" kern="1200" dirty="0">
                <a:solidFill>
                  <a:schemeClr val="tx1"/>
                </a:solidFill>
                <a:effectLst/>
                <a:latin typeface="+mn-lt"/>
                <a:ea typeface="+mn-ea"/>
                <a:cs typeface="+mn-cs"/>
              </a:rPr>
              <a:t>文件中。其中，</a:t>
            </a:r>
            <a:r>
              <a:rPr lang="en-US" altLang="zh-CN" sz="1200" kern="1200" dirty="0">
                <a:solidFill>
                  <a:schemeClr val="tx1"/>
                </a:solidFill>
                <a:effectLst/>
                <a:latin typeface="+mn-lt"/>
                <a:ea typeface="+mn-ea"/>
                <a:cs typeface="+mn-cs"/>
              </a:rPr>
              <a:t>cdc_seq_log</a:t>
            </a:r>
            <a:r>
              <a:rPr lang="zh-CN" altLang="zh-CN" sz="1200" kern="1200" dirty="0">
                <a:solidFill>
                  <a:schemeClr val="tx1"/>
                </a:solidFill>
                <a:effectLst/>
                <a:latin typeface="+mn-lt"/>
                <a:ea typeface="+mn-ea"/>
                <a:cs typeface="+mn-cs"/>
              </a:rPr>
              <a:t>表的主要作用是记录上次执行的序列值，拉取当前执行序列与上次执行序列之间的数据即为增量数据， 拉取成功后，需要将</a:t>
            </a:r>
            <a:r>
              <a:rPr lang="en-US" altLang="zh-CN" sz="1200" kern="1200" dirty="0">
                <a:solidFill>
                  <a:schemeClr val="tx1"/>
                </a:solidFill>
                <a:effectLst/>
                <a:latin typeface="+mn-lt"/>
                <a:ea typeface="+mn-ea"/>
                <a:cs typeface="+mn-cs"/>
              </a:rPr>
              <a:t>cdc_seq_log</a:t>
            </a:r>
            <a:r>
              <a:rPr lang="zh-CN" altLang="zh-CN" sz="1200" kern="1200" dirty="0">
                <a:solidFill>
                  <a:schemeClr val="tx1"/>
                </a:solidFill>
                <a:effectLst/>
                <a:latin typeface="+mn-lt"/>
                <a:ea typeface="+mn-ea"/>
                <a:cs typeface="+mn-cs"/>
              </a:rPr>
              <a:t>表中的上次执行序列更新为当前执行序列。这样就可以继续进行</a:t>
            </a:r>
            <a:r>
              <a:rPr lang="en-US" altLang="zh-CN" sz="1200" kern="1200" dirty="0">
                <a:solidFill>
                  <a:schemeClr val="tx1"/>
                </a:solidFill>
                <a:effectLst/>
                <a:latin typeface="+mn-lt"/>
                <a:ea typeface="+mn-ea"/>
                <a:cs typeface="+mn-cs"/>
              </a:rPr>
              <a:t>CDC</a:t>
            </a:r>
            <a:r>
              <a:rPr lang="zh-CN" altLang="zh-CN" sz="1200" kern="1200" dirty="0">
                <a:solidFill>
                  <a:schemeClr val="tx1"/>
                </a:solidFill>
                <a:effectLst/>
                <a:latin typeface="+mn-lt"/>
                <a:ea typeface="+mn-ea"/>
                <a:cs typeface="+mn-cs"/>
              </a:rPr>
              <a:t>操作。</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130</a:t>
            </a:fld>
            <a:endParaRPr lang="zh-CN" altLang="en-US"/>
          </a:p>
        </p:txBody>
      </p:sp>
    </p:spTree>
    <p:extLst>
      <p:ext uri="{BB962C8B-B14F-4D97-AF65-F5344CB8AC3E}">
        <p14:creationId xmlns:p14="http://schemas.microsoft.com/office/powerpoint/2010/main" val="311787737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kern="1000" spc="10" dirty="0">
                <a:ea typeface="微软雅黑" panose="020B0503020204020204" pitchFamily="34" charset="-122"/>
                <a:cs typeface="微软雅黑" panose="020B0503020204020204" pitchFamily="34" charset="-122"/>
              </a:rPr>
              <a:t>输入数据</a:t>
            </a:r>
            <a:r>
              <a:rPr lang="en-US" altLang="zh-CN" kern="1000" spc="10" dirty="0">
                <a:ea typeface="微软雅黑" panose="020B0503020204020204" pitchFamily="34" charset="-122"/>
                <a:cs typeface="微软雅黑" panose="020B0503020204020204" pitchFamily="34" charset="-122"/>
              </a:rPr>
              <a:t>student_cdc</a:t>
            </a:r>
            <a:r>
              <a:rPr lang="zh-CN" altLang="zh-CN" kern="1000" spc="10" dirty="0">
                <a:ea typeface="微软雅黑" panose="020B0503020204020204" pitchFamily="34" charset="-122"/>
                <a:cs typeface="微软雅黑" panose="020B0503020204020204" pitchFamily="34" charset="-122"/>
              </a:rPr>
              <a:t>表的内容</a:t>
            </a:r>
            <a:r>
              <a:rPr lang="zh-CN" altLang="en-US" kern="1000" spc="10" dirty="0">
                <a:ea typeface="微软雅黑" panose="020B0503020204020204" pitchFamily="34" charset="-122"/>
                <a:cs typeface="微软雅黑" panose="020B0503020204020204" pitchFamily="34" charset="-122"/>
              </a:rPr>
              <a:t>和</a:t>
            </a:r>
            <a:r>
              <a:rPr lang="en-US" altLang="zh-CN" kern="1000" dirty="0">
                <a:ea typeface="微软雅黑" panose="020B0503020204020204" pitchFamily="34" charset="-122"/>
                <a:cs typeface="微软雅黑" panose="020B0503020204020204" pitchFamily="34" charset="-122"/>
              </a:rPr>
              <a:t>cdc_seq_log</a:t>
            </a:r>
            <a:r>
              <a:rPr lang="zh-CN" altLang="zh-CN" kern="1000" dirty="0">
                <a:ea typeface="微软雅黑" panose="020B0503020204020204" pitchFamily="34" charset="-122"/>
                <a:cs typeface="微软雅黑" panose="020B0503020204020204" pitchFamily="34" charset="-122"/>
              </a:rPr>
              <a:t>表的内容</a:t>
            </a:r>
            <a:r>
              <a:rPr lang="zh-CN" altLang="en-US" kern="1000" dirty="0">
                <a:ea typeface="微软雅黑" panose="020B0503020204020204" pitchFamily="34" charset="-122"/>
                <a:cs typeface="微软雅黑" panose="020B0503020204020204" pitchFamily="34" charset="-122"/>
              </a:rPr>
              <a:t>。</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131</a:t>
            </a:fld>
            <a:endParaRPr lang="zh-CN" altLang="en-US"/>
          </a:p>
        </p:txBody>
      </p:sp>
    </p:spTree>
    <p:extLst>
      <p:ext uri="{BB962C8B-B14F-4D97-AF65-F5344CB8AC3E}">
        <p14:creationId xmlns:p14="http://schemas.microsoft.com/office/powerpoint/2010/main" val="44682640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因为我们要进行增量导入，所以需要先输入一个序列值，导入一部分数据，然后输入序列值，导入其他数据，以此来演示数据的增量导入。</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输入当前序列为“</a:t>
            </a:r>
            <a:r>
              <a:rPr lang="en-US" altLang="zh-CN" dirty="0"/>
              <a:t>2</a:t>
            </a:r>
            <a:r>
              <a:rPr lang="zh-CN" altLang="zh-CN" dirty="0"/>
              <a:t>”期望输出的</a:t>
            </a:r>
            <a:r>
              <a:rPr lang="en-US" altLang="zh-CN" dirty="0"/>
              <a:t>student_cdc_seq.xls</a:t>
            </a:r>
            <a:r>
              <a:rPr lang="zh-CN" altLang="zh-CN" dirty="0"/>
              <a:t>文件的内容</a:t>
            </a:r>
            <a:r>
              <a:rPr lang="zh-CN" altLang="en-US" dirty="0"/>
              <a:t>和</a:t>
            </a:r>
            <a:r>
              <a:rPr lang="en-US" altLang="zh-CN" kern="1000" dirty="0">
                <a:ea typeface="微软雅黑" panose="020B0503020204020204" pitchFamily="34" charset="-122"/>
                <a:cs typeface="微软雅黑" panose="020B0503020204020204" pitchFamily="34" charset="-122"/>
              </a:rPr>
              <a:t>cdc_seq_log</a:t>
            </a:r>
            <a:r>
              <a:rPr lang="zh-CN" altLang="zh-CN" kern="1000" dirty="0">
                <a:ea typeface="微软雅黑" panose="020B0503020204020204" pitchFamily="34" charset="-122"/>
                <a:cs typeface="微软雅黑" panose="020B0503020204020204" pitchFamily="34" charset="-122"/>
              </a:rPr>
              <a:t>表的内容</a:t>
            </a:r>
            <a:r>
              <a:rPr lang="zh-CN" altLang="en-US" kern="1000" dirty="0">
                <a:ea typeface="微软雅黑" panose="020B0503020204020204" pitchFamily="34" charset="-122"/>
                <a:cs typeface="微软雅黑" panose="020B0503020204020204" pitchFamily="34" charset="-122"/>
              </a:rPr>
              <a:t>。</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132</a:t>
            </a:fld>
            <a:endParaRPr lang="zh-CN" altLang="en-US"/>
          </a:p>
        </p:txBody>
      </p:sp>
    </p:spTree>
    <p:extLst>
      <p:ext uri="{BB962C8B-B14F-4D97-AF65-F5344CB8AC3E}">
        <p14:creationId xmlns:p14="http://schemas.microsoft.com/office/powerpoint/2010/main" val="229256111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输入当前序列</a:t>
            </a:r>
            <a:r>
              <a:rPr lang="zh-CN" altLang="en-US" dirty="0"/>
              <a:t>为</a:t>
            </a:r>
            <a:r>
              <a:rPr lang="zh-CN" altLang="zh-CN" dirty="0"/>
              <a:t>“</a:t>
            </a:r>
            <a:r>
              <a:rPr lang="en-US" altLang="zh-CN" dirty="0"/>
              <a:t>5</a:t>
            </a:r>
            <a:r>
              <a:rPr lang="zh-CN" altLang="zh-CN" dirty="0"/>
              <a:t>”期望输出的</a:t>
            </a:r>
            <a:r>
              <a:rPr lang="en-US" altLang="zh-CN" dirty="0"/>
              <a:t>student_cdc_seq.xls</a:t>
            </a:r>
            <a:r>
              <a:rPr lang="zh-CN" altLang="zh-CN" dirty="0"/>
              <a:t>文件的内容</a:t>
            </a:r>
            <a:r>
              <a:rPr lang="zh-CN" altLang="en-US" dirty="0"/>
              <a:t>和</a:t>
            </a:r>
            <a:r>
              <a:rPr lang="en-US" altLang="zh-CN" kern="1000" dirty="0">
                <a:ea typeface="微软雅黑" panose="020B0503020204020204" pitchFamily="34" charset="-122"/>
                <a:cs typeface="微软雅黑" panose="020B0503020204020204" pitchFamily="34" charset="-122"/>
              </a:rPr>
              <a:t>cdc_seq_log</a:t>
            </a:r>
            <a:r>
              <a:rPr lang="zh-CN" altLang="zh-CN" kern="1000" dirty="0">
                <a:ea typeface="微软雅黑" panose="020B0503020204020204" pitchFamily="34" charset="-122"/>
                <a:cs typeface="微软雅黑" panose="020B0503020204020204" pitchFamily="34" charset="-122"/>
              </a:rPr>
              <a:t>表的内容</a:t>
            </a:r>
            <a:r>
              <a:rPr lang="zh-CN" altLang="en-US" kern="1000" dirty="0">
                <a:ea typeface="微软雅黑" panose="020B0503020204020204" pitchFamily="34" charset="-122"/>
                <a:cs typeface="微软雅黑" panose="020B0503020204020204" pitchFamily="34" charset="-122"/>
              </a:rPr>
              <a:t>。</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133</a:t>
            </a:fld>
            <a:endParaRPr lang="zh-CN" altLang="en-US"/>
          </a:p>
        </p:txBody>
      </p:sp>
    </p:spTree>
    <p:extLst>
      <p:ext uri="{BB962C8B-B14F-4D97-AF65-F5344CB8AC3E}">
        <p14:creationId xmlns:p14="http://schemas.microsoft.com/office/powerpoint/2010/main" val="165536653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我们在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已经创建了简单的转换流程图，这里参考第二章的操作，</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新建转换文件，并开始可视化编程。</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r>
              <a:rPr lang="zh-CN" altLang="zh-CN" sz="1200" kern="1200" dirty="0">
                <a:solidFill>
                  <a:schemeClr val="tx1"/>
                </a:solidFill>
                <a:effectLst/>
                <a:latin typeface="+mn-lt"/>
                <a:ea typeface="+mn-ea"/>
                <a:cs typeface="+mn-cs"/>
              </a:rPr>
              <a:t>由于我们进行增量导入，所以我们需要从</a:t>
            </a:r>
            <a:r>
              <a:rPr lang="en-US" altLang="zh-CN" sz="1200" kern="1200" dirty="0">
                <a:solidFill>
                  <a:schemeClr val="tx1"/>
                </a:solidFill>
                <a:effectLst/>
                <a:latin typeface="+mn-lt"/>
                <a:ea typeface="+mn-ea"/>
                <a:cs typeface="+mn-cs"/>
              </a:rPr>
              <a:t>cdc_seq_log</a:t>
            </a:r>
            <a:r>
              <a:rPr lang="zh-CN" altLang="zh-CN" sz="1200" kern="1200" dirty="0">
                <a:solidFill>
                  <a:schemeClr val="tx1"/>
                </a:solidFill>
                <a:effectLst/>
                <a:latin typeface="+mn-lt"/>
                <a:ea typeface="+mn-ea"/>
                <a:cs typeface="+mn-cs"/>
              </a:rPr>
              <a:t>中读取上次执行序列，还需要输入当前执行序列。查询条件类似于：</a:t>
            </a:r>
          </a:p>
          <a:p>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学号</a:t>
            </a:r>
            <a:r>
              <a:rPr lang="en-US" altLang="zh-CN" sz="1200" kern="1200" dirty="0">
                <a:solidFill>
                  <a:schemeClr val="tx1"/>
                </a:solidFill>
                <a:effectLst/>
                <a:latin typeface="+mn-lt"/>
                <a:ea typeface="+mn-ea"/>
                <a:cs typeface="+mn-cs"/>
              </a:rPr>
              <a:t>&gt;</a:t>
            </a:r>
            <a:r>
              <a:rPr lang="zh-CN" altLang="zh-CN" sz="1200" kern="1200" dirty="0">
                <a:solidFill>
                  <a:schemeClr val="tx1"/>
                </a:solidFill>
                <a:effectLst/>
                <a:latin typeface="+mn-lt"/>
                <a:ea typeface="+mn-ea"/>
                <a:cs typeface="+mn-cs"/>
              </a:rPr>
              <a:t>上次执行序号 </a:t>
            </a:r>
            <a:r>
              <a:rPr lang="en-US" altLang="zh-CN" sz="1200" kern="1200" dirty="0">
                <a:solidFill>
                  <a:schemeClr val="tx1"/>
                </a:solidFill>
                <a:effectLst/>
                <a:latin typeface="+mn-lt"/>
                <a:ea typeface="+mn-ea"/>
                <a:cs typeface="+mn-cs"/>
              </a:rPr>
              <a:t>and </a:t>
            </a:r>
            <a:r>
              <a:rPr lang="zh-CN" altLang="zh-CN" sz="1200" kern="1200" dirty="0">
                <a:solidFill>
                  <a:schemeClr val="tx1"/>
                </a:solidFill>
                <a:effectLst/>
                <a:latin typeface="+mn-lt"/>
                <a:ea typeface="+mn-ea"/>
                <a:cs typeface="+mn-cs"/>
              </a:rPr>
              <a:t>学号</a:t>
            </a:r>
            <a:r>
              <a:rPr lang="en-US" altLang="zh-CN" sz="1200" kern="1200" dirty="0">
                <a:solidFill>
                  <a:schemeClr val="tx1"/>
                </a:solidFill>
                <a:effectLst/>
                <a:latin typeface="+mn-lt"/>
                <a:ea typeface="+mn-ea"/>
                <a:cs typeface="+mn-cs"/>
              </a:rPr>
              <a:t>&lt;=</a:t>
            </a:r>
            <a:r>
              <a:rPr lang="zh-CN" altLang="zh-CN" sz="1200" kern="1200" dirty="0">
                <a:solidFill>
                  <a:schemeClr val="tx1"/>
                </a:solidFill>
                <a:effectLst/>
                <a:latin typeface="+mn-lt"/>
                <a:ea typeface="+mn-ea"/>
                <a:cs typeface="+mn-cs"/>
              </a:rPr>
              <a:t>当前执行序号</a:t>
            </a:r>
          </a:p>
          <a:p>
            <a:r>
              <a:rPr lang="zh-CN" altLang="zh-CN" sz="1200" kern="1200" dirty="0">
                <a:solidFill>
                  <a:schemeClr val="tx1"/>
                </a:solidFill>
                <a:effectLst/>
                <a:latin typeface="+mn-lt"/>
                <a:ea typeface="+mn-ea"/>
                <a:cs typeface="+mn-cs"/>
              </a:rPr>
              <a:t>从该查询条件可以看出，上次执行序号、当前执行序号都作为参数出现，其中上次执行序号是从</a:t>
            </a:r>
            <a:r>
              <a:rPr lang="en-US" altLang="zh-CN" sz="1200" kern="1200" dirty="0">
                <a:solidFill>
                  <a:schemeClr val="tx1"/>
                </a:solidFill>
                <a:effectLst/>
                <a:latin typeface="+mn-lt"/>
                <a:ea typeface="+mn-ea"/>
                <a:cs typeface="+mn-cs"/>
              </a:rPr>
              <a:t>cdc_seq_log</a:t>
            </a:r>
            <a:r>
              <a:rPr lang="zh-CN" altLang="zh-CN" sz="1200" kern="1200" dirty="0">
                <a:solidFill>
                  <a:schemeClr val="tx1"/>
                </a:solidFill>
                <a:effectLst/>
                <a:latin typeface="+mn-lt"/>
                <a:ea typeface="+mn-ea"/>
                <a:cs typeface="+mn-cs"/>
              </a:rPr>
              <a:t>中获取，当前执行序号是命名参数。“表输入”步骤在它的</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查询语句中接收参数，作为</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语句的条件查询部分。最终，执行此转换时，我们得到了符合查询条件的数据，并通过“</a:t>
            </a:r>
            <a:r>
              <a:rPr lang="en-US" altLang="zh-CN" sz="1200" kern="1200" dirty="0">
                <a:solidFill>
                  <a:schemeClr val="tx1"/>
                </a:solidFill>
                <a:effectLst/>
                <a:latin typeface="+mn-lt"/>
                <a:ea typeface="+mn-ea"/>
                <a:cs typeface="+mn-cs"/>
              </a:rPr>
              <a:t>Excel</a:t>
            </a:r>
            <a:r>
              <a:rPr lang="zh-CN" altLang="zh-CN" sz="1200" kern="1200" dirty="0">
                <a:solidFill>
                  <a:schemeClr val="tx1"/>
                </a:solidFill>
                <a:effectLst/>
                <a:latin typeface="+mn-lt"/>
                <a:ea typeface="+mn-ea"/>
                <a:cs typeface="+mn-cs"/>
              </a:rPr>
              <a:t>输出”步骤输出文件，同时将</a:t>
            </a:r>
            <a:r>
              <a:rPr lang="en-US" altLang="zh-CN" sz="1200" kern="1200" dirty="0">
                <a:solidFill>
                  <a:schemeClr val="tx1"/>
                </a:solidFill>
                <a:effectLst/>
                <a:latin typeface="+mn-lt"/>
                <a:ea typeface="+mn-ea"/>
                <a:cs typeface="+mn-cs"/>
              </a:rPr>
              <a:t>cdc_seq_log</a:t>
            </a:r>
            <a:r>
              <a:rPr lang="zh-CN" altLang="zh-CN" sz="1200" kern="1200" dirty="0">
                <a:solidFill>
                  <a:schemeClr val="tx1"/>
                </a:solidFill>
                <a:effectLst/>
                <a:latin typeface="+mn-lt"/>
                <a:ea typeface="+mn-ea"/>
                <a:cs typeface="+mn-cs"/>
              </a:rPr>
              <a:t>的上次执行时间进行更新。</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134</a:t>
            </a:fld>
            <a:endParaRPr lang="zh-CN" altLang="en-US"/>
          </a:p>
        </p:txBody>
      </p:sp>
    </p:spTree>
    <p:extLst>
      <p:ext uri="{BB962C8B-B14F-4D97-AF65-F5344CB8AC3E}">
        <p14:creationId xmlns:p14="http://schemas.microsoft.com/office/powerpoint/2010/main" val="198680034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第一步，我们来进行</a:t>
            </a:r>
            <a:r>
              <a:rPr lang="zh-CN" altLang="zh-CN" kern="1000" dirty="0">
                <a:ea typeface="微软雅黑" panose="020B0503020204020204" pitchFamily="34" charset="-122"/>
                <a:cs typeface="微软雅黑" panose="020B0503020204020204" pitchFamily="34" charset="-122"/>
              </a:rPr>
              <a:t>“</a:t>
            </a:r>
            <a:r>
              <a:rPr lang="zh-CN" altLang="en-US" dirty="0"/>
              <a:t>命名参数</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 的配置。</a:t>
            </a:r>
            <a:endParaRPr lang="en-US" altLang="zh-CN" kern="1000" dirty="0">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右键点击当前转换画布上空白的地方，在弹出的菜单中点击“转换设置</a:t>
            </a:r>
            <a:r>
              <a:rPr lang="en-US" altLang="zh-CN" sz="1200" kern="1200" dirty="0">
                <a:solidFill>
                  <a:schemeClr val="tx1"/>
                </a:solidFill>
                <a:effectLst/>
                <a:latin typeface="+mn-lt"/>
                <a:ea typeface="+mn-ea"/>
                <a:cs typeface="+mn-cs"/>
              </a:rPr>
              <a:t>CTL-L</a:t>
            </a:r>
            <a:r>
              <a:rPr lang="zh-CN" altLang="zh-CN" sz="1200" kern="1200" dirty="0">
                <a:solidFill>
                  <a:schemeClr val="tx1"/>
                </a:solidFill>
                <a:effectLst/>
                <a:latin typeface="+mn-lt"/>
                <a:ea typeface="+mn-ea"/>
                <a:cs typeface="+mn-cs"/>
              </a:rPr>
              <a:t>”。在命名参数标签卡中配置命名参数的名字（</a:t>
            </a:r>
            <a:r>
              <a:rPr lang="en-US" altLang="zh-CN" sz="1200" kern="1200" dirty="0">
                <a:solidFill>
                  <a:schemeClr val="tx1"/>
                </a:solidFill>
                <a:effectLst/>
                <a:latin typeface="+mn-lt"/>
                <a:ea typeface="+mn-ea"/>
                <a:cs typeface="+mn-cs"/>
              </a:rPr>
              <a:t>cur_no</a:t>
            </a:r>
            <a:r>
              <a:rPr lang="zh-CN" altLang="zh-CN" sz="1200" kern="1200" dirty="0">
                <a:solidFill>
                  <a:schemeClr val="tx1"/>
                </a:solidFill>
                <a:effectLst/>
                <a:latin typeface="+mn-lt"/>
                <a:ea typeface="+mn-ea"/>
                <a:cs typeface="+mn-cs"/>
              </a:rPr>
              <a:t>）和默认值（“</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135</a:t>
            </a:fld>
            <a:endParaRPr lang="zh-CN" altLang="en-US"/>
          </a:p>
        </p:txBody>
      </p:sp>
    </p:spTree>
    <p:extLst>
      <p:ext uri="{BB962C8B-B14F-4D97-AF65-F5344CB8AC3E}">
        <p14:creationId xmlns:p14="http://schemas.microsoft.com/office/powerpoint/2010/main" val="25937673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第二步，我们来进行</a:t>
            </a:r>
            <a:r>
              <a:rPr lang="zh-CN" altLang="zh-CN" kern="1000" dirty="0">
                <a:ea typeface="微软雅黑" panose="020B0503020204020204" pitchFamily="34" charset="-122"/>
                <a:cs typeface="微软雅黑" panose="020B0503020204020204" pitchFamily="34" charset="-122"/>
              </a:rPr>
              <a:t>“</a:t>
            </a:r>
            <a:r>
              <a:rPr lang="en-US" altLang="zh-CN" kern="1000" dirty="0">
                <a:ea typeface="微软雅黑" panose="020B0503020204020204" pitchFamily="34" charset="-122"/>
                <a:cs typeface="微软雅黑" panose="020B0503020204020204" pitchFamily="34" charset="-122"/>
              </a:rPr>
              <a:t>CDC</a:t>
            </a:r>
            <a:r>
              <a:rPr lang="zh-CN" altLang="en-US" kern="1000" dirty="0">
                <a:ea typeface="微软雅黑" panose="020B0503020204020204" pitchFamily="34" charset="-122"/>
                <a:cs typeface="微软雅黑" panose="020B0503020204020204" pitchFamily="34" charset="-122"/>
              </a:rPr>
              <a:t>日志</a:t>
            </a:r>
            <a:r>
              <a:rPr lang="zh-CN" altLang="en-US" dirty="0"/>
              <a:t>表输入</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步骤的配置，该步骤使用的是“表输入”。</a:t>
            </a:r>
            <a:r>
              <a:rPr lang="zh-CN" altLang="en-US" dirty="0"/>
              <a:t>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中已经配置过“表输入”的步骤，这里参考第二章的操作。</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最后，</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CDC</a:t>
            </a:r>
            <a:r>
              <a:rPr lang="zh-CN" altLang="zh-CN" sz="1200" kern="1200" dirty="0">
                <a:solidFill>
                  <a:schemeClr val="tx1"/>
                </a:solidFill>
                <a:effectLst/>
                <a:latin typeface="+mn-lt"/>
                <a:ea typeface="+mn-ea"/>
                <a:cs typeface="+mn-cs"/>
              </a:rPr>
              <a:t>日志表输入”弹框的“</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”栏目中，手工输入</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SELECT </a:t>
            </a:r>
            <a:r>
              <a:rPr lang="zh-CN" altLang="zh-CN" sz="1200" kern="1200" dirty="0">
                <a:solidFill>
                  <a:schemeClr val="tx1"/>
                </a:solidFill>
                <a:effectLst/>
                <a:latin typeface="+mn-lt"/>
                <a:ea typeface="+mn-ea"/>
                <a:cs typeface="+mn-cs"/>
              </a:rPr>
              <a:t>上次执行序列</a:t>
            </a:r>
            <a:r>
              <a:rPr lang="en-US" altLang="zh-CN" sz="1200" kern="1200" dirty="0">
                <a:solidFill>
                  <a:schemeClr val="tx1"/>
                </a:solidFill>
                <a:effectLst/>
                <a:latin typeface="+mn-lt"/>
                <a:ea typeface="+mn-ea"/>
                <a:cs typeface="+mn-cs"/>
              </a:rPr>
              <a:t> FROM cdc_seq_log</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136</a:t>
            </a:fld>
            <a:endParaRPr lang="zh-CN" altLang="en-US"/>
          </a:p>
        </p:txBody>
      </p:sp>
    </p:spTree>
    <p:extLst>
      <p:ext uri="{BB962C8B-B14F-4D97-AF65-F5344CB8AC3E}">
        <p14:creationId xmlns:p14="http://schemas.microsoft.com/office/powerpoint/2010/main" val="277443949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第三步，我们来进行</a:t>
            </a:r>
            <a:r>
              <a:rPr lang="zh-CN" altLang="zh-CN" kern="1000" dirty="0">
                <a:ea typeface="微软雅黑" panose="020B0503020204020204" pitchFamily="34" charset="-122"/>
                <a:cs typeface="微软雅黑" panose="020B0503020204020204" pitchFamily="34" charset="-122"/>
              </a:rPr>
              <a:t>“</a:t>
            </a:r>
            <a:r>
              <a:rPr lang="zh-CN" altLang="zh-CN" dirty="0"/>
              <a:t>学生表输入</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步骤的配置，该步骤使用的是“表输入”。</a:t>
            </a:r>
            <a:r>
              <a:rPr lang="zh-CN" altLang="en-US" dirty="0"/>
              <a:t>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中已经配置过“表输入”的步骤，这里参考第二章的操作。</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最后，</a:t>
            </a:r>
            <a:r>
              <a:rPr lang="zh-CN" altLang="zh-CN" sz="1200" kern="1200" dirty="0">
                <a:solidFill>
                  <a:schemeClr val="tx1"/>
                </a:solidFill>
                <a:effectLst/>
                <a:latin typeface="+mn-lt"/>
                <a:ea typeface="+mn-ea"/>
                <a:cs typeface="+mn-cs"/>
              </a:rPr>
              <a:t>在“学生表输入”弹框的“</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”栏目中，手工输入</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pPr lvl="1"/>
            <a:r>
              <a:rPr lang="en-US" altLang="zh-CN" sz="1200" kern="1200" dirty="0">
                <a:solidFill>
                  <a:schemeClr val="tx1"/>
                </a:solidFill>
                <a:effectLst/>
                <a:latin typeface="+mn-lt"/>
                <a:ea typeface="+mn-ea"/>
                <a:cs typeface="+mn-cs"/>
              </a:rPr>
              <a:t>SELECT </a:t>
            </a:r>
            <a:r>
              <a:rPr lang="zh-CN" altLang="zh-CN" sz="1200" kern="1200" dirty="0">
                <a:solidFill>
                  <a:schemeClr val="tx1"/>
                </a:solidFill>
                <a:effectLst/>
                <a:latin typeface="+mn-lt"/>
                <a:ea typeface="+mn-ea"/>
                <a:cs typeface="+mn-cs"/>
              </a:rPr>
              <a:t>学号</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姓名</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性别</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班级</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年龄</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成绩</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身高</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手机</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插入时间</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更新时间</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pPr lvl="1"/>
            <a:r>
              <a:rPr lang="en-US" altLang="zh-CN" sz="1200" kern="1200" dirty="0">
                <a:solidFill>
                  <a:schemeClr val="tx1"/>
                </a:solidFill>
                <a:effectLst/>
                <a:latin typeface="+mn-lt"/>
                <a:ea typeface="+mn-ea"/>
                <a:cs typeface="+mn-cs"/>
              </a:rPr>
              <a:t>'${cur_time}' as </a:t>
            </a:r>
            <a:r>
              <a:rPr lang="zh-CN" altLang="zh-CN" sz="1200" kern="1200" dirty="0">
                <a:solidFill>
                  <a:schemeClr val="tx1"/>
                </a:solidFill>
                <a:effectLst/>
                <a:latin typeface="+mn-lt"/>
                <a:ea typeface="+mn-ea"/>
                <a:cs typeface="+mn-cs"/>
              </a:rPr>
              <a:t>导入时间</a:t>
            </a:r>
            <a:r>
              <a:rPr lang="en-US" altLang="zh-CN" sz="1200" kern="1200" dirty="0">
                <a:solidFill>
                  <a:schemeClr val="tx1"/>
                </a:solidFill>
                <a:effectLst/>
                <a:latin typeface="+mn-lt"/>
                <a:ea typeface="+mn-ea"/>
                <a:cs typeface="+mn-cs"/>
              </a:rPr>
              <a:t> , '${cur_no}' as </a:t>
            </a:r>
            <a:r>
              <a:rPr lang="zh-CN" altLang="zh-CN" sz="1200" kern="1200" dirty="0">
                <a:solidFill>
                  <a:schemeClr val="tx1"/>
                </a:solidFill>
                <a:effectLst/>
                <a:latin typeface="+mn-lt"/>
                <a:ea typeface="+mn-ea"/>
                <a:cs typeface="+mn-cs"/>
              </a:rPr>
              <a:t>当前学号</a:t>
            </a:r>
            <a:r>
              <a:rPr lang="en-US" altLang="zh-CN" sz="1200" kern="1200" dirty="0">
                <a:solidFill>
                  <a:schemeClr val="tx1"/>
                </a:solidFill>
                <a:effectLst/>
                <a:latin typeface="+mn-lt"/>
                <a:ea typeface="+mn-ea"/>
                <a:cs typeface="+mn-cs"/>
              </a:rPr>
              <a:t> FROM student_cdc</a:t>
            </a:r>
            <a:endParaRPr lang="zh-CN" altLang="zh-CN" sz="1200" kern="1200" dirty="0">
              <a:solidFill>
                <a:schemeClr val="tx1"/>
              </a:solidFill>
              <a:effectLst/>
              <a:latin typeface="+mn-lt"/>
              <a:ea typeface="+mn-ea"/>
              <a:cs typeface="+mn-cs"/>
            </a:endParaRPr>
          </a:p>
          <a:p>
            <a:pPr lvl="1"/>
            <a:r>
              <a:rPr lang="en-US" altLang="zh-CN" sz="1200" kern="1200" dirty="0">
                <a:solidFill>
                  <a:schemeClr val="tx1"/>
                </a:solidFill>
                <a:effectLst/>
                <a:latin typeface="+mn-lt"/>
                <a:ea typeface="+mn-ea"/>
                <a:cs typeface="+mn-cs"/>
              </a:rPr>
              <a:t>where </a:t>
            </a:r>
            <a:r>
              <a:rPr lang="zh-CN" altLang="zh-CN" sz="1200" kern="1200" dirty="0">
                <a:solidFill>
                  <a:schemeClr val="tx1"/>
                </a:solidFill>
                <a:effectLst/>
                <a:latin typeface="+mn-lt"/>
                <a:ea typeface="+mn-ea"/>
                <a:cs typeface="+mn-cs"/>
              </a:rPr>
              <a:t>学号</a:t>
            </a:r>
            <a:r>
              <a:rPr lang="en-US" altLang="zh-CN" sz="1200" kern="1200" dirty="0">
                <a:solidFill>
                  <a:schemeClr val="tx1"/>
                </a:solidFill>
                <a:effectLst/>
                <a:latin typeface="+mn-lt"/>
                <a:ea typeface="+mn-ea"/>
                <a:cs typeface="+mn-cs"/>
              </a:rPr>
              <a:t>&gt;? and </a:t>
            </a:r>
            <a:r>
              <a:rPr lang="zh-CN" altLang="zh-CN" sz="1200" kern="1200" dirty="0">
                <a:solidFill>
                  <a:schemeClr val="tx1"/>
                </a:solidFill>
                <a:effectLst/>
                <a:latin typeface="+mn-lt"/>
                <a:ea typeface="+mn-ea"/>
                <a:cs typeface="+mn-cs"/>
              </a:rPr>
              <a:t>学号</a:t>
            </a:r>
            <a:r>
              <a:rPr lang="en-US" altLang="zh-CN" sz="1200" kern="1200" dirty="0">
                <a:solidFill>
                  <a:schemeClr val="tx1"/>
                </a:solidFill>
                <a:effectLst/>
                <a:latin typeface="+mn-lt"/>
                <a:ea typeface="+mn-ea"/>
                <a:cs typeface="+mn-cs"/>
              </a:rPr>
              <a:t>&lt;=${cur_no}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其中：导入时间记录该记录被导入的时间</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当前学号记录本次输入的序列值。</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137</a:t>
            </a:fld>
            <a:endParaRPr lang="zh-CN" altLang="en-US"/>
          </a:p>
        </p:txBody>
      </p:sp>
    </p:spTree>
    <p:extLst>
      <p:ext uri="{BB962C8B-B14F-4D97-AF65-F5344CB8AC3E}">
        <p14:creationId xmlns:p14="http://schemas.microsoft.com/office/powerpoint/2010/main" val="73367905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第四步，我们来进行</a:t>
            </a:r>
            <a:r>
              <a:rPr lang="zh-CN" altLang="zh-CN" kern="1000" dirty="0">
                <a:ea typeface="微软雅黑" panose="020B0503020204020204" pitchFamily="34" charset="-122"/>
                <a:cs typeface="微软雅黑" panose="020B0503020204020204" pitchFamily="34" charset="-122"/>
              </a:rPr>
              <a:t>“</a:t>
            </a:r>
            <a:r>
              <a:rPr lang="en-US" altLang="zh-CN" dirty="0"/>
              <a:t>Excel</a:t>
            </a:r>
            <a:r>
              <a:rPr lang="zh-CN" altLang="en-US" dirty="0"/>
              <a:t>输出</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r>
              <a:rPr lang="zh-CN" altLang="en-US" dirty="0"/>
              <a:t>在第三章第</a:t>
            </a:r>
            <a:r>
              <a:rPr lang="en-US" altLang="zh-CN" dirty="0"/>
              <a:t>1</a:t>
            </a:r>
            <a:r>
              <a:rPr lang="zh-CN" altLang="en-US" dirty="0"/>
              <a:t>节</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已经配置过“</a:t>
            </a:r>
            <a:r>
              <a:rPr lang="en-US" altLang="zh-CN" dirty="0"/>
              <a:t>Excel</a:t>
            </a:r>
            <a:r>
              <a:rPr lang="zh-CN" altLang="en-US" dirty="0"/>
              <a:t>输出</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”的步骤，这里参考</a:t>
            </a:r>
            <a:r>
              <a:rPr lang="zh-CN" altLang="en-US" dirty="0"/>
              <a:t>第三章第</a:t>
            </a:r>
            <a:r>
              <a:rPr lang="en-US" altLang="zh-CN" dirty="0"/>
              <a:t>1</a:t>
            </a:r>
            <a:r>
              <a:rPr lang="zh-CN" altLang="en-US" dirty="0"/>
              <a:t>节</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的操作。</a:t>
            </a:r>
            <a:r>
              <a:rPr lang="zh-CN" altLang="zh-CN" sz="1200" kern="1200" dirty="0">
                <a:solidFill>
                  <a:schemeClr val="tx1"/>
                </a:solidFill>
                <a:effectLst/>
                <a:latin typeface="+mn-lt"/>
                <a:ea typeface="+mn-ea"/>
                <a:cs typeface="+mn-cs"/>
              </a:rPr>
              <a:t>其中：内容标签卡需要勾选“追加”选项。</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138</a:t>
            </a:fld>
            <a:endParaRPr lang="zh-CN" altLang="en-US"/>
          </a:p>
        </p:txBody>
      </p:sp>
    </p:spTree>
    <p:extLst>
      <p:ext uri="{BB962C8B-B14F-4D97-AF65-F5344CB8AC3E}">
        <p14:creationId xmlns:p14="http://schemas.microsoft.com/office/powerpoint/2010/main" val="338993773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第五步，我们来进行</a:t>
            </a:r>
            <a:r>
              <a:rPr lang="zh-CN" altLang="zh-CN" sz="1200" kern="1200" dirty="0">
                <a:solidFill>
                  <a:schemeClr val="tx1"/>
                </a:solidFill>
                <a:effectLst/>
                <a:latin typeface="+mn-lt"/>
                <a:ea typeface="+mn-ea"/>
                <a:cs typeface="+mn-cs"/>
              </a:rPr>
              <a:t>“插入</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更新</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sz="1200" kern="1200" dirty="0">
                <a:solidFill>
                  <a:schemeClr val="tx1"/>
                </a:solidFill>
                <a:effectLst/>
                <a:latin typeface="+mn-lt"/>
                <a:ea typeface="+mn-ea"/>
                <a:cs typeface="+mn-cs"/>
              </a:rPr>
              <a:t>该步骤所使用的步骤为“插入</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更新”，在“插入</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更新”弹框的数据库连接选择本案例使用的</a:t>
            </a:r>
            <a:r>
              <a:rPr lang="en-US" altLang="zh-CN" sz="1200" kern="1200" dirty="0">
                <a:solidFill>
                  <a:schemeClr val="tx1"/>
                </a:solidFill>
                <a:effectLst/>
                <a:latin typeface="+mn-lt"/>
                <a:ea typeface="+mn-ea"/>
                <a:cs typeface="+mn-cs"/>
              </a:rPr>
              <a:t>sql_testlink</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sz="1200" kern="1200" dirty="0">
                <a:solidFill>
                  <a:schemeClr val="tx1"/>
                </a:solidFill>
                <a:effectLst/>
                <a:latin typeface="+mn-lt"/>
                <a:ea typeface="+mn-ea"/>
                <a:cs typeface="+mn-cs"/>
              </a:rPr>
              <a:t>“目标表”设置为</a:t>
            </a:r>
            <a:r>
              <a:rPr lang="en-US" altLang="zh-CN" sz="1200" kern="1200" dirty="0">
                <a:solidFill>
                  <a:schemeClr val="tx1"/>
                </a:solidFill>
                <a:effectLst/>
                <a:latin typeface="+mn-lt"/>
                <a:ea typeface="+mn-ea"/>
                <a:cs typeface="+mn-cs"/>
              </a:rPr>
              <a:t>cdc_seq_log</a:t>
            </a:r>
            <a:r>
              <a:rPr lang="zh-CN" altLang="zh-CN" sz="1200" kern="1200" dirty="0">
                <a:solidFill>
                  <a:schemeClr val="tx1"/>
                </a:solidFill>
                <a:effectLst/>
                <a:latin typeface="+mn-lt"/>
                <a:ea typeface="+mn-ea"/>
                <a:cs typeface="+mn-cs"/>
              </a:rPr>
              <a:t>，“用来查询的关键字”设置中的表字段设置为“</a:t>
            </a:r>
            <a:r>
              <a:rPr lang="en-US" altLang="zh-CN" sz="1200" kern="1200" dirty="0">
                <a:solidFill>
                  <a:schemeClr val="tx1"/>
                </a:solidFill>
                <a:effectLst/>
                <a:latin typeface="+mn-lt"/>
                <a:ea typeface="+mn-ea"/>
                <a:cs typeface="+mn-cs"/>
              </a:rPr>
              <a:t>ID</a:t>
            </a:r>
            <a:r>
              <a:rPr lang="zh-CN" altLang="zh-CN" sz="1200" kern="1200" dirty="0">
                <a:solidFill>
                  <a:schemeClr val="tx1"/>
                </a:solidFill>
                <a:effectLst/>
                <a:latin typeface="+mn-lt"/>
                <a:ea typeface="+mn-ea"/>
                <a:cs typeface="+mn-cs"/>
              </a:rPr>
              <a:t>”，比较符为“</a:t>
            </a:r>
            <a:r>
              <a:rPr lang="en-US" altLang="zh-CN" sz="1200" kern="1200" dirty="0">
                <a:solidFill>
                  <a:schemeClr val="tx1"/>
                </a:solidFill>
                <a:effectLst/>
                <a:latin typeface="+mn-lt"/>
                <a:ea typeface="+mn-ea"/>
                <a:cs typeface="+mn-cs"/>
              </a:rPr>
              <a:t>IS NOT NULL</a:t>
            </a:r>
            <a:r>
              <a:rPr lang="zh-CN" altLang="zh-CN" sz="1200" kern="1200" dirty="0">
                <a:solidFill>
                  <a:schemeClr val="tx1"/>
                </a:solidFill>
                <a:effectLst/>
                <a:latin typeface="+mn-lt"/>
                <a:ea typeface="+mn-ea"/>
                <a:cs typeface="+mn-cs"/>
              </a:rPr>
              <a:t>”，用来查询出</a:t>
            </a:r>
            <a:r>
              <a:rPr lang="en-US" altLang="zh-CN" sz="1200" kern="1200" dirty="0">
                <a:solidFill>
                  <a:schemeClr val="tx1"/>
                </a:solidFill>
                <a:effectLst/>
                <a:latin typeface="+mn-lt"/>
                <a:ea typeface="+mn-ea"/>
                <a:cs typeface="+mn-cs"/>
              </a:rPr>
              <a:t>cdc_seq_log</a:t>
            </a:r>
            <a:r>
              <a:rPr lang="zh-CN" altLang="zh-CN" sz="1200" kern="1200" dirty="0">
                <a:solidFill>
                  <a:schemeClr val="tx1"/>
                </a:solidFill>
                <a:effectLst/>
                <a:latin typeface="+mn-lt"/>
                <a:ea typeface="+mn-ea"/>
                <a:cs typeface="+mn-cs"/>
              </a:rPr>
              <a:t>表中的记录，以便更新。</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sz="1200" kern="1200" dirty="0">
                <a:solidFill>
                  <a:schemeClr val="tx1"/>
                </a:solidFill>
                <a:effectLst/>
                <a:latin typeface="+mn-lt"/>
                <a:ea typeface="+mn-ea"/>
                <a:cs typeface="+mn-cs"/>
              </a:rPr>
              <a:t>“更新字段”设置中的表字段设置为“上次执行序列”，“流字段”设置为“当前学号”，“更新”设置为 “</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”。表示将</a:t>
            </a:r>
            <a:r>
              <a:rPr lang="en-US" altLang="zh-CN" sz="1200" kern="1200" dirty="0">
                <a:solidFill>
                  <a:schemeClr val="tx1"/>
                </a:solidFill>
                <a:effectLst/>
                <a:latin typeface="+mn-lt"/>
                <a:ea typeface="+mn-ea"/>
                <a:cs typeface="+mn-cs"/>
              </a:rPr>
              <a:t>cdc_seq_log</a:t>
            </a:r>
            <a:r>
              <a:rPr lang="zh-CN" altLang="zh-CN" sz="1200" kern="1200" dirty="0">
                <a:solidFill>
                  <a:schemeClr val="tx1"/>
                </a:solidFill>
                <a:effectLst/>
                <a:latin typeface="+mn-lt"/>
                <a:ea typeface="+mn-ea"/>
                <a:cs typeface="+mn-cs"/>
              </a:rPr>
              <a:t>表中的上次执行序列更新为输入序列。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139</a:t>
            </a:fld>
            <a:endParaRPr lang="zh-CN" altLang="en-US"/>
          </a:p>
        </p:txBody>
      </p:sp>
    </p:spTree>
    <p:extLst>
      <p:ext uri="{BB962C8B-B14F-4D97-AF65-F5344CB8AC3E}">
        <p14:creationId xmlns:p14="http://schemas.microsoft.com/office/powerpoint/2010/main" val="3931358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第一步，我们来进行</a:t>
            </a:r>
            <a:r>
              <a:rPr lang="zh-CN" altLang="zh-CN" kern="1000" dirty="0">
                <a:ea typeface="微软雅黑" panose="020B0503020204020204" pitchFamily="34" charset="-122"/>
                <a:cs typeface="微软雅黑" panose="020B0503020204020204" pitchFamily="34" charset="-122"/>
              </a:rPr>
              <a:t>“</a:t>
            </a:r>
            <a:r>
              <a:rPr lang="en-US" altLang="zh-CN" kern="1000" dirty="0">
                <a:ea typeface="微软雅黑" panose="020B0503020204020204" pitchFamily="34" charset="-122"/>
                <a:cs typeface="微软雅黑" panose="020B0503020204020204" pitchFamily="34" charset="-122"/>
              </a:rPr>
              <a:t>CSV</a:t>
            </a:r>
            <a:r>
              <a:rPr lang="zh-CN" altLang="zh-CN" kern="1000" dirty="0">
                <a:ea typeface="微软雅黑" panose="020B0503020204020204" pitchFamily="34" charset="-122"/>
                <a:cs typeface="微软雅黑" panose="020B0503020204020204" pitchFamily="34" charset="-122"/>
              </a:rPr>
              <a:t>文件输入”</a:t>
            </a:r>
            <a:r>
              <a:rPr lang="zh-CN" altLang="en-US" kern="1000" dirty="0">
                <a:ea typeface="微软雅黑" panose="020B0503020204020204" pitchFamily="34" charset="-122"/>
                <a:cs typeface="微软雅黑" panose="020B0503020204020204" pitchFamily="34" charset="-122"/>
              </a:rPr>
              <a:t>步骤的配置。</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点击“浏览</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…”按钮，选择</a:t>
            </a:r>
            <a:r>
              <a:rPr lang="en-US" altLang="zh-CN" sz="1200" kern="1200" dirty="0">
                <a:solidFill>
                  <a:schemeClr val="tx1"/>
                </a:solidFill>
                <a:effectLst/>
                <a:latin typeface="+mn-lt"/>
                <a:ea typeface="+mn-ea"/>
                <a:cs typeface="+mn-cs"/>
              </a:rPr>
              <a:t>student.csv</a:t>
            </a:r>
            <a:r>
              <a:rPr lang="zh-CN" altLang="zh-CN" sz="1200" kern="1200" dirty="0">
                <a:solidFill>
                  <a:schemeClr val="tx1"/>
                </a:solidFill>
                <a:effectLst/>
                <a:latin typeface="+mn-lt"/>
                <a:ea typeface="+mn-ea"/>
                <a:cs typeface="+mn-cs"/>
              </a:rPr>
              <a:t>文件作为输入文件来处理。</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“列分隔符”选择了逗号（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），因为用文本编辑器打开</a:t>
            </a:r>
            <a:r>
              <a:rPr lang="en-US" altLang="zh-CN" sz="1200" kern="1200" dirty="0">
                <a:solidFill>
                  <a:schemeClr val="tx1"/>
                </a:solidFill>
                <a:effectLst/>
                <a:latin typeface="+mn-lt"/>
                <a:ea typeface="+mn-ea"/>
                <a:cs typeface="+mn-cs"/>
              </a:rPr>
              <a:t>student.csv</a:t>
            </a:r>
            <a:r>
              <a:rPr lang="zh-CN" altLang="zh-CN" sz="1200" kern="1200" dirty="0">
                <a:solidFill>
                  <a:schemeClr val="tx1"/>
                </a:solidFill>
                <a:effectLst/>
                <a:latin typeface="+mn-lt"/>
                <a:ea typeface="+mn-ea"/>
                <a:cs typeface="+mn-cs"/>
              </a:rPr>
              <a:t>文件，可以看到此文件的分隔符是逗号。</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勾选“包含列头行”，表示此文件的第一行作为字段，不在后续输出流中输出。</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点击“获取字段”，在此步骤的字段列表中选择出此文件的</a:t>
            </a:r>
            <a:r>
              <a:rPr lang="en-US" altLang="zh-CN" sz="1200" kern="12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个字段。</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14</a:t>
            </a:fld>
            <a:endParaRPr lang="zh-CN" altLang="en-US"/>
          </a:p>
        </p:txBody>
      </p:sp>
    </p:spTree>
    <p:extLst>
      <p:ext uri="{BB962C8B-B14F-4D97-AF65-F5344CB8AC3E}">
        <p14:creationId xmlns:p14="http://schemas.microsoft.com/office/powerpoint/2010/main" val="88011473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通过上面几个步骤，已经完成了本案例的配置，接下来，我们来运行这个转换。</a:t>
            </a:r>
            <a:endParaRPr lang="en-US" altLang="zh-CN" dirty="0"/>
          </a:p>
          <a:p>
            <a:r>
              <a:rPr lang="zh-CN" altLang="en-US" dirty="0"/>
              <a:t>点击运行按钮，</a:t>
            </a:r>
            <a:r>
              <a:rPr lang="zh-CN" altLang="zh-CN" sz="1200" kern="1200" dirty="0">
                <a:solidFill>
                  <a:schemeClr val="tx1"/>
                </a:solidFill>
                <a:effectLst/>
                <a:latin typeface="+mn-lt"/>
                <a:ea typeface="+mn-ea"/>
                <a:cs typeface="+mn-cs"/>
              </a:rPr>
              <a:t>在弹出的对话框中，</a:t>
            </a:r>
            <a:r>
              <a:rPr lang="zh-CN" altLang="zh-CN" dirty="0"/>
              <a:t>设置命名参数</a:t>
            </a:r>
            <a:r>
              <a:rPr lang="en-US" altLang="zh-CN" dirty="0"/>
              <a:t>cur_no</a:t>
            </a:r>
            <a:r>
              <a:rPr lang="zh-CN" altLang="zh-CN" dirty="0"/>
              <a:t>的值为“</a:t>
            </a:r>
            <a:r>
              <a:rPr lang="en-US" altLang="zh-CN" dirty="0"/>
              <a:t>2</a:t>
            </a:r>
            <a:r>
              <a:rPr lang="zh-CN" altLang="zh-CN" dirty="0"/>
              <a:t>”</a:t>
            </a:r>
            <a:r>
              <a:rPr lang="zh-CN" altLang="en-US" dirty="0"/>
              <a:t>，点击“启动”按钮，</a:t>
            </a:r>
            <a:r>
              <a:rPr lang="zh-CN" altLang="zh-CN" dirty="0"/>
              <a:t>将在路径“</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章”中输出名为</a:t>
            </a:r>
            <a:r>
              <a:rPr lang="en-US" altLang="zh-CN" dirty="0"/>
              <a:t>student_cdc_seq.xls</a:t>
            </a:r>
            <a:r>
              <a:rPr lang="zh-CN" altLang="zh-CN" dirty="0"/>
              <a:t>的文件</a:t>
            </a:r>
            <a:r>
              <a:rPr lang="zh-CN" altLang="en-US" dirty="0"/>
              <a:t>，</a:t>
            </a:r>
            <a:r>
              <a:rPr lang="en-US" altLang="zh-CN" dirty="0"/>
              <a:t>cdc_seq_log</a:t>
            </a:r>
            <a:r>
              <a:rPr lang="zh-CN" altLang="en-US" dirty="0"/>
              <a:t>表中的内容改为输入的参数值</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140</a:t>
            </a:fld>
            <a:endParaRPr lang="zh-CN" altLang="en-US"/>
          </a:p>
        </p:txBody>
      </p:sp>
    </p:spTree>
    <p:extLst>
      <p:ext uri="{BB962C8B-B14F-4D97-AF65-F5344CB8AC3E}">
        <p14:creationId xmlns:p14="http://schemas.microsoft.com/office/powerpoint/2010/main" val="258599063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effectLst/>
                <a:latin typeface="+mn-lt"/>
                <a:ea typeface="+mn-ea"/>
                <a:cs typeface="+mn-cs"/>
              </a:rPr>
              <a:t>再次运行该转换，设置命名参数</a:t>
            </a:r>
            <a:r>
              <a:rPr lang="en-US" altLang="zh-CN" sz="1200" kern="1200" dirty="0">
                <a:solidFill>
                  <a:schemeClr val="tx1"/>
                </a:solidFill>
                <a:effectLst/>
                <a:latin typeface="+mn-lt"/>
                <a:ea typeface="+mn-ea"/>
                <a:cs typeface="+mn-cs"/>
              </a:rPr>
              <a:t>cur_no</a:t>
            </a:r>
            <a:r>
              <a:rPr lang="zh-CN" altLang="zh-CN" sz="1200" kern="1200" dirty="0">
                <a:solidFill>
                  <a:schemeClr val="tx1"/>
                </a:solidFill>
                <a:effectLst/>
                <a:latin typeface="+mn-lt"/>
                <a:ea typeface="+mn-ea"/>
                <a:cs typeface="+mn-cs"/>
              </a:rPr>
              <a:t>的值为“</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，点击“启动”按钮，</a:t>
            </a:r>
            <a:r>
              <a:rPr lang="en-US" altLang="zh-CN" sz="1200" kern="1200" dirty="0">
                <a:solidFill>
                  <a:schemeClr val="tx1"/>
                </a:solidFill>
                <a:effectLst/>
                <a:latin typeface="+mn-lt"/>
                <a:ea typeface="+mn-ea"/>
                <a:cs typeface="+mn-cs"/>
              </a:rPr>
              <a:t>student_cdc_seq.xls</a:t>
            </a:r>
            <a:r>
              <a:rPr lang="zh-CN" altLang="zh-CN" sz="1200" kern="1200" dirty="0">
                <a:solidFill>
                  <a:schemeClr val="tx1"/>
                </a:solidFill>
                <a:effectLst/>
                <a:latin typeface="+mn-lt"/>
                <a:ea typeface="+mn-ea"/>
                <a:cs typeface="+mn-cs"/>
              </a:rPr>
              <a:t>的文件</a:t>
            </a:r>
            <a:r>
              <a:rPr lang="zh-CN" altLang="en-US" sz="1200" kern="1200" dirty="0">
                <a:solidFill>
                  <a:schemeClr val="tx1"/>
                </a:solidFill>
                <a:effectLst/>
                <a:latin typeface="+mn-lt"/>
                <a:ea typeface="+mn-ea"/>
                <a:cs typeface="+mn-cs"/>
              </a:rPr>
              <a:t>会追加增量数据，</a:t>
            </a:r>
            <a:r>
              <a:rPr lang="en-US" altLang="zh-CN" sz="1200" kern="1200" dirty="0">
                <a:solidFill>
                  <a:schemeClr val="tx1"/>
                </a:solidFill>
                <a:effectLst/>
                <a:latin typeface="+mn-lt"/>
                <a:ea typeface="+mn-ea"/>
                <a:cs typeface="+mn-cs"/>
              </a:rPr>
              <a:t>cdc_seq_log</a:t>
            </a:r>
            <a:r>
              <a:rPr lang="zh-CN" altLang="en-US" sz="1200" kern="1200" dirty="0">
                <a:solidFill>
                  <a:schemeClr val="tx1"/>
                </a:solidFill>
                <a:effectLst/>
                <a:latin typeface="+mn-lt"/>
                <a:ea typeface="+mn-ea"/>
                <a:cs typeface="+mn-cs"/>
              </a:rPr>
              <a:t>表中的内容改为输入的参数值。</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141</a:t>
            </a:fld>
            <a:endParaRPr lang="zh-CN" altLang="en-US"/>
          </a:p>
        </p:txBody>
      </p:sp>
    </p:spTree>
    <p:extLst>
      <p:ext uri="{BB962C8B-B14F-4D97-AF65-F5344CB8AC3E}">
        <p14:creationId xmlns:p14="http://schemas.microsoft.com/office/powerpoint/2010/main" val="161574907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142</a:t>
            </a:fld>
            <a:endParaRPr lang="zh-CN" altLang="en-US"/>
          </a:p>
        </p:txBody>
      </p:sp>
    </p:spTree>
    <p:extLst>
      <p:ext uri="{BB962C8B-B14F-4D97-AF65-F5344CB8AC3E}">
        <p14:creationId xmlns:p14="http://schemas.microsoft.com/office/powerpoint/2010/main" val="262621538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当</a:t>
            </a:r>
            <a:r>
              <a:rPr lang="en-US" altLang="zh-CN" sz="1200" kern="1200" dirty="0">
                <a:solidFill>
                  <a:schemeClr val="tx1"/>
                </a:solidFill>
                <a:effectLst/>
                <a:latin typeface="+mn-lt"/>
                <a:ea typeface="+mn-ea"/>
                <a:cs typeface="+mn-cs"/>
              </a:rPr>
              <a:t>INSERT</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UPDATE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DELETE</a:t>
            </a:r>
            <a:r>
              <a:rPr lang="zh-CN" altLang="zh-CN" sz="1200" kern="1200" dirty="0">
                <a:solidFill>
                  <a:schemeClr val="tx1"/>
                </a:solidFill>
                <a:effectLst/>
                <a:latin typeface="+mn-lt"/>
                <a:ea typeface="+mn-ea"/>
                <a:cs typeface="+mn-cs"/>
              </a:rPr>
              <a:t>等</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进行执行时，可以触发数据库自有的触发器，并执行某些动作。</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一般的设计思路是源表进行</a:t>
            </a:r>
            <a:r>
              <a:rPr lang="en-US" altLang="zh-CN" sz="1200" kern="1200" dirty="0">
                <a:solidFill>
                  <a:schemeClr val="tx1"/>
                </a:solidFill>
                <a:effectLst/>
                <a:latin typeface="+mn-lt"/>
                <a:ea typeface="+mn-ea"/>
                <a:cs typeface="+mn-cs"/>
              </a:rPr>
              <a:t>INSERT</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UPDATE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DELETE</a:t>
            </a:r>
            <a:r>
              <a:rPr lang="zh-CN" altLang="zh-CN" sz="1200" kern="1200" dirty="0">
                <a:solidFill>
                  <a:schemeClr val="tx1"/>
                </a:solidFill>
                <a:effectLst/>
                <a:latin typeface="+mn-lt"/>
                <a:ea typeface="+mn-ea"/>
                <a:cs typeface="+mn-cs"/>
              </a:rPr>
              <a:t>操作时，利用数据库自有的触发器，将操作的数据记录到日志表中，然后根据日志表的记录对目标表进行相应的处理。</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因为要变动源数据库，服务协议或者数据库管理员不允许，所以在大多数情况下，不允许向数据添加触发器，而且这种方法还会降低系统的性能，因此这种方法使用的不多。</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这种方法的替代方法是，将源数据库实时同步到备用数据库，然后在备用数据库建立触发器。</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虽然这种方法看上去过程冗余，需要额外的存储空间，但是这种方法没有侵入性，而且非常有效。</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基于触发器的</a:t>
            </a:r>
            <a:r>
              <a:rPr lang="en-US" altLang="zh-CN" sz="1200" kern="1200" dirty="0">
                <a:solidFill>
                  <a:schemeClr val="tx1"/>
                </a:solidFill>
                <a:effectLst/>
                <a:latin typeface="+mn-lt"/>
                <a:ea typeface="+mn-ea"/>
                <a:cs typeface="+mn-cs"/>
              </a:rPr>
              <a:t>CDC</a:t>
            </a:r>
            <a:r>
              <a:rPr lang="zh-CN" altLang="zh-CN" sz="1200" kern="1200" dirty="0">
                <a:solidFill>
                  <a:schemeClr val="tx1"/>
                </a:solidFill>
                <a:effectLst/>
                <a:latin typeface="+mn-lt"/>
                <a:ea typeface="+mn-ea"/>
                <a:cs typeface="+mn-cs"/>
              </a:rPr>
              <a:t>的优点是它可以实时监测到数据的所有变化。缺点是需要服务协议或者数据库管理员的允许，此外各个数据库创建触发器的语法也不同。</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143</a:t>
            </a:fld>
            <a:endParaRPr lang="zh-CN" altLang="en-US"/>
          </a:p>
        </p:txBody>
      </p:sp>
    </p:spTree>
    <p:extLst>
      <p:ext uri="{BB962C8B-B14F-4D97-AF65-F5344CB8AC3E}">
        <p14:creationId xmlns:p14="http://schemas.microsoft.com/office/powerpoint/2010/main" val="403070651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接下来我们通过</a:t>
            </a:r>
            <a:r>
              <a:rPr lang="zh-CN" altLang="en-US" sz="1200" kern="1200" dirty="0">
                <a:solidFill>
                  <a:schemeClr val="tx1"/>
                </a:solidFill>
                <a:effectLst/>
                <a:latin typeface="+mn-lt"/>
                <a:ea typeface="+mn-ea"/>
                <a:cs typeface="+mn-cs"/>
              </a:rPr>
              <a:t>三个案例，分别实现</a:t>
            </a:r>
            <a:r>
              <a:rPr lang="en-US" altLang="zh-CN" sz="1200" kern="1200" dirty="0">
                <a:solidFill>
                  <a:schemeClr val="tx1"/>
                </a:solidFill>
                <a:effectLst/>
                <a:latin typeface="+mn-lt"/>
                <a:ea typeface="+mn-ea"/>
                <a:cs typeface="+mn-cs"/>
              </a:rPr>
              <a:t>INSERT</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UPDATE</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DELETE</a:t>
            </a:r>
            <a:r>
              <a:rPr lang="zh-CN" altLang="en-US" sz="1200" kern="1200" dirty="0">
                <a:solidFill>
                  <a:schemeClr val="tx1"/>
                </a:solidFill>
                <a:effectLst/>
                <a:latin typeface="+mn-lt"/>
                <a:ea typeface="+mn-ea"/>
                <a:cs typeface="+mn-cs"/>
              </a:rPr>
              <a:t>触发器的</a:t>
            </a:r>
            <a:r>
              <a:rPr lang="en-US" altLang="zh-CN" sz="1200" kern="1200" dirty="0">
                <a:solidFill>
                  <a:schemeClr val="tx1"/>
                </a:solidFill>
                <a:effectLst/>
                <a:latin typeface="+mn-lt"/>
                <a:ea typeface="+mn-ea"/>
                <a:cs typeface="+mn-cs"/>
              </a:rPr>
              <a:t>CDC</a:t>
            </a:r>
            <a:r>
              <a:rPr lang="zh-CN" altLang="en-US" sz="1200" kern="1200" dirty="0">
                <a:solidFill>
                  <a:schemeClr val="tx1"/>
                </a:solidFill>
                <a:effectLst/>
                <a:latin typeface="+mn-lt"/>
                <a:ea typeface="+mn-ea"/>
                <a:cs typeface="+mn-cs"/>
              </a:rPr>
              <a:t>操作，第一个案例是基于</a:t>
            </a:r>
            <a:r>
              <a:rPr lang="en-US" altLang="zh-CN" sz="1200" kern="1200" dirty="0">
                <a:solidFill>
                  <a:schemeClr val="tx1"/>
                </a:solidFill>
                <a:effectLst/>
                <a:latin typeface="+mn-lt"/>
                <a:ea typeface="+mn-ea"/>
                <a:cs typeface="+mn-cs"/>
              </a:rPr>
              <a:t>INSERT</a:t>
            </a:r>
            <a:r>
              <a:rPr lang="zh-CN" altLang="en-US" sz="1200" kern="1200" dirty="0">
                <a:solidFill>
                  <a:schemeClr val="tx1"/>
                </a:solidFill>
                <a:effectLst/>
                <a:latin typeface="+mn-lt"/>
                <a:ea typeface="+mn-ea"/>
                <a:cs typeface="+mn-cs"/>
              </a:rPr>
              <a:t>触发器的</a:t>
            </a:r>
            <a:r>
              <a:rPr lang="en-US" altLang="zh-CN" sz="1200" kern="1200" dirty="0">
                <a:solidFill>
                  <a:schemeClr val="tx1"/>
                </a:solidFill>
                <a:effectLst/>
                <a:latin typeface="+mn-lt"/>
                <a:ea typeface="+mn-ea"/>
                <a:cs typeface="+mn-cs"/>
              </a:rPr>
              <a:t>CDC</a:t>
            </a:r>
            <a:r>
              <a:rPr lang="zh-CN" altLang="en-US" sz="1200" kern="1200" dirty="0">
                <a:solidFill>
                  <a:schemeClr val="tx1"/>
                </a:solidFill>
                <a:effectLst/>
                <a:latin typeface="+mn-lt"/>
                <a:ea typeface="+mn-ea"/>
                <a:cs typeface="+mn-cs"/>
              </a:rPr>
              <a:t>案例。</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首先，我们来看转换的输入输出需求</a:t>
            </a:r>
            <a:r>
              <a:rPr lang="en-US" altLang="zh-CN" sz="1200" kern="1200" dirty="0">
                <a:solidFill>
                  <a:schemeClr val="tx1"/>
                </a:solidFill>
                <a:effectLst/>
                <a:latin typeface="+mn-lt"/>
                <a:ea typeface="+mn-ea"/>
                <a:cs typeface="+mn-cs"/>
              </a:rPr>
              <a:t>:</a:t>
            </a:r>
          </a:p>
          <a:p>
            <a:pPr marL="171450" indent="-171450">
              <a:buFont typeface="Wingdings" panose="05000000000000000000" pitchFamily="2" charset="2"/>
              <a:buChar char="Ø"/>
            </a:pPr>
            <a:r>
              <a:rPr lang="en-US" altLang="zh-CN" sz="1200" kern="1200" dirty="0">
                <a:solidFill>
                  <a:schemeClr val="tx1"/>
                </a:solidFill>
                <a:effectLst/>
                <a:latin typeface="+mn-lt"/>
                <a:ea typeface="+mn-ea"/>
                <a:cs typeface="+mn-cs"/>
              </a:rPr>
              <a:t>student_cdc</a:t>
            </a:r>
            <a:r>
              <a:rPr lang="zh-CN" altLang="zh-CN" sz="1200" kern="1200" dirty="0">
                <a:solidFill>
                  <a:schemeClr val="tx1"/>
                </a:solidFill>
                <a:effectLst/>
                <a:latin typeface="+mn-lt"/>
                <a:ea typeface="+mn-ea"/>
                <a:cs typeface="+mn-cs"/>
              </a:rPr>
              <a:t>表的</a:t>
            </a:r>
            <a:r>
              <a:rPr lang="en-US" altLang="zh-CN" sz="1200" kern="1200" dirty="0">
                <a:solidFill>
                  <a:schemeClr val="tx1"/>
                </a:solidFill>
                <a:effectLst/>
                <a:latin typeface="+mn-lt"/>
                <a:ea typeface="+mn-ea"/>
                <a:cs typeface="+mn-cs"/>
              </a:rPr>
              <a:t>INSERT</a:t>
            </a:r>
            <a:r>
              <a:rPr lang="zh-CN" altLang="zh-CN" sz="1200" kern="1200" dirty="0">
                <a:solidFill>
                  <a:schemeClr val="tx1"/>
                </a:solidFill>
                <a:effectLst/>
                <a:latin typeface="+mn-lt"/>
                <a:ea typeface="+mn-ea"/>
                <a:cs typeface="+mn-cs"/>
              </a:rPr>
              <a:t>触发器——</a:t>
            </a:r>
            <a:r>
              <a:rPr lang="en-US" altLang="zh-CN" sz="1200" kern="1200" dirty="0">
                <a:solidFill>
                  <a:schemeClr val="tx1"/>
                </a:solidFill>
                <a:effectLst/>
                <a:latin typeface="+mn-lt"/>
                <a:ea typeface="+mn-ea"/>
                <a:cs typeface="+mn-cs"/>
              </a:rPr>
              <a:t>student_cdc_insert</a:t>
            </a:r>
            <a:r>
              <a:rPr lang="zh-CN" altLang="zh-CN" sz="1200" kern="1200" dirty="0">
                <a:solidFill>
                  <a:schemeClr val="tx1"/>
                </a:solidFill>
                <a:effectLst/>
                <a:latin typeface="+mn-lt"/>
                <a:ea typeface="+mn-ea"/>
                <a:cs typeface="+mn-cs"/>
              </a:rPr>
              <a:t>，会在</a:t>
            </a:r>
            <a:r>
              <a:rPr lang="en-US" altLang="zh-CN" sz="1200" kern="1200" dirty="0">
                <a:solidFill>
                  <a:schemeClr val="tx1"/>
                </a:solidFill>
                <a:effectLst/>
                <a:latin typeface="+mn-lt"/>
                <a:ea typeface="+mn-ea"/>
                <a:cs typeface="+mn-cs"/>
              </a:rPr>
              <a:t>student_cdc</a:t>
            </a:r>
            <a:r>
              <a:rPr lang="zh-CN" altLang="zh-CN" sz="1200" kern="1200" dirty="0">
                <a:solidFill>
                  <a:schemeClr val="tx1"/>
                </a:solidFill>
                <a:effectLst/>
                <a:latin typeface="+mn-lt"/>
                <a:ea typeface="+mn-ea"/>
                <a:cs typeface="+mn-cs"/>
              </a:rPr>
              <a:t>表插入一条数据后，将操作数据记录到</a:t>
            </a:r>
            <a:r>
              <a:rPr lang="en-US" altLang="zh-CN" sz="1200" kern="1200" dirty="0">
                <a:solidFill>
                  <a:schemeClr val="tx1"/>
                </a:solidFill>
                <a:effectLst/>
                <a:latin typeface="+mn-lt"/>
                <a:ea typeface="+mn-ea"/>
                <a:cs typeface="+mn-cs"/>
              </a:rPr>
              <a:t>cdc_opt_log</a:t>
            </a:r>
            <a:r>
              <a:rPr lang="zh-CN" altLang="zh-CN" sz="1200" kern="1200" dirty="0">
                <a:solidFill>
                  <a:schemeClr val="tx1"/>
                </a:solidFill>
                <a:effectLst/>
                <a:latin typeface="+mn-lt"/>
                <a:ea typeface="+mn-ea"/>
                <a:cs typeface="+mn-cs"/>
              </a:rPr>
              <a:t>表中。</a:t>
            </a:r>
          </a:p>
          <a:p>
            <a:pPr marL="171450" indent="-171450">
              <a:buFont typeface="Wingdings" panose="05000000000000000000" pitchFamily="2" charset="2"/>
              <a:buChar char="Ø"/>
            </a:pPr>
            <a:r>
              <a:rPr lang="en-US" altLang="zh-CN" sz="1200" kern="1200" dirty="0">
                <a:solidFill>
                  <a:schemeClr val="tx1"/>
                </a:solidFill>
                <a:effectLst/>
                <a:latin typeface="+mn-lt"/>
                <a:ea typeface="+mn-ea"/>
                <a:cs typeface="+mn-cs"/>
              </a:rPr>
              <a:t>cdc_opt_log</a:t>
            </a:r>
            <a:r>
              <a:rPr lang="zh-CN" altLang="zh-CN" sz="1200" kern="1200" dirty="0">
                <a:solidFill>
                  <a:schemeClr val="tx1"/>
                </a:solidFill>
                <a:effectLst/>
                <a:latin typeface="+mn-lt"/>
                <a:ea typeface="+mn-ea"/>
                <a:cs typeface="+mn-cs"/>
              </a:rPr>
              <a:t>表中“处理标志”为未处理，“操作”为</a:t>
            </a:r>
            <a:r>
              <a:rPr lang="en-US" altLang="zh-CN" sz="1200"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的数据，即为插入操作的增量数据，将这些数据保存到表</a:t>
            </a:r>
            <a:r>
              <a:rPr lang="en-US" altLang="zh-CN" sz="1200" kern="1200" dirty="0">
                <a:solidFill>
                  <a:schemeClr val="tx1"/>
                </a:solidFill>
                <a:effectLst/>
                <a:latin typeface="+mn-lt"/>
                <a:ea typeface="+mn-ea"/>
                <a:cs typeface="+mn-cs"/>
              </a:rPr>
              <a:t>student_cdc_sync</a:t>
            </a:r>
            <a:r>
              <a:rPr lang="zh-CN" altLang="zh-CN" sz="1200" kern="1200" dirty="0">
                <a:solidFill>
                  <a:schemeClr val="tx1"/>
                </a:solidFill>
                <a:effectLst/>
                <a:latin typeface="+mn-lt"/>
                <a:ea typeface="+mn-ea"/>
                <a:cs typeface="+mn-cs"/>
              </a:rPr>
              <a:t>表中。其中，</a:t>
            </a:r>
            <a:r>
              <a:rPr lang="en-US" altLang="zh-CN" sz="1200" kern="1200" dirty="0">
                <a:solidFill>
                  <a:schemeClr val="tx1"/>
                </a:solidFill>
                <a:effectLst/>
                <a:latin typeface="+mn-lt"/>
                <a:ea typeface="+mn-ea"/>
                <a:cs typeface="+mn-cs"/>
              </a:rPr>
              <a:t>cdc_opt_log</a:t>
            </a:r>
            <a:r>
              <a:rPr lang="zh-CN" altLang="zh-CN" sz="1200" kern="1200" dirty="0">
                <a:solidFill>
                  <a:schemeClr val="tx1"/>
                </a:solidFill>
                <a:effectLst/>
                <a:latin typeface="+mn-lt"/>
                <a:ea typeface="+mn-ea"/>
                <a:cs typeface="+mn-cs"/>
              </a:rPr>
              <a:t>表的主要作用是记录对哪些数据进行了哪些操作，同时记录该操作是否被处理， 拉取成功后，需要将</a:t>
            </a:r>
            <a:r>
              <a:rPr lang="en-US" altLang="zh-CN" sz="1200" kern="1200" dirty="0">
                <a:solidFill>
                  <a:schemeClr val="tx1"/>
                </a:solidFill>
                <a:effectLst/>
                <a:latin typeface="+mn-lt"/>
                <a:ea typeface="+mn-ea"/>
                <a:cs typeface="+mn-cs"/>
              </a:rPr>
              <a:t>cdc_opt_log</a:t>
            </a:r>
            <a:r>
              <a:rPr lang="zh-CN" altLang="zh-CN" sz="1200" kern="1200" dirty="0">
                <a:solidFill>
                  <a:schemeClr val="tx1"/>
                </a:solidFill>
                <a:effectLst/>
                <a:latin typeface="+mn-lt"/>
                <a:ea typeface="+mn-ea"/>
                <a:cs typeface="+mn-cs"/>
              </a:rPr>
              <a:t>表中对应数据的“处理标志”更新为已处理。</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需要用到的插入</a:t>
            </a:r>
            <a:r>
              <a:rPr lang="en-US" altLang="zh-CN" sz="1200" kern="1200" dirty="0">
                <a:solidFill>
                  <a:schemeClr val="tx1"/>
                </a:solidFill>
                <a:effectLst/>
                <a:latin typeface="+mn-lt"/>
                <a:ea typeface="+mn-ea"/>
                <a:cs typeface="+mn-cs"/>
              </a:rPr>
              <a:t>SQL:</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insert into student_cdc(</a:t>
            </a:r>
            <a:r>
              <a:rPr lang="zh-CN" altLang="zh-CN" sz="1200" kern="1200" dirty="0">
                <a:solidFill>
                  <a:schemeClr val="tx1"/>
                </a:solidFill>
                <a:effectLst/>
                <a:latin typeface="+mn-lt"/>
                <a:ea typeface="+mn-ea"/>
                <a:cs typeface="+mn-cs"/>
              </a:rPr>
              <a:t>姓名</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性别</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班级</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年龄</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成绩</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身高</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手机</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插入时间</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更新时间</a:t>
            </a:r>
            <a:r>
              <a:rPr lang="en-US" altLang="zh-CN" sz="1200" kern="1200" dirty="0">
                <a:solidFill>
                  <a:schemeClr val="tx1"/>
                </a:solidFill>
                <a:effectLst/>
                <a:latin typeface="+mn-lt"/>
                <a:ea typeface="+mn-ea"/>
                <a:cs typeface="+mn-cs"/>
              </a:rPr>
              <a:t>) values('</a:t>
            </a:r>
            <a:r>
              <a:rPr lang="zh-CN" altLang="zh-CN" sz="1200" kern="1200" dirty="0">
                <a:solidFill>
                  <a:schemeClr val="tx1"/>
                </a:solidFill>
                <a:effectLst/>
                <a:latin typeface="+mn-lt"/>
                <a:ea typeface="+mn-ea"/>
                <a:cs typeface="+mn-cs"/>
              </a:rPr>
              <a:t>张一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男</a:t>
            </a:r>
            <a:r>
              <a:rPr lang="en-US" altLang="zh-CN" sz="1200" kern="1200" dirty="0">
                <a:solidFill>
                  <a:schemeClr val="tx1"/>
                </a:solidFill>
                <a:effectLst/>
                <a:latin typeface="+mn-lt"/>
                <a:ea typeface="+mn-ea"/>
                <a:cs typeface="+mn-cs"/>
              </a:rPr>
              <a:t>','1701','16','78','170','18946554571',date_sub(curdate(),interval 1 day) ,date_sub(curdate(),interval 1 day));</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144</a:t>
            </a:fld>
            <a:endParaRPr lang="zh-CN" altLang="en-US"/>
          </a:p>
        </p:txBody>
      </p:sp>
    </p:spTree>
    <p:extLst>
      <p:ext uri="{BB962C8B-B14F-4D97-AF65-F5344CB8AC3E}">
        <p14:creationId xmlns:p14="http://schemas.microsoft.com/office/powerpoint/2010/main" val="303918844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在执行完插入</a:t>
            </a:r>
            <a:r>
              <a:rPr lang="en-US" altLang="zh-CN" sz="1200" kern="1200" dirty="0">
                <a:solidFill>
                  <a:schemeClr val="tx1"/>
                </a:solidFill>
                <a:effectLst/>
                <a:latin typeface="+mn-lt"/>
                <a:ea typeface="+mn-ea"/>
                <a:cs typeface="+mn-cs"/>
              </a:rPr>
              <a:t>SQL</a:t>
            </a:r>
            <a:r>
              <a:rPr lang="zh-CN" altLang="en-US" sz="1200" kern="1200" dirty="0">
                <a:solidFill>
                  <a:schemeClr val="tx1"/>
                </a:solidFill>
                <a:effectLst/>
                <a:latin typeface="+mn-lt"/>
                <a:ea typeface="+mn-ea"/>
                <a:cs typeface="+mn-cs"/>
              </a:rPr>
              <a:t>后，期望输出的</a:t>
            </a:r>
            <a:r>
              <a:rPr lang="en-US" altLang="zh-CN" dirty="0"/>
              <a:t>student_cdc_sync</a:t>
            </a:r>
            <a:r>
              <a:rPr lang="zh-CN" altLang="zh-CN" dirty="0"/>
              <a:t>表的内容</a:t>
            </a:r>
            <a:r>
              <a:rPr lang="zh-CN" altLang="en-US" dirty="0"/>
              <a:t>和</a:t>
            </a:r>
            <a:r>
              <a:rPr lang="en-US" altLang="zh-CN" kern="1000" dirty="0">
                <a:ea typeface="微软雅黑" panose="020B0503020204020204" pitchFamily="34" charset="-122"/>
                <a:cs typeface="微软雅黑" panose="020B0503020204020204" pitchFamily="34" charset="-122"/>
              </a:rPr>
              <a:t>cdc_opt_log</a:t>
            </a:r>
            <a:r>
              <a:rPr lang="zh-CN" altLang="zh-CN" kern="1000" dirty="0">
                <a:ea typeface="微软雅黑" panose="020B0503020204020204" pitchFamily="34" charset="-122"/>
                <a:cs typeface="微软雅黑" panose="020B0503020204020204" pitchFamily="34" charset="-122"/>
              </a:rPr>
              <a:t>表的内容</a:t>
            </a:r>
            <a:r>
              <a:rPr lang="zh-CN" altLang="en-US" kern="1000" dirty="0">
                <a:ea typeface="微软雅黑" panose="020B0503020204020204" pitchFamily="34" charset="-122"/>
                <a:cs typeface="微软雅黑" panose="020B0503020204020204" pitchFamily="34" charset="-122"/>
              </a:rPr>
              <a:t>。</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145</a:t>
            </a:fld>
            <a:endParaRPr lang="zh-CN" altLang="en-US"/>
          </a:p>
        </p:txBody>
      </p:sp>
    </p:spTree>
    <p:extLst>
      <p:ext uri="{BB962C8B-B14F-4D97-AF65-F5344CB8AC3E}">
        <p14:creationId xmlns:p14="http://schemas.microsoft.com/office/powerpoint/2010/main" val="369448667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en-US" dirty="0"/>
              <a:t>我们在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已经创建了简单的转换流程图，这里参考第二章的操作，</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新建转换文件，并开始可视化编程。</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由于我们进行增量导入，所以我们需要从</a:t>
            </a:r>
            <a:r>
              <a:rPr lang="en-US" altLang="zh-CN" sz="1200" kern="1200" dirty="0">
                <a:solidFill>
                  <a:schemeClr val="tx1"/>
                </a:solidFill>
                <a:effectLst/>
                <a:latin typeface="+mn-lt"/>
                <a:ea typeface="+mn-ea"/>
                <a:cs typeface="+mn-cs"/>
              </a:rPr>
              <a:t>cdc_opt_log</a:t>
            </a:r>
            <a:r>
              <a:rPr lang="zh-CN" altLang="zh-CN" sz="1200" kern="1200" dirty="0">
                <a:solidFill>
                  <a:schemeClr val="tx1"/>
                </a:solidFill>
                <a:effectLst/>
                <a:latin typeface="+mn-lt"/>
                <a:ea typeface="+mn-ea"/>
                <a:cs typeface="+mn-cs"/>
              </a:rPr>
              <a:t>中读取处理标志为“未处理”，“操作”为</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的数据。</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然后将学号作为参数传递给下个步骤。最终，执行此转换时，我们得到了符合查询条件的数据，并通过“表输出”步骤输出到</a:t>
            </a:r>
            <a:r>
              <a:rPr lang="en-US" altLang="zh-CN" sz="1200" kern="1200" dirty="0">
                <a:solidFill>
                  <a:schemeClr val="tx1"/>
                </a:solidFill>
                <a:effectLst/>
                <a:latin typeface="+mn-lt"/>
                <a:ea typeface="+mn-ea"/>
                <a:cs typeface="+mn-cs"/>
              </a:rPr>
              <a:t>student_cdc_sync</a:t>
            </a:r>
            <a:r>
              <a:rPr lang="zh-CN" altLang="zh-CN" sz="1200" kern="1200" dirty="0">
                <a:solidFill>
                  <a:schemeClr val="tx1"/>
                </a:solidFill>
                <a:effectLst/>
                <a:latin typeface="+mn-lt"/>
                <a:ea typeface="+mn-ea"/>
                <a:cs typeface="+mn-cs"/>
              </a:rPr>
              <a:t>表，同时将</a:t>
            </a:r>
            <a:r>
              <a:rPr lang="en-US" altLang="zh-CN" sz="1200" kern="1200" dirty="0">
                <a:solidFill>
                  <a:schemeClr val="tx1"/>
                </a:solidFill>
                <a:effectLst/>
                <a:latin typeface="+mn-lt"/>
                <a:ea typeface="+mn-ea"/>
                <a:cs typeface="+mn-cs"/>
              </a:rPr>
              <a:t>cdc_opt_log</a:t>
            </a:r>
            <a:r>
              <a:rPr lang="zh-CN" altLang="zh-CN" sz="1200" kern="1200" dirty="0">
                <a:solidFill>
                  <a:schemeClr val="tx1"/>
                </a:solidFill>
                <a:effectLst/>
                <a:latin typeface="+mn-lt"/>
                <a:ea typeface="+mn-ea"/>
                <a:cs typeface="+mn-cs"/>
              </a:rPr>
              <a:t>表的“处理标志”更新为已处理。</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146</a:t>
            </a:fld>
            <a:endParaRPr lang="zh-CN" altLang="en-US"/>
          </a:p>
        </p:txBody>
      </p:sp>
    </p:spTree>
    <p:extLst>
      <p:ext uri="{BB962C8B-B14F-4D97-AF65-F5344CB8AC3E}">
        <p14:creationId xmlns:p14="http://schemas.microsoft.com/office/powerpoint/2010/main" val="373552077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第一步，我们来进行</a:t>
            </a:r>
            <a:r>
              <a:rPr lang="zh-CN" altLang="zh-CN" kern="1000" dirty="0">
                <a:ea typeface="微软雅黑" panose="020B0503020204020204" pitchFamily="34" charset="-122"/>
                <a:cs typeface="微软雅黑" panose="020B0503020204020204" pitchFamily="34" charset="-122"/>
              </a:rPr>
              <a:t>“</a:t>
            </a:r>
            <a:r>
              <a:rPr lang="en-US" altLang="zh-CN" kern="1000" dirty="0">
                <a:ea typeface="微软雅黑" panose="020B0503020204020204" pitchFamily="34" charset="-122"/>
                <a:cs typeface="微软雅黑" panose="020B0503020204020204" pitchFamily="34" charset="-122"/>
              </a:rPr>
              <a:t>CDC</a:t>
            </a:r>
            <a:r>
              <a:rPr lang="zh-CN" altLang="en-US" kern="1000" dirty="0">
                <a:ea typeface="微软雅黑" panose="020B0503020204020204" pitchFamily="34" charset="-122"/>
                <a:cs typeface="微软雅黑" panose="020B0503020204020204" pitchFamily="34" charset="-122"/>
              </a:rPr>
              <a:t>日志</a:t>
            </a:r>
            <a:r>
              <a:rPr lang="zh-CN" altLang="en-US" dirty="0"/>
              <a:t>表输入</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步骤的配置，该步骤使用的是“表输入”。</a:t>
            </a:r>
            <a:r>
              <a:rPr lang="zh-CN" altLang="en-US" dirty="0"/>
              <a:t>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中已经配置过“表输入”的步骤，这里参考第二章的操作。</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最后，</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CDC</a:t>
            </a:r>
            <a:r>
              <a:rPr lang="zh-CN" altLang="zh-CN" sz="1200" kern="1200" dirty="0">
                <a:solidFill>
                  <a:schemeClr val="tx1"/>
                </a:solidFill>
                <a:effectLst/>
                <a:latin typeface="+mn-lt"/>
                <a:ea typeface="+mn-ea"/>
                <a:cs typeface="+mn-cs"/>
              </a:rPr>
              <a:t>日志表输入”弹框的“</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”栏目中，手工输入</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SELECT </a:t>
            </a:r>
            <a:r>
              <a:rPr lang="zh-CN" altLang="zh-CN" sz="1200" kern="1200" dirty="0">
                <a:solidFill>
                  <a:schemeClr val="tx1"/>
                </a:solidFill>
                <a:effectLst/>
                <a:latin typeface="+mn-lt"/>
                <a:ea typeface="+mn-ea"/>
                <a:cs typeface="+mn-cs"/>
              </a:rPr>
              <a:t>学号</a:t>
            </a:r>
            <a:r>
              <a:rPr lang="en-US" altLang="zh-CN" sz="1200" kern="1200" dirty="0">
                <a:solidFill>
                  <a:schemeClr val="tx1"/>
                </a:solidFill>
                <a:effectLst/>
                <a:latin typeface="+mn-lt"/>
                <a:ea typeface="+mn-ea"/>
                <a:cs typeface="+mn-cs"/>
              </a:rPr>
              <a:t> FROM cdc_opt_log where </a:t>
            </a:r>
            <a:r>
              <a:rPr lang="zh-CN" altLang="zh-CN" sz="1200" kern="1200" dirty="0">
                <a:solidFill>
                  <a:schemeClr val="tx1"/>
                </a:solidFill>
                <a:effectLst/>
                <a:latin typeface="+mn-lt"/>
                <a:ea typeface="+mn-ea"/>
                <a:cs typeface="+mn-cs"/>
              </a:rPr>
              <a:t>操作</a:t>
            </a:r>
            <a:r>
              <a:rPr lang="en-US" altLang="zh-CN" sz="1200" kern="1200" dirty="0">
                <a:solidFill>
                  <a:schemeClr val="tx1"/>
                </a:solidFill>
                <a:effectLst/>
                <a:latin typeface="+mn-lt"/>
                <a:ea typeface="+mn-ea"/>
                <a:cs typeface="+mn-cs"/>
              </a:rPr>
              <a:t>='I' and </a:t>
            </a:r>
            <a:r>
              <a:rPr lang="zh-CN" altLang="zh-CN" sz="1200" kern="1200" dirty="0">
                <a:solidFill>
                  <a:schemeClr val="tx1"/>
                </a:solidFill>
                <a:effectLst/>
                <a:latin typeface="+mn-lt"/>
                <a:ea typeface="+mn-ea"/>
                <a:cs typeface="+mn-cs"/>
              </a:rPr>
              <a:t>处理标志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未处理</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147</a:t>
            </a:fld>
            <a:endParaRPr lang="zh-CN" altLang="en-US"/>
          </a:p>
        </p:txBody>
      </p:sp>
    </p:spTree>
    <p:extLst>
      <p:ext uri="{BB962C8B-B14F-4D97-AF65-F5344CB8AC3E}">
        <p14:creationId xmlns:p14="http://schemas.microsoft.com/office/powerpoint/2010/main" val="24079287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第二步，我们来进行</a:t>
            </a:r>
            <a:r>
              <a:rPr lang="zh-CN" altLang="zh-CN" kern="1000" dirty="0">
                <a:ea typeface="微软雅黑" panose="020B0503020204020204" pitchFamily="34" charset="-122"/>
                <a:cs typeface="微软雅黑" panose="020B0503020204020204" pitchFamily="34" charset="-122"/>
              </a:rPr>
              <a:t>“</a:t>
            </a:r>
            <a:r>
              <a:rPr lang="zh-CN" altLang="zh-CN" dirty="0"/>
              <a:t>学生表输入</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步骤的配置，该步骤使用的是“表输入”。</a:t>
            </a:r>
            <a:r>
              <a:rPr lang="zh-CN" altLang="en-US" dirty="0"/>
              <a:t>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中已经配置过“表输入”的步骤，这里参考第二章的操作。</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最后，</a:t>
            </a:r>
            <a:r>
              <a:rPr lang="zh-CN" altLang="zh-CN" sz="1200" kern="1200" dirty="0">
                <a:solidFill>
                  <a:schemeClr val="tx1"/>
                </a:solidFill>
                <a:effectLst/>
                <a:latin typeface="+mn-lt"/>
                <a:ea typeface="+mn-ea"/>
                <a:cs typeface="+mn-cs"/>
              </a:rPr>
              <a:t>在“学生表输入”弹框的“</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”栏目中，手工输入</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pPr lvl="1"/>
            <a:r>
              <a:rPr lang="en-US" altLang="zh-CN" sz="1200" kern="1200" dirty="0">
                <a:solidFill>
                  <a:schemeClr val="tx1"/>
                </a:solidFill>
                <a:effectLst/>
                <a:latin typeface="+mn-lt"/>
                <a:ea typeface="+mn-ea"/>
                <a:cs typeface="+mn-cs"/>
              </a:rPr>
              <a:t>SELECT  </a:t>
            </a:r>
            <a:r>
              <a:rPr lang="zh-CN" altLang="zh-CN" sz="1200" kern="1200" dirty="0">
                <a:solidFill>
                  <a:schemeClr val="tx1"/>
                </a:solidFill>
                <a:effectLst/>
                <a:latin typeface="+mn-lt"/>
                <a:ea typeface="+mn-ea"/>
                <a:cs typeface="+mn-cs"/>
              </a:rPr>
              <a:t>学号</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姓名</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性别</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班级</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年龄</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成绩</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身高</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手机</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插入时间</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更新时间</a:t>
            </a:r>
          </a:p>
          <a:p>
            <a:pPr lvl="1"/>
            <a:r>
              <a:rPr lang="en-US" altLang="zh-CN" sz="1200" kern="1200" dirty="0">
                <a:solidFill>
                  <a:schemeClr val="tx1"/>
                </a:solidFill>
                <a:effectLst/>
                <a:latin typeface="+mn-lt"/>
                <a:ea typeface="+mn-ea"/>
                <a:cs typeface="+mn-cs"/>
              </a:rPr>
              <a:t>, curdate() as </a:t>
            </a:r>
            <a:r>
              <a:rPr lang="zh-CN" altLang="zh-CN" sz="1200" kern="1200" dirty="0">
                <a:solidFill>
                  <a:schemeClr val="tx1"/>
                </a:solidFill>
                <a:effectLst/>
                <a:latin typeface="+mn-lt"/>
                <a:ea typeface="+mn-ea"/>
                <a:cs typeface="+mn-cs"/>
              </a:rPr>
              <a:t>导入时间</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已处理</a:t>
            </a:r>
            <a:r>
              <a:rPr lang="en-US" altLang="zh-CN" sz="1200" kern="1200" dirty="0">
                <a:solidFill>
                  <a:schemeClr val="tx1"/>
                </a:solidFill>
                <a:effectLst/>
                <a:latin typeface="+mn-lt"/>
                <a:ea typeface="+mn-ea"/>
                <a:cs typeface="+mn-cs"/>
              </a:rPr>
              <a:t>'  as </a:t>
            </a:r>
            <a:r>
              <a:rPr lang="zh-CN" altLang="zh-CN" sz="1200" kern="1200" dirty="0">
                <a:solidFill>
                  <a:schemeClr val="tx1"/>
                </a:solidFill>
                <a:effectLst/>
                <a:latin typeface="+mn-lt"/>
                <a:ea typeface="+mn-ea"/>
                <a:cs typeface="+mn-cs"/>
              </a:rPr>
              <a:t>处理标志</a:t>
            </a:r>
            <a:r>
              <a:rPr lang="en-US" altLang="zh-CN" sz="1200" kern="1200" dirty="0">
                <a:solidFill>
                  <a:schemeClr val="tx1"/>
                </a:solidFill>
                <a:effectLst/>
                <a:latin typeface="+mn-lt"/>
                <a:ea typeface="+mn-ea"/>
                <a:cs typeface="+mn-cs"/>
              </a:rPr>
              <a:t>FROM student_cdc where </a:t>
            </a:r>
            <a:r>
              <a:rPr lang="zh-CN" altLang="zh-CN" sz="1200" kern="1200" dirty="0">
                <a:solidFill>
                  <a:schemeClr val="tx1"/>
                </a:solidFill>
                <a:effectLst/>
                <a:latin typeface="+mn-lt"/>
                <a:ea typeface="+mn-ea"/>
                <a:cs typeface="+mn-cs"/>
              </a:rPr>
              <a:t>学号</a:t>
            </a: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其中：导入时间记录该记录被导入的时间</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处理标志记录该记录已被处理。</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148</a:t>
            </a:fld>
            <a:endParaRPr lang="zh-CN" altLang="en-US"/>
          </a:p>
        </p:txBody>
      </p:sp>
    </p:spTree>
    <p:extLst>
      <p:ext uri="{BB962C8B-B14F-4D97-AF65-F5344CB8AC3E}">
        <p14:creationId xmlns:p14="http://schemas.microsoft.com/office/powerpoint/2010/main" val="206275696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第三步，我们来进行</a:t>
            </a:r>
            <a:r>
              <a:rPr lang="zh-CN" altLang="zh-CN" sz="1200" kern="1200" dirty="0">
                <a:solidFill>
                  <a:schemeClr val="tx1"/>
                </a:solidFill>
                <a:effectLst/>
                <a:latin typeface="+mn-lt"/>
                <a:ea typeface="+mn-ea"/>
                <a:cs typeface="+mn-cs"/>
              </a:rPr>
              <a:t>“</a:t>
            </a:r>
            <a:r>
              <a:rPr lang="zh-CN" altLang="zh-CN" dirty="0"/>
              <a:t>插入学生同步表</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该步骤所使用的步骤为“插入</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更新”，在“插入</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更新”弹框的数据库连接选择本案例使用的</a:t>
            </a:r>
            <a:r>
              <a:rPr lang="en-US" altLang="zh-CN" sz="1200" kern="1200" dirty="0">
                <a:solidFill>
                  <a:schemeClr val="tx1"/>
                </a:solidFill>
                <a:effectLst/>
                <a:latin typeface="+mn-lt"/>
                <a:ea typeface="+mn-ea"/>
                <a:cs typeface="+mn-cs"/>
              </a:rPr>
              <a:t>sql_testlink</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“目标表”设置为</a:t>
            </a:r>
            <a:r>
              <a:rPr lang="en-US" altLang="zh-CN" sz="1200" kern="1200" dirty="0">
                <a:solidFill>
                  <a:schemeClr val="tx1"/>
                </a:solidFill>
                <a:effectLst/>
                <a:latin typeface="+mn-lt"/>
                <a:ea typeface="+mn-ea"/>
                <a:cs typeface="+mn-cs"/>
              </a:rPr>
              <a:t>student_cdc_sync</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“用来查询的关键字”设置中的表字段设置为“学号”，比较符为“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”，流里的字段</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设置为“学号”，用来查询出</a:t>
            </a:r>
            <a:r>
              <a:rPr lang="en-US" altLang="zh-CN" sz="1200" kern="1200" dirty="0">
                <a:solidFill>
                  <a:schemeClr val="tx1"/>
                </a:solidFill>
                <a:effectLst/>
                <a:latin typeface="+mn-lt"/>
                <a:ea typeface="+mn-ea"/>
                <a:cs typeface="+mn-cs"/>
              </a:rPr>
              <a:t>student_cdc_sync</a:t>
            </a:r>
            <a:r>
              <a:rPr lang="zh-CN" altLang="zh-CN" sz="1200" kern="1200" dirty="0">
                <a:solidFill>
                  <a:schemeClr val="tx1"/>
                </a:solidFill>
                <a:effectLst/>
                <a:latin typeface="+mn-lt"/>
                <a:ea typeface="+mn-ea"/>
                <a:cs typeface="+mn-cs"/>
              </a:rPr>
              <a:t>表中的记录。</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“更新字段”设置中的表字段通过“获取和更新字段”获取，删除其中的“处理标志字”段。</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149</a:t>
            </a:fld>
            <a:endParaRPr lang="zh-CN" altLang="en-US"/>
          </a:p>
        </p:txBody>
      </p:sp>
    </p:spTree>
    <p:extLst>
      <p:ext uri="{BB962C8B-B14F-4D97-AF65-F5344CB8AC3E}">
        <p14:creationId xmlns:p14="http://schemas.microsoft.com/office/powerpoint/2010/main" val="1147270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第二步，</a:t>
            </a:r>
            <a:r>
              <a:rPr lang="zh-CN" altLang="en-US" sz="1200" kern="1200" dirty="0">
                <a:solidFill>
                  <a:schemeClr val="tx1"/>
                </a:solidFill>
                <a:effectLst/>
                <a:latin typeface="+mn-lt"/>
                <a:ea typeface="+mn-ea"/>
                <a:cs typeface="+mn-cs"/>
              </a:rPr>
              <a:t>我们来进行</a:t>
            </a:r>
            <a:r>
              <a:rPr lang="zh-CN" altLang="zh-CN" kern="1000" dirty="0">
                <a:ea typeface="微软雅黑" panose="020B0503020204020204" pitchFamily="34" charset="-122"/>
                <a:cs typeface="微软雅黑" panose="020B0503020204020204" pitchFamily="34" charset="-122"/>
              </a:rPr>
              <a:t>“固定宽度文本文件输出”</a:t>
            </a:r>
            <a:r>
              <a:rPr lang="zh-CN" altLang="en-US" kern="1000" dirty="0">
                <a:ea typeface="微软雅黑" panose="020B0503020204020204" pitchFamily="34" charset="-122"/>
                <a:cs typeface="微软雅黑" panose="020B0503020204020204" pitchFamily="34" charset="-122"/>
              </a:rPr>
              <a:t>步骤的配置，这个步骤配置有点复杂，主要有三个配置。</a:t>
            </a:r>
            <a:endParaRPr lang="en-US" altLang="zh-CN" sz="1200" kern="1000" dirty="0">
              <a:solidFill>
                <a:schemeClr val="tx1"/>
              </a:solidFill>
              <a:effectLst/>
              <a:latin typeface="+mn-lt"/>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0" dirty="0">
                <a:solidFill>
                  <a:schemeClr val="tx1"/>
                </a:solidFill>
                <a:effectLst/>
                <a:latin typeface="+mn-lt"/>
                <a:ea typeface="微软雅黑" panose="020B0503020204020204" pitchFamily="34" charset="-122"/>
                <a:cs typeface="+mn-cs"/>
              </a:rPr>
              <a:t>一，在“文件”标签卡中，</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点击“浏览</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(B)</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”按钮，选择在路径“</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E:\</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教材案例</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3</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章”中输出名为</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student</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的文件。文件的后缀名在“扩展名”中指定为</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txt</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文本文件。</a:t>
            </a:r>
            <a:endParaRPr lang="zh-CN" altLang="zh-CN" kern="1000" dirty="0">
              <a:latin typeface="Times New Roman" panose="02020603050405020304" pitchFamily="18" charset="0"/>
              <a:ea typeface="方正书宋简体"/>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15</a:t>
            </a:fld>
            <a:endParaRPr lang="zh-CN" altLang="en-US"/>
          </a:p>
        </p:txBody>
      </p:sp>
    </p:spTree>
    <p:extLst>
      <p:ext uri="{BB962C8B-B14F-4D97-AF65-F5344CB8AC3E}">
        <p14:creationId xmlns:p14="http://schemas.microsoft.com/office/powerpoint/2010/main" val="385404997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第四步，我们来进行</a:t>
            </a:r>
            <a:r>
              <a:rPr lang="zh-CN" altLang="zh-CN" sz="1200" kern="1200" dirty="0">
                <a:solidFill>
                  <a:schemeClr val="tx1"/>
                </a:solidFill>
                <a:effectLst/>
                <a:latin typeface="+mn-lt"/>
                <a:ea typeface="+mn-ea"/>
                <a:cs typeface="+mn-cs"/>
              </a:rPr>
              <a:t>“插入</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更新</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sz="1200" kern="1200" dirty="0">
                <a:solidFill>
                  <a:schemeClr val="tx1"/>
                </a:solidFill>
                <a:effectLst/>
                <a:latin typeface="+mn-lt"/>
                <a:ea typeface="+mn-ea"/>
                <a:cs typeface="+mn-cs"/>
              </a:rPr>
              <a:t>该步骤所使用的步骤为“插入</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更新”，在“插入</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更新”弹框的数据库连接选择本案例使用的</a:t>
            </a:r>
            <a:r>
              <a:rPr lang="en-US" altLang="zh-CN" sz="1200" kern="1200" dirty="0">
                <a:solidFill>
                  <a:schemeClr val="tx1"/>
                </a:solidFill>
                <a:effectLst/>
                <a:latin typeface="+mn-lt"/>
                <a:ea typeface="+mn-ea"/>
                <a:cs typeface="+mn-cs"/>
              </a:rPr>
              <a:t>sql_testlink</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sz="1200" kern="1200" dirty="0">
                <a:solidFill>
                  <a:schemeClr val="tx1"/>
                </a:solidFill>
                <a:effectLst/>
                <a:latin typeface="+mn-lt"/>
                <a:ea typeface="+mn-ea"/>
                <a:cs typeface="+mn-cs"/>
              </a:rPr>
              <a:t>“目标表”设置为</a:t>
            </a:r>
            <a:r>
              <a:rPr lang="en-US" altLang="zh-CN" sz="1200" kern="1200" dirty="0">
                <a:solidFill>
                  <a:schemeClr val="tx1"/>
                </a:solidFill>
                <a:effectLst/>
                <a:latin typeface="+mn-lt"/>
                <a:ea typeface="+mn-ea"/>
                <a:cs typeface="+mn-cs"/>
              </a:rPr>
              <a:t>cdc_opt_log</a:t>
            </a:r>
            <a:r>
              <a:rPr lang="zh-CN" altLang="zh-CN" sz="1200" kern="1200" dirty="0">
                <a:solidFill>
                  <a:schemeClr val="tx1"/>
                </a:solidFill>
                <a:effectLst/>
                <a:latin typeface="+mn-lt"/>
                <a:ea typeface="+mn-ea"/>
                <a:cs typeface="+mn-cs"/>
              </a:rPr>
              <a:t>，“用来查询的关键字”设置中的表字段设置为“学号”，比较符为“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”，流里的字段</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设置为“学号”，用来查询出</a:t>
            </a:r>
            <a:r>
              <a:rPr lang="en-US" altLang="zh-CN" sz="1200" kern="1200" dirty="0">
                <a:solidFill>
                  <a:schemeClr val="tx1"/>
                </a:solidFill>
                <a:effectLst/>
                <a:latin typeface="+mn-lt"/>
                <a:ea typeface="+mn-ea"/>
                <a:cs typeface="+mn-cs"/>
              </a:rPr>
              <a:t>cdc_opt_log</a:t>
            </a:r>
            <a:r>
              <a:rPr lang="zh-CN" altLang="zh-CN" sz="1200" kern="1200" dirty="0">
                <a:solidFill>
                  <a:schemeClr val="tx1"/>
                </a:solidFill>
                <a:effectLst/>
                <a:latin typeface="+mn-lt"/>
                <a:ea typeface="+mn-ea"/>
                <a:cs typeface="+mn-cs"/>
              </a:rPr>
              <a:t>表中的记录。</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sz="1200" kern="1200" dirty="0">
                <a:solidFill>
                  <a:schemeClr val="tx1"/>
                </a:solidFill>
                <a:effectLst/>
                <a:latin typeface="+mn-lt"/>
                <a:ea typeface="+mn-ea"/>
                <a:cs typeface="+mn-cs"/>
              </a:rPr>
              <a:t>“更新字段”设置中的表字段设置为“处理标志”，“流字段”设置为“处理标志”，“更新”设置为 “</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”。表示将</a:t>
            </a:r>
            <a:r>
              <a:rPr lang="en-US" altLang="zh-CN" sz="1200" kern="1200" dirty="0">
                <a:solidFill>
                  <a:schemeClr val="tx1"/>
                </a:solidFill>
                <a:effectLst/>
                <a:latin typeface="+mn-lt"/>
                <a:ea typeface="+mn-ea"/>
                <a:cs typeface="+mn-cs"/>
              </a:rPr>
              <a:t>cdc_opt_log</a:t>
            </a:r>
            <a:r>
              <a:rPr lang="zh-CN" altLang="zh-CN" sz="1200" kern="1200" dirty="0">
                <a:solidFill>
                  <a:schemeClr val="tx1"/>
                </a:solidFill>
                <a:effectLst/>
                <a:latin typeface="+mn-lt"/>
                <a:ea typeface="+mn-ea"/>
                <a:cs typeface="+mn-cs"/>
              </a:rPr>
              <a:t>表中的处理标志更新为流数据里的处理标志。。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150</a:t>
            </a:fld>
            <a:endParaRPr lang="zh-CN" altLang="en-US"/>
          </a:p>
        </p:txBody>
      </p:sp>
    </p:spTree>
    <p:extLst>
      <p:ext uri="{BB962C8B-B14F-4D97-AF65-F5344CB8AC3E}">
        <p14:creationId xmlns:p14="http://schemas.microsoft.com/office/powerpoint/2010/main" val="232395075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通过上面几个步骤，已经完成了本案例的配置，接下来，我们来运行这个转换。点击运行按钮，</a:t>
            </a:r>
            <a:r>
              <a:rPr lang="zh-CN" altLang="zh-CN" sz="1200" kern="1200" dirty="0">
                <a:solidFill>
                  <a:schemeClr val="tx1"/>
                </a:solidFill>
                <a:effectLst/>
                <a:latin typeface="+mn-lt"/>
                <a:ea typeface="+mn-ea"/>
                <a:cs typeface="+mn-cs"/>
              </a:rPr>
              <a:t>在弹出的对话框中</a:t>
            </a:r>
            <a:r>
              <a:rPr lang="zh-CN" altLang="en-US" sz="1200" kern="1200" dirty="0">
                <a:solidFill>
                  <a:schemeClr val="tx1"/>
                </a:solidFill>
                <a:effectLst/>
                <a:latin typeface="+mn-lt"/>
                <a:ea typeface="+mn-ea"/>
                <a:cs typeface="+mn-cs"/>
              </a:rPr>
              <a:t>，点击“启动”按钮</a:t>
            </a:r>
            <a:r>
              <a:rPr lang="zh-CN" altLang="zh-CN" sz="1200" kern="1200" dirty="0">
                <a:solidFill>
                  <a:schemeClr val="tx1"/>
                </a:solidFill>
                <a:effectLst/>
                <a:latin typeface="+mn-lt"/>
                <a:ea typeface="+mn-ea"/>
                <a:cs typeface="+mn-cs"/>
              </a:rPr>
              <a:t>，</a:t>
            </a:r>
            <a:r>
              <a:rPr lang="zh-CN" altLang="en-US" dirty="0"/>
              <a:t>将在</a:t>
            </a:r>
            <a:r>
              <a:rPr lang="en-US" altLang="zh-CN" dirty="0"/>
              <a:t>student_cdc_sync</a:t>
            </a:r>
            <a:r>
              <a:rPr lang="zh-CN" altLang="zh-CN" dirty="0"/>
              <a:t>表中输出数据</a:t>
            </a:r>
            <a:r>
              <a:rPr lang="zh-CN" altLang="en-US" dirty="0"/>
              <a:t>，</a:t>
            </a:r>
            <a:r>
              <a:rPr lang="en-US" altLang="zh-CN" dirty="0"/>
              <a:t> cdc_opt_log</a:t>
            </a:r>
            <a:r>
              <a:rPr lang="zh-CN" altLang="zh-CN" dirty="0"/>
              <a:t>表</a:t>
            </a:r>
            <a:r>
              <a:rPr lang="zh-CN" altLang="en-US" dirty="0"/>
              <a:t>的数据会相应更改。</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151</a:t>
            </a:fld>
            <a:endParaRPr lang="zh-CN" altLang="en-US"/>
          </a:p>
        </p:txBody>
      </p:sp>
    </p:spTree>
    <p:extLst>
      <p:ext uri="{BB962C8B-B14F-4D97-AF65-F5344CB8AC3E}">
        <p14:creationId xmlns:p14="http://schemas.microsoft.com/office/powerpoint/2010/main" val="1627332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152</a:t>
            </a:fld>
            <a:endParaRPr lang="zh-CN" altLang="en-US"/>
          </a:p>
        </p:txBody>
      </p:sp>
    </p:spTree>
    <p:extLst>
      <p:ext uri="{BB962C8B-B14F-4D97-AF65-F5344CB8AC3E}">
        <p14:creationId xmlns:p14="http://schemas.microsoft.com/office/powerpoint/2010/main" val="27232543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上一个案例，我们实现了基于</a:t>
            </a:r>
            <a:r>
              <a:rPr lang="en-US" altLang="zh-CN" dirty="0"/>
              <a:t>INSERT</a:t>
            </a:r>
            <a:r>
              <a:rPr lang="zh-CN" altLang="en-US" dirty="0"/>
              <a:t>触发器的</a:t>
            </a:r>
            <a:r>
              <a:rPr lang="en-US" altLang="zh-CN" dirty="0"/>
              <a:t>CDC</a:t>
            </a:r>
            <a:r>
              <a:rPr lang="zh-CN" altLang="en-US" dirty="0"/>
              <a:t>，接下来，我们实现基于</a:t>
            </a:r>
            <a:r>
              <a:rPr lang="en-US" altLang="zh-CN" dirty="0"/>
              <a:t>UPDATE</a:t>
            </a:r>
            <a:r>
              <a:rPr lang="zh-CN" altLang="en-US" dirty="0"/>
              <a:t>触发器的</a:t>
            </a:r>
            <a:r>
              <a:rPr lang="en-US" altLang="zh-CN" dirty="0"/>
              <a:t>CDC</a:t>
            </a:r>
            <a:r>
              <a:rPr lang="zh-CN" altLang="en-US" dirty="0"/>
              <a:t>案例。</a:t>
            </a:r>
            <a:endParaRPr lang="en-US" altLang="zh-CN" dirty="0"/>
          </a:p>
          <a:p>
            <a:r>
              <a:rPr lang="zh-CN" altLang="en-US" sz="1200" kern="1200" dirty="0">
                <a:solidFill>
                  <a:schemeClr val="tx1"/>
                </a:solidFill>
                <a:effectLst/>
                <a:latin typeface="+mn-lt"/>
                <a:ea typeface="+mn-ea"/>
                <a:cs typeface="+mn-cs"/>
              </a:rPr>
              <a:t>首先，我们来看转换的输入输出需求</a:t>
            </a:r>
            <a:r>
              <a:rPr lang="en-US" altLang="zh-CN" sz="1200" kern="1200" dirty="0">
                <a:solidFill>
                  <a:schemeClr val="tx1"/>
                </a:solidFill>
                <a:effectLst/>
                <a:latin typeface="+mn-lt"/>
                <a:ea typeface="+mn-ea"/>
                <a:cs typeface="+mn-cs"/>
              </a:rPr>
              <a:t>:</a:t>
            </a:r>
          </a:p>
          <a:p>
            <a:pPr marL="285750" indent="-285750">
              <a:buFont typeface="Wingdings" panose="05000000000000000000" pitchFamily="2" charset="2"/>
              <a:buChar char="Ø"/>
            </a:pPr>
            <a:r>
              <a:rPr lang="en-US" altLang="zh-CN" dirty="0"/>
              <a:t>student_cdc</a:t>
            </a:r>
            <a:r>
              <a:rPr lang="zh-CN" altLang="zh-CN" dirty="0"/>
              <a:t>表的</a:t>
            </a:r>
            <a:r>
              <a:rPr lang="en-US" altLang="zh-CN" dirty="0"/>
              <a:t>UPDATE</a:t>
            </a:r>
            <a:r>
              <a:rPr lang="zh-CN" altLang="zh-CN" dirty="0"/>
              <a:t>触发器——</a:t>
            </a:r>
            <a:r>
              <a:rPr lang="en-US" altLang="zh-CN" dirty="0"/>
              <a:t>student_cdc_update</a:t>
            </a:r>
            <a:r>
              <a:rPr lang="zh-CN" altLang="zh-CN" dirty="0"/>
              <a:t>，会在</a:t>
            </a:r>
            <a:r>
              <a:rPr lang="en-US" altLang="zh-CN" dirty="0"/>
              <a:t>student_cdc</a:t>
            </a:r>
            <a:r>
              <a:rPr lang="zh-CN" altLang="zh-CN" dirty="0"/>
              <a:t>表更新一条数据后，将操作数据记录到</a:t>
            </a:r>
            <a:r>
              <a:rPr lang="en-US" altLang="zh-CN" dirty="0"/>
              <a:t>cdc_opt_log</a:t>
            </a:r>
            <a:r>
              <a:rPr lang="zh-CN" altLang="zh-CN" dirty="0"/>
              <a:t>表中。</a:t>
            </a:r>
          </a:p>
          <a:p>
            <a:pPr marL="285750" indent="-285750">
              <a:buFont typeface="Wingdings" panose="05000000000000000000" pitchFamily="2" charset="2"/>
              <a:buChar char="Ø"/>
            </a:pPr>
            <a:r>
              <a:rPr lang="en-US" altLang="zh-CN" dirty="0"/>
              <a:t>cdc_opt_log</a:t>
            </a:r>
            <a:r>
              <a:rPr lang="zh-CN" altLang="zh-CN" dirty="0"/>
              <a:t>表中“处理标志”为未处理，“操作”为</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a:t>
            </a:r>
            <a:r>
              <a:rPr lang="zh-CN" altLang="zh-CN" dirty="0"/>
              <a:t>的数据，即为更新操作的增量数据，将这些数据保存到表</a:t>
            </a:r>
            <a:r>
              <a:rPr lang="en-US" altLang="zh-CN" dirty="0"/>
              <a:t>student_cdc_sync</a:t>
            </a:r>
            <a:r>
              <a:rPr lang="zh-CN" altLang="zh-CN" dirty="0"/>
              <a:t>表中。其中，</a:t>
            </a:r>
            <a:r>
              <a:rPr lang="en-US" altLang="zh-CN" dirty="0"/>
              <a:t>cdc_opt_log</a:t>
            </a:r>
            <a:r>
              <a:rPr lang="zh-CN" altLang="zh-CN" dirty="0"/>
              <a:t>表的主要作用是记录对哪些数据进行了哪些操作，同时记录该操作是否被处理， 拉取成功后，需要将</a:t>
            </a:r>
            <a:r>
              <a:rPr lang="en-US" altLang="zh-CN" dirty="0"/>
              <a:t>cdc_opt_log</a:t>
            </a:r>
            <a:r>
              <a:rPr lang="zh-CN" altLang="zh-CN" dirty="0"/>
              <a:t>表中对应数据的“处理标志”更新为已处理。</a:t>
            </a:r>
          </a:p>
          <a:p>
            <a:pPr marL="285750" indent="-285750">
              <a:buFont typeface="Wingdings" panose="05000000000000000000" pitchFamily="2" charset="2"/>
              <a:buChar char="Ø"/>
            </a:pPr>
            <a:r>
              <a:rPr lang="zh-CN" altLang="zh-CN" dirty="0"/>
              <a:t>需要用到的更新</a:t>
            </a:r>
            <a:r>
              <a:rPr lang="en-US" altLang="zh-CN" dirty="0"/>
              <a:t>SQL:</a:t>
            </a:r>
            <a:endParaRPr lang="zh-CN" altLang="zh-CN" dirty="0"/>
          </a:p>
          <a:p>
            <a:r>
              <a:rPr lang="en-US" altLang="zh-CN" dirty="0">
                <a:highlight>
                  <a:srgbClr val="E8E8E8"/>
                </a:highlight>
              </a:rPr>
              <a:t>	update student_cdc set </a:t>
            </a:r>
            <a:r>
              <a:rPr lang="zh-CN" altLang="zh-CN" dirty="0">
                <a:highlight>
                  <a:srgbClr val="E8E8E8"/>
                </a:highlight>
              </a:rPr>
              <a:t>成绩</a:t>
            </a:r>
            <a:r>
              <a:rPr lang="en-US" altLang="zh-CN" dirty="0">
                <a:highlight>
                  <a:srgbClr val="E8E8E8"/>
                </a:highlight>
              </a:rPr>
              <a:t>=82 where </a:t>
            </a:r>
            <a:r>
              <a:rPr lang="zh-CN" altLang="zh-CN" dirty="0">
                <a:highlight>
                  <a:srgbClr val="E8E8E8"/>
                </a:highlight>
              </a:rPr>
              <a:t>学号</a:t>
            </a:r>
            <a:r>
              <a:rPr lang="en-US" altLang="zh-CN" dirty="0">
                <a:highlight>
                  <a:srgbClr val="E8E8E8"/>
                </a:highlight>
              </a:rPr>
              <a:t>=7</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153</a:t>
            </a:fld>
            <a:endParaRPr lang="zh-CN" altLang="en-US"/>
          </a:p>
        </p:txBody>
      </p:sp>
    </p:spTree>
    <p:extLst>
      <p:ext uri="{BB962C8B-B14F-4D97-AF65-F5344CB8AC3E}">
        <p14:creationId xmlns:p14="http://schemas.microsoft.com/office/powerpoint/2010/main" val="336371535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在执行完插入</a:t>
            </a:r>
            <a:r>
              <a:rPr lang="en-US" altLang="zh-CN" sz="1200" kern="1200" dirty="0">
                <a:solidFill>
                  <a:schemeClr val="tx1"/>
                </a:solidFill>
                <a:effectLst/>
                <a:latin typeface="+mn-lt"/>
                <a:ea typeface="+mn-ea"/>
                <a:cs typeface="+mn-cs"/>
              </a:rPr>
              <a:t>SQL</a:t>
            </a:r>
            <a:r>
              <a:rPr lang="zh-CN" altLang="en-US" sz="1200" kern="1200" dirty="0">
                <a:solidFill>
                  <a:schemeClr val="tx1"/>
                </a:solidFill>
                <a:effectLst/>
                <a:latin typeface="+mn-lt"/>
                <a:ea typeface="+mn-ea"/>
                <a:cs typeface="+mn-cs"/>
              </a:rPr>
              <a:t>后，期望输出的</a:t>
            </a:r>
            <a:r>
              <a:rPr lang="en-US" altLang="zh-CN" dirty="0"/>
              <a:t>student_cdc_sync</a:t>
            </a:r>
            <a:r>
              <a:rPr lang="zh-CN" altLang="zh-CN" dirty="0"/>
              <a:t>表的内容</a:t>
            </a:r>
            <a:r>
              <a:rPr lang="zh-CN" altLang="en-US" dirty="0"/>
              <a:t>和</a:t>
            </a:r>
            <a:r>
              <a:rPr lang="en-US" altLang="zh-CN" kern="1000" dirty="0">
                <a:ea typeface="微软雅黑" panose="020B0503020204020204" pitchFamily="34" charset="-122"/>
                <a:cs typeface="微软雅黑" panose="020B0503020204020204" pitchFamily="34" charset="-122"/>
              </a:rPr>
              <a:t>cdc_opt_log</a:t>
            </a:r>
            <a:r>
              <a:rPr lang="zh-CN" altLang="zh-CN" kern="1000" dirty="0">
                <a:ea typeface="微软雅黑" panose="020B0503020204020204" pitchFamily="34" charset="-122"/>
                <a:cs typeface="微软雅黑" panose="020B0503020204020204" pitchFamily="34" charset="-122"/>
              </a:rPr>
              <a:t>表的内容</a:t>
            </a:r>
            <a:r>
              <a:rPr lang="zh-CN" altLang="en-US" kern="1000" dirty="0">
                <a:ea typeface="微软雅黑" panose="020B0503020204020204" pitchFamily="34" charset="-122"/>
                <a:cs typeface="微软雅黑" panose="020B0503020204020204" pitchFamily="34" charset="-122"/>
              </a:rPr>
              <a:t>。</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154</a:t>
            </a:fld>
            <a:endParaRPr lang="zh-CN" altLang="en-US"/>
          </a:p>
        </p:txBody>
      </p:sp>
    </p:spTree>
    <p:extLst>
      <p:ext uri="{BB962C8B-B14F-4D97-AF65-F5344CB8AC3E}">
        <p14:creationId xmlns:p14="http://schemas.microsoft.com/office/powerpoint/2010/main" val="304347486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我们在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已经创建了简单的转换流程图，这里参考第二章的操作，</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新建转换文件，并开始可视化编程。</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r>
              <a:rPr lang="zh-CN" altLang="zh-CN" sz="1200" kern="1200" dirty="0">
                <a:solidFill>
                  <a:schemeClr val="tx1"/>
                </a:solidFill>
                <a:effectLst/>
                <a:latin typeface="+mn-lt"/>
                <a:ea typeface="+mn-ea"/>
                <a:cs typeface="+mn-cs"/>
              </a:rPr>
              <a:t>由于我们进行增量导入，所以我们需要从</a:t>
            </a:r>
            <a:r>
              <a:rPr lang="en-US" altLang="zh-CN" sz="1200" kern="1200" dirty="0">
                <a:solidFill>
                  <a:schemeClr val="tx1"/>
                </a:solidFill>
                <a:effectLst/>
                <a:latin typeface="+mn-lt"/>
                <a:ea typeface="+mn-ea"/>
                <a:cs typeface="+mn-cs"/>
              </a:rPr>
              <a:t>cdc_opt_log</a:t>
            </a:r>
            <a:r>
              <a:rPr lang="zh-CN" altLang="zh-CN" sz="1200" kern="1200" dirty="0">
                <a:solidFill>
                  <a:schemeClr val="tx1"/>
                </a:solidFill>
                <a:effectLst/>
                <a:latin typeface="+mn-lt"/>
                <a:ea typeface="+mn-ea"/>
                <a:cs typeface="+mn-cs"/>
              </a:rPr>
              <a:t>中读取处理标志为“未处理”，“操作”为</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的数据。然后将学号作为参数传递给下个步骤。最终，执行此转换时，我们得到了符合查询条件的数据，并通过“表输出”步骤输出到</a:t>
            </a:r>
            <a:r>
              <a:rPr lang="en-US" altLang="zh-CN" sz="1200" kern="1200" dirty="0">
                <a:solidFill>
                  <a:schemeClr val="tx1"/>
                </a:solidFill>
                <a:effectLst/>
                <a:latin typeface="+mn-lt"/>
                <a:ea typeface="+mn-ea"/>
                <a:cs typeface="+mn-cs"/>
              </a:rPr>
              <a:t>student_cdc_sync</a:t>
            </a:r>
            <a:r>
              <a:rPr lang="zh-CN" altLang="zh-CN" sz="1200" kern="1200" dirty="0">
                <a:solidFill>
                  <a:schemeClr val="tx1"/>
                </a:solidFill>
                <a:effectLst/>
                <a:latin typeface="+mn-lt"/>
                <a:ea typeface="+mn-ea"/>
                <a:cs typeface="+mn-cs"/>
              </a:rPr>
              <a:t>表，同时将</a:t>
            </a:r>
            <a:r>
              <a:rPr lang="en-US" altLang="zh-CN" sz="1200" kern="1200" dirty="0">
                <a:solidFill>
                  <a:schemeClr val="tx1"/>
                </a:solidFill>
                <a:effectLst/>
                <a:latin typeface="+mn-lt"/>
                <a:ea typeface="+mn-ea"/>
                <a:cs typeface="+mn-cs"/>
              </a:rPr>
              <a:t>cdc_opt_log</a:t>
            </a:r>
            <a:r>
              <a:rPr lang="zh-CN" altLang="zh-CN" sz="1200" kern="1200" dirty="0">
                <a:solidFill>
                  <a:schemeClr val="tx1"/>
                </a:solidFill>
                <a:effectLst/>
                <a:latin typeface="+mn-lt"/>
                <a:ea typeface="+mn-ea"/>
                <a:cs typeface="+mn-cs"/>
              </a:rPr>
              <a:t>表的“处理标志”更新为已处理</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155</a:t>
            </a:fld>
            <a:endParaRPr lang="zh-CN" altLang="en-US"/>
          </a:p>
        </p:txBody>
      </p:sp>
    </p:spTree>
    <p:extLst>
      <p:ext uri="{BB962C8B-B14F-4D97-AF65-F5344CB8AC3E}">
        <p14:creationId xmlns:p14="http://schemas.microsoft.com/office/powerpoint/2010/main" val="245432933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第一步，我们来进行</a:t>
            </a:r>
            <a:r>
              <a:rPr lang="zh-CN" altLang="zh-CN" kern="1000" dirty="0">
                <a:ea typeface="微软雅黑" panose="020B0503020204020204" pitchFamily="34" charset="-122"/>
                <a:cs typeface="微软雅黑" panose="020B0503020204020204" pitchFamily="34" charset="-122"/>
              </a:rPr>
              <a:t>“</a:t>
            </a:r>
            <a:r>
              <a:rPr lang="en-US" altLang="zh-CN" kern="1000" dirty="0">
                <a:ea typeface="微软雅黑" panose="020B0503020204020204" pitchFamily="34" charset="-122"/>
                <a:cs typeface="微软雅黑" panose="020B0503020204020204" pitchFamily="34" charset="-122"/>
              </a:rPr>
              <a:t>CDC</a:t>
            </a:r>
            <a:r>
              <a:rPr lang="zh-CN" altLang="en-US" kern="1000" dirty="0">
                <a:ea typeface="微软雅黑" panose="020B0503020204020204" pitchFamily="34" charset="-122"/>
                <a:cs typeface="微软雅黑" panose="020B0503020204020204" pitchFamily="34" charset="-122"/>
              </a:rPr>
              <a:t>日志</a:t>
            </a:r>
            <a:r>
              <a:rPr lang="zh-CN" altLang="en-US" dirty="0"/>
              <a:t>表输入</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步骤的配置，该步骤使用的是“表输入”。</a:t>
            </a:r>
            <a:r>
              <a:rPr lang="zh-CN" altLang="en-US" dirty="0"/>
              <a:t>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中已经配置过“表输入”的步骤，这里参考第二章的操作。</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最后，</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CDC</a:t>
            </a:r>
            <a:r>
              <a:rPr lang="zh-CN" altLang="zh-CN" sz="1200" kern="1200" dirty="0">
                <a:solidFill>
                  <a:schemeClr val="tx1"/>
                </a:solidFill>
                <a:effectLst/>
                <a:latin typeface="+mn-lt"/>
                <a:ea typeface="+mn-ea"/>
                <a:cs typeface="+mn-cs"/>
              </a:rPr>
              <a:t>日志表输入”弹框的“</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”栏目中，手工输入</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SELECT </a:t>
            </a:r>
            <a:r>
              <a:rPr lang="zh-CN" altLang="zh-CN" sz="1200" kern="1200" dirty="0">
                <a:solidFill>
                  <a:schemeClr val="tx1"/>
                </a:solidFill>
                <a:effectLst/>
                <a:latin typeface="+mn-lt"/>
                <a:ea typeface="+mn-ea"/>
                <a:cs typeface="+mn-cs"/>
              </a:rPr>
              <a:t>学号</a:t>
            </a:r>
            <a:r>
              <a:rPr lang="en-US" altLang="zh-CN" sz="1200" kern="1200" dirty="0">
                <a:solidFill>
                  <a:schemeClr val="tx1"/>
                </a:solidFill>
                <a:effectLst/>
                <a:latin typeface="+mn-lt"/>
                <a:ea typeface="+mn-ea"/>
                <a:cs typeface="+mn-cs"/>
              </a:rPr>
              <a:t> FROM cdc_opt_log where </a:t>
            </a:r>
            <a:r>
              <a:rPr lang="zh-CN" altLang="zh-CN" sz="1200" kern="1200" dirty="0">
                <a:solidFill>
                  <a:schemeClr val="tx1"/>
                </a:solidFill>
                <a:effectLst/>
                <a:latin typeface="+mn-lt"/>
                <a:ea typeface="+mn-ea"/>
                <a:cs typeface="+mn-cs"/>
              </a:rPr>
              <a:t>操作</a:t>
            </a:r>
            <a:r>
              <a:rPr lang="en-US" altLang="zh-CN" sz="1200" kern="1200" dirty="0">
                <a:solidFill>
                  <a:schemeClr val="tx1"/>
                </a:solidFill>
                <a:effectLst/>
                <a:latin typeface="+mn-lt"/>
                <a:ea typeface="+mn-ea"/>
                <a:cs typeface="+mn-cs"/>
              </a:rPr>
              <a:t>='U' and </a:t>
            </a:r>
            <a:r>
              <a:rPr lang="zh-CN" altLang="zh-CN" sz="1200" kern="1200" dirty="0">
                <a:solidFill>
                  <a:schemeClr val="tx1"/>
                </a:solidFill>
                <a:effectLst/>
                <a:latin typeface="+mn-lt"/>
                <a:ea typeface="+mn-ea"/>
                <a:cs typeface="+mn-cs"/>
              </a:rPr>
              <a:t>处理标志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未处理</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156</a:t>
            </a:fld>
            <a:endParaRPr lang="zh-CN" altLang="en-US"/>
          </a:p>
        </p:txBody>
      </p:sp>
    </p:spTree>
    <p:extLst>
      <p:ext uri="{BB962C8B-B14F-4D97-AF65-F5344CB8AC3E}">
        <p14:creationId xmlns:p14="http://schemas.microsoft.com/office/powerpoint/2010/main" val="87797272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第二步，我们来进行</a:t>
            </a:r>
            <a:r>
              <a:rPr lang="zh-CN" altLang="zh-CN" kern="1000" dirty="0">
                <a:ea typeface="微软雅黑" panose="020B0503020204020204" pitchFamily="34" charset="-122"/>
                <a:cs typeface="微软雅黑" panose="020B0503020204020204" pitchFamily="34" charset="-122"/>
              </a:rPr>
              <a:t>“</a:t>
            </a:r>
            <a:r>
              <a:rPr lang="zh-CN" altLang="zh-CN" dirty="0"/>
              <a:t>学生表输入</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步骤的配置，该步骤使用的是“表输入”。</a:t>
            </a:r>
            <a:r>
              <a:rPr lang="zh-CN" altLang="en-US" dirty="0"/>
              <a:t>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中已经配置过“表输入”的步骤，这里参考第二章的操作。</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最后，</a:t>
            </a:r>
            <a:r>
              <a:rPr lang="zh-CN" altLang="zh-CN" sz="1200" kern="1200" dirty="0">
                <a:solidFill>
                  <a:schemeClr val="tx1"/>
                </a:solidFill>
                <a:effectLst/>
                <a:latin typeface="+mn-lt"/>
                <a:ea typeface="+mn-ea"/>
                <a:cs typeface="+mn-cs"/>
              </a:rPr>
              <a:t>在“学生表输入”弹框的“</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”栏目中，手工输入</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pPr lvl="1"/>
            <a:r>
              <a:rPr lang="en-US" altLang="zh-CN" sz="1200" kern="1200" dirty="0">
                <a:solidFill>
                  <a:schemeClr val="tx1"/>
                </a:solidFill>
                <a:effectLst/>
                <a:latin typeface="+mn-lt"/>
                <a:ea typeface="+mn-ea"/>
                <a:cs typeface="+mn-cs"/>
              </a:rPr>
              <a:t>SELECT  </a:t>
            </a:r>
            <a:r>
              <a:rPr lang="zh-CN" altLang="zh-CN" sz="1200" kern="1200" dirty="0">
                <a:solidFill>
                  <a:schemeClr val="tx1"/>
                </a:solidFill>
                <a:effectLst/>
                <a:latin typeface="+mn-lt"/>
                <a:ea typeface="+mn-ea"/>
                <a:cs typeface="+mn-cs"/>
              </a:rPr>
              <a:t>学号</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姓名</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性别</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班级</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年龄</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成绩</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身高</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手机</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插入时间</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更新时间</a:t>
            </a:r>
          </a:p>
          <a:p>
            <a:pPr lvl="1"/>
            <a:r>
              <a:rPr lang="en-US" altLang="zh-CN" sz="1200" kern="1200" dirty="0">
                <a:solidFill>
                  <a:schemeClr val="tx1"/>
                </a:solidFill>
                <a:effectLst/>
                <a:latin typeface="+mn-lt"/>
                <a:ea typeface="+mn-ea"/>
                <a:cs typeface="+mn-cs"/>
              </a:rPr>
              <a:t>, curdate() as </a:t>
            </a:r>
            <a:r>
              <a:rPr lang="zh-CN" altLang="zh-CN" sz="1200" kern="1200" dirty="0">
                <a:solidFill>
                  <a:schemeClr val="tx1"/>
                </a:solidFill>
                <a:effectLst/>
                <a:latin typeface="+mn-lt"/>
                <a:ea typeface="+mn-ea"/>
                <a:cs typeface="+mn-cs"/>
              </a:rPr>
              <a:t>导入时间</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已处理</a:t>
            </a:r>
            <a:r>
              <a:rPr lang="en-US" altLang="zh-CN" sz="1200" kern="1200" dirty="0">
                <a:solidFill>
                  <a:schemeClr val="tx1"/>
                </a:solidFill>
                <a:effectLst/>
                <a:latin typeface="+mn-lt"/>
                <a:ea typeface="+mn-ea"/>
                <a:cs typeface="+mn-cs"/>
              </a:rPr>
              <a:t>'  as </a:t>
            </a:r>
            <a:r>
              <a:rPr lang="zh-CN" altLang="zh-CN" sz="1200" kern="1200" dirty="0">
                <a:solidFill>
                  <a:schemeClr val="tx1"/>
                </a:solidFill>
                <a:effectLst/>
                <a:latin typeface="+mn-lt"/>
                <a:ea typeface="+mn-ea"/>
                <a:cs typeface="+mn-cs"/>
              </a:rPr>
              <a:t>处理标志</a:t>
            </a:r>
            <a:r>
              <a:rPr lang="en-US" altLang="zh-CN" sz="1200" kern="1200" dirty="0">
                <a:solidFill>
                  <a:schemeClr val="tx1"/>
                </a:solidFill>
                <a:effectLst/>
                <a:latin typeface="+mn-lt"/>
                <a:ea typeface="+mn-ea"/>
                <a:cs typeface="+mn-cs"/>
              </a:rPr>
              <a:t>FROM student_cdc where </a:t>
            </a:r>
            <a:r>
              <a:rPr lang="zh-CN" altLang="zh-CN" sz="1200" kern="1200" dirty="0">
                <a:solidFill>
                  <a:schemeClr val="tx1"/>
                </a:solidFill>
                <a:effectLst/>
                <a:latin typeface="+mn-lt"/>
                <a:ea typeface="+mn-ea"/>
                <a:cs typeface="+mn-cs"/>
              </a:rPr>
              <a:t>学号</a:t>
            </a: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其中：导入时间记录该记录被导入的时间</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处理标志记录该记录已被处理。</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157</a:t>
            </a:fld>
            <a:endParaRPr lang="zh-CN" altLang="en-US"/>
          </a:p>
        </p:txBody>
      </p:sp>
    </p:spTree>
    <p:extLst>
      <p:ext uri="{BB962C8B-B14F-4D97-AF65-F5344CB8AC3E}">
        <p14:creationId xmlns:p14="http://schemas.microsoft.com/office/powerpoint/2010/main" val="257828766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第三步，我们来进行</a:t>
            </a:r>
            <a:r>
              <a:rPr lang="zh-CN" altLang="zh-CN" sz="1200" kern="1200" dirty="0">
                <a:solidFill>
                  <a:schemeClr val="tx1"/>
                </a:solidFill>
                <a:effectLst/>
                <a:latin typeface="+mn-lt"/>
                <a:ea typeface="+mn-ea"/>
                <a:cs typeface="+mn-cs"/>
              </a:rPr>
              <a:t>“</a:t>
            </a:r>
            <a:r>
              <a:rPr lang="zh-CN" altLang="zh-CN" dirty="0"/>
              <a:t>插入学生同步表</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该步骤所使用的步骤为“插入</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更新”，在“插入</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更新”弹框的数据库连接选择本案例使用的</a:t>
            </a:r>
            <a:r>
              <a:rPr lang="en-US" altLang="zh-CN" sz="1200" kern="1200" dirty="0">
                <a:solidFill>
                  <a:schemeClr val="tx1"/>
                </a:solidFill>
                <a:effectLst/>
                <a:latin typeface="+mn-lt"/>
                <a:ea typeface="+mn-ea"/>
                <a:cs typeface="+mn-cs"/>
              </a:rPr>
              <a:t>sql_testlink</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“目标表”设置为</a:t>
            </a:r>
            <a:r>
              <a:rPr lang="en-US" altLang="zh-CN" sz="1200" kern="1200" dirty="0">
                <a:solidFill>
                  <a:schemeClr val="tx1"/>
                </a:solidFill>
                <a:effectLst/>
                <a:latin typeface="+mn-lt"/>
                <a:ea typeface="+mn-ea"/>
                <a:cs typeface="+mn-cs"/>
              </a:rPr>
              <a:t>student_cdc_sync</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“用来查询的关键字”设置中的表字段设置为“学号”，比较符为“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”，流里的字段</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设置为“学号”，用来查询出</a:t>
            </a:r>
            <a:r>
              <a:rPr lang="en-US" altLang="zh-CN" sz="1200" kern="1200" dirty="0">
                <a:solidFill>
                  <a:schemeClr val="tx1"/>
                </a:solidFill>
                <a:effectLst/>
                <a:latin typeface="+mn-lt"/>
                <a:ea typeface="+mn-ea"/>
                <a:cs typeface="+mn-cs"/>
              </a:rPr>
              <a:t>student_cdc_sync</a:t>
            </a:r>
            <a:r>
              <a:rPr lang="zh-CN" altLang="zh-CN" sz="1200" kern="1200" dirty="0">
                <a:solidFill>
                  <a:schemeClr val="tx1"/>
                </a:solidFill>
                <a:effectLst/>
                <a:latin typeface="+mn-lt"/>
                <a:ea typeface="+mn-ea"/>
                <a:cs typeface="+mn-cs"/>
              </a:rPr>
              <a:t>表中的记录。</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“更新字段”设置中的表字段通过“获取和更新字段”获取，删除其中的“处理标志字”段。</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158</a:t>
            </a:fld>
            <a:endParaRPr lang="zh-CN" altLang="en-US"/>
          </a:p>
        </p:txBody>
      </p:sp>
    </p:spTree>
    <p:extLst>
      <p:ext uri="{BB962C8B-B14F-4D97-AF65-F5344CB8AC3E}">
        <p14:creationId xmlns:p14="http://schemas.microsoft.com/office/powerpoint/2010/main" val="40580328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第四步，我们来进行</a:t>
            </a:r>
            <a:r>
              <a:rPr lang="zh-CN" altLang="zh-CN" sz="1200" kern="1200" dirty="0">
                <a:solidFill>
                  <a:schemeClr val="tx1"/>
                </a:solidFill>
                <a:effectLst/>
                <a:latin typeface="+mn-lt"/>
                <a:ea typeface="+mn-ea"/>
                <a:cs typeface="+mn-cs"/>
              </a:rPr>
              <a:t>“插入</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更新</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sz="1200" kern="1200" dirty="0">
                <a:solidFill>
                  <a:schemeClr val="tx1"/>
                </a:solidFill>
                <a:effectLst/>
                <a:latin typeface="+mn-lt"/>
                <a:ea typeface="+mn-ea"/>
                <a:cs typeface="+mn-cs"/>
              </a:rPr>
              <a:t>该步骤所使用的步骤为“插入</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更新”，在“插入</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更新”弹框的数据库连接选择本案例使用的</a:t>
            </a:r>
            <a:r>
              <a:rPr lang="en-US" altLang="zh-CN" sz="1200" kern="1200" dirty="0">
                <a:solidFill>
                  <a:schemeClr val="tx1"/>
                </a:solidFill>
                <a:effectLst/>
                <a:latin typeface="+mn-lt"/>
                <a:ea typeface="+mn-ea"/>
                <a:cs typeface="+mn-cs"/>
              </a:rPr>
              <a:t>sql_testlink</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sz="1200" kern="1200" dirty="0">
                <a:solidFill>
                  <a:schemeClr val="tx1"/>
                </a:solidFill>
                <a:effectLst/>
                <a:latin typeface="+mn-lt"/>
                <a:ea typeface="+mn-ea"/>
                <a:cs typeface="+mn-cs"/>
              </a:rPr>
              <a:t>“目标表”设置为</a:t>
            </a:r>
            <a:r>
              <a:rPr lang="en-US" altLang="zh-CN" sz="1200" kern="1200" dirty="0">
                <a:solidFill>
                  <a:schemeClr val="tx1"/>
                </a:solidFill>
                <a:effectLst/>
                <a:latin typeface="+mn-lt"/>
                <a:ea typeface="+mn-ea"/>
                <a:cs typeface="+mn-cs"/>
              </a:rPr>
              <a:t>cdc_opt_log</a:t>
            </a:r>
            <a:r>
              <a:rPr lang="zh-CN" altLang="zh-CN" sz="1200" kern="1200" dirty="0">
                <a:solidFill>
                  <a:schemeClr val="tx1"/>
                </a:solidFill>
                <a:effectLst/>
                <a:latin typeface="+mn-lt"/>
                <a:ea typeface="+mn-ea"/>
                <a:cs typeface="+mn-cs"/>
              </a:rPr>
              <a:t>，“用来查询的关键字”设置中的表字段设置为“学号”，比较符为“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”，流里的字段</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设置为“学号”，用来查询出</a:t>
            </a:r>
            <a:r>
              <a:rPr lang="en-US" altLang="zh-CN" sz="1200" kern="1200" dirty="0">
                <a:solidFill>
                  <a:schemeClr val="tx1"/>
                </a:solidFill>
                <a:effectLst/>
                <a:latin typeface="+mn-lt"/>
                <a:ea typeface="+mn-ea"/>
                <a:cs typeface="+mn-cs"/>
              </a:rPr>
              <a:t>cdc_opt_log</a:t>
            </a:r>
            <a:r>
              <a:rPr lang="zh-CN" altLang="zh-CN" sz="1200" kern="1200" dirty="0">
                <a:solidFill>
                  <a:schemeClr val="tx1"/>
                </a:solidFill>
                <a:effectLst/>
                <a:latin typeface="+mn-lt"/>
                <a:ea typeface="+mn-ea"/>
                <a:cs typeface="+mn-cs"/>
              </a:rPr>
              <a:t>表中的记录。</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sz="1200" kern="1200" dirty="0">
                <a:solidFill>
                  <a:schemeClr val="tx1"/>
                </a:solidFill>
                <a:effectLst/>
                <a:latin typeface="+mn-lt"/>
                <a:ea typeface="+mn-ea"/>
                <a:cs typeface="+mn-cs"/>
              </a:rPr>
              <a:t>“更新字段”设置中的表字段设置为“处理标志”，“流字段”设置为“处理标志”，“更新”设置为 “</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”。表示将</a:t>
            </a:r>
            <a:r>
              <a:rPr lang="en-US" altLang="zh-CN" sz="1200" kern="1200" dirty="0">
                <a:solidFill>
                  <a:schemeClr val="tx1"/>
                </a:solidFill>
                <a:effectLst/>
                <a:latin typeface="+mn-lt"/>
                <a:ea typeface="+mn-ea"/>
                <a:cs typeface="+mn-cs"/>
              </a:rPr>
              <a:t>cdc_opt_log</a:t>
            </a:r>
            <a:r>
              <a:rPr lang="zh-CN" altLang="zh-CN" sz="1200" kern="1200" dirty="0">
                <a:solidFill>
                  <a:schemeClr val="tx1"/>
                </a:solidFill>
                <a:effectLst/>
                <a:latin typeface="+mn-lt"/>
                <a:ea typeface="+mn-ea"/>
                <a:cs typeface="+mn-cs"/>
              </a:rPr>
              <a:t>表中的处理标志更新为流数据里的处理标志。。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159</a:t>
            </a:fld>
            <a:endParaRPr lang="zh-CN" altLang="en-US"/>
          </a:p>
        </p:txBody>
      </p:sp>
    </p:spTree>
    <p:extLst>
      <p:ext uri="{BB962C8B-B14F-4D97-AF65-F5344CB8AC3E}">
        <p14:creationId xmlns:p14="http://schemas.microsoft.com/office/powerpoint/2010/main" val="3229340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259080"/>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二，“内容”标签卡中“</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分隔符”配置为空，因为我们需要输出没有分隔符的文件。</a:t>
            </a:r>
            <a:endParaRPr lang="en-US" altLang="zh-CN" kern="1000" spc="0" dirty="0">
              <a:latin typeface="Times New Roman" panose="02020603050405020304" pitchFamily="18" charset="0"/>
              <a:ea typeface="微软雅黑" panose="020B0503020204020204" pitchFamily="34" charset="-122"/>
              <a:cs typeface="+mn-cs"/>
            </a:endParaRPr>
          </a:p>
          <a:p>
            <a:pPr indent="259080"/>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“格式”选择“</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CR+LF terminated(Windows,DOS)</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因为此转换在</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Windows</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下运行，文件换行的字符是回车换行符。</a:t>
            </a:r>
            <a:endParaRPr lang="zh-CN" altLang="zh-CN" kern="1000" dirty="0">
              <a:latin typeface="Times New Roman" panose="02020603050405020304" pitchFamily="18" charset="0"/>
              <a:ea typeface="方正书宋简体"/>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16</a:t>
            </a:fld>
            <a:endParaRPr lang="zh-CN" altLang="en-US"/>
          </a:p>
        </p:txBody>
      </p:sp>
    </p:spTree>
    <p:extLst>
      <p:ext uri="{BB962C8B-B14F-4D97-AF65-F5344CB8AC3E}">
        <p14:creationId xmlns:p14="http://schemas.microsoft.com/office/powerpoint/2010/main" val="14990763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通过上面几个步骤，已经完成了本案例的配置，接下来，我们来运行这个转换。点击运行按钮，</a:t>
            </a:r>
            <a:r>
              <a:rPr lang="zh-CN" altLang="zh-CN" sz="1200" kern="1200" dirty="0">
                <a:solidFill>
                  <a:schemeClr val="tx1"/>
                </a:solidFill>
                <a:effectLst/>
                <a:latin typeface="+mn-lt"/>
                <a:ea typeface="+mn-ea"/>
                <a:cs typeface="+mn-cs"/>
              </a:rPr>
              <a:t>在弹出的对话框中</a:t>
            </a:r>
            <a:r>
              <a:rPr lang="zh-CN" altLang="en-US" sz="1200" kern="1200" dirty="0">
                <a:solidFill>
                  <a:schemeClr val="tx1"/>
                </a:solidFill>
                <a:effectLst/>
                <a:latin typeface="+mn-lt"/>
                <a:ea typeface="+mn-ea"/>
                <a:cs typeface="+mn-cs"/>
              </a:rPr>
              <a:t>，点击“启动”按钮</a:t>
            </a:r>
            <a:r>
              <a:rPr lang="zh-CN" altLang="zh-CN" sz="1200" kern="1200" dirty="0">
                <a:solidFill>
                  <a:schemeClr val="tx1"/>
                </a:solidFill>
                <a:effectLst/>
                <a:latin typeface="+mn-lt"/>
                <a:ea typeface="+mn-ea"/>
                <a:cs typeface="+mn-cs"/>
              </a:rPr>
              <a:t>，</a:t>
            </a:r>
            <a:r>
              <a:rPr lang="zh-CN" altLang="en-US" dirty="0"/>
              <a:t>将在</a:t>
            </a:r>
            <a:r>
              <a:rPr lang="en-US" altLang="zh-CN" dirty="0"/>
              <a:t>student_cdc_sync</a:t>
            </a:r>
            <a:r>
              <a:rPr lang="zh-CN" altLang="zh-CN" dirty="0"/>
              <a:t>表中输出数据</a:t>
            </a:r>
            <a:r>
              <a:rPr lang="zh-CN" altLang="en-US" dirty="0"/>
              <a:t>，</a:t>
            </a:r>
            <a:r>
              <a:rPr lang="en-US" altLang="zh-CN" dirty="0"/>
              <a:t> cdc_opt_log</a:t>
            </a:r>
            <a:r>
              <a:rPr lang="zh-CN" altLang="zh-CN" dirty="0"/>
              <a:t>表</a:t>
            </a:r>
            <a:r>
              <a:rPr lang="zh-CN" altLang="en-US" dirty="0"/>
              <a:t>的数据会相应更改。</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160</a:t>
            </a:fld>
            <a:endParaRPr lang="zh-CN" altLang="en-US"/>
          </a:p>
        </p:txBody>
      </p:sp>
    </p:spTree>
    <p:extLst>
      <p:ext uri="{BB962C8B-B14F-4D97-AF65-F5344CB8AC3E}">
        <p14:creationId xmlns:p14="http://schemas.microsoft.com/office/powerpoint/2010/main" val="23161023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161</a:t>
            </a:fld>
            <a:endParaRPr lang="zh-CN" altLang="en-US"/>
          </a:p>
        </p:txBody>
      </p:sp>
    </p:spTree>
    <p:extLst>
      <p:ext uri="{BB962C8B-B14F-4D97-AF65-F5344CB8AC3E}">
        <p14:creationId xmlns:p14="http://schemas.microsoft.com/office/powerpoint/2010/main" val="18830101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上一个案例，我们实现了基于</a:t>
            </a:r>
            <a:r>
              <a:rPr lang="en-US" altLang="zh-CN" dirty="0"/>
              <a:t>UPDATE</a:t>
            </a:r>
            <a:r>
              <a:rPr lang="zh-CN" altLang="en-US" dirty="0"/>
              <a:t>触发器的</a:t>
            </a:r>
            <a:r>
              <a:rPr lang="en-US" altLang="zh-CN" dirty="0"/>
              <a:t>CDC</a:t>
            </a:r>
            <a:r>
              <a:rPr lang="zh-CN" altLang="en-US" dirty="0"/>
              <a:t>，接下来，我们实现基于</a:t>
            </a:r>
            <a:r>
              <a:rPr lang="en-US" altLang="zh-CN" dirty="0"/>
              <a:t>DELETE</a:t>
            </a:r>
            <a:r>
              <a:rPr lang="zh-CN" altLang="en-US" dirty="0"/>
              <a:t>触发器的</a:t>
            </a:r>
            <a:r>
              <a:rPr lang="en-US" altLang="zh-CN" dirty="0"/>
              <a:t>CDC</a:t>
            </a:r>
            <a:r>
              <a:rPr lang="zh-CN" altLang="en-US" dirty="0"/>
              <a:t>案例。</a:t>
            </a:r>
            <a:endParaRPr lang="en-US" altLang="zh-CN" dirty="0"/>
          </a:p>
          <a:p>
            <a:r>
              <a:rPr lang="zh-CN" altLang="en-US" sz="1200" kern="1200" dirty="0">
                <a:solidFill>
                  <a:schemeClr val="tx1"/>
                </a:solidFill>
                <a:effectLst/>
                <a:latin typeface="+mn-lt"/>
                <a:ea typeface="+mn-ea"/>
                <a:cs typeface="+mn-cs"/>
              </a:rPr>
              <a:t>首先，我们来看转换的输入输出需求</a:t>
            </a:r>
            <a:r>
              <a:rPr lang="en-US" altLang="zh-CN" sz="1200" kern="1200" dirty="0">
                <a:solidFill>
                  <a:schemeClr val="tx1"/>
                </a:solidFill>
                <a:effectLst/>
                <a:latin typeface="+mn-lt"/>
                <a:ea typeface="+mn-ea"/>
                <a:cs typeface="+mn-cs"/>
              </a:rPr>
              <a:t>:</a:t>
            </a:r>
          </a:p>
          <a:p>
            <a:pPr marL="285750" indent="-285750">
              <a:buFont typeface="Wingdings" panose="05000000000000000000" pitchFamily="2" charset="2"/>
              <a:buChar char="Ø"/>
            </a:pPr>
            <a:r>
              <a:rPr lang="en-US" altLang="zh-CN" dirty="0"/>
              <a:t>student_cdc</a:t>
            </a:r>
            <a:r>
              <a:rPr lang="zh-CN" altLang="zh-CN" dirty="0"/>
              <a:t>表的</a:t>
            </a:r>
            <a:r>
              <a:rPr lang="en-US" altLang="zh-CN" dirty="0"/>
              <a:t>DELETE</a:t>
            </a:r>
            <a:r>
              <a:rPr lang="zh-CN" altLang="zh-CN" dirty="0"/>
              <a:t>触发器——</a:t>
            </a:r>
            <a:r>
              <a:rPr lang="en-US" altLang="zh-CN" dirty="0"/>
              <a:t>student_cdc_delete</a:t>
            </a:r>
            <a:r>
              <a:rPr lang="zh-CN" altLang="zh-CN" dirty="0"/>
              <a:t>，会在</a:t>
            </a:r>
            <a:r>
              <a:rPr lang="en-US" altLang="zh-CN" dirty="0"/>
              <a:t>student_cdc</a:t>
            </a:r>
            <a:r>
              <a:rPr lang="zh-CN" altLang="zh-CN" dirty="0"/>
              <a:t>表删除一条数据后，将操作数据记录到</a:t>
            </a:r>
            <a:r>
              <a:rPr lang="en-US" altLang="zh-CN" dirty="0"/>
              <a:t>cdc_opt_log</a:t>
            </a:r>
            <a:r>
              <a:rPr lang="zh-CN" altLang="zh-CN" dirty="0"/>
              <a:t>表中。</a:t>
            </a:r>
          </a:p>
          <a:p>
            <a:pPr marL="342900" indent="-342900">
              <a:buFont typeface="Wingdings" panose="05000000000000000000" pitchFamily="2" charset="2"/>
              <a:buChar char="Ø"/>
            </a:pPr>
            <a:r>
              <a:rPr lang="en-US" altLang="zh-CN" dirty="0"/>
              <a:t>cdc_opt_log</a:t>
            </a:r>
            <a:r>
              <a:rPr lang="zh-CN" altLang="zh-CN" dirty="0"/>
              <a:t>表中“处理标志”为未处理，“操作”为</a:t>
            </a:r>
            <a:r>
              <a:rPr lang="en-US" altLang="zh-CN" sz="1200" kern="1200" dirty="0">
                <a:solidFill>
                  <a:schemeClr val="tx1"/>
                </a:solidFill>
                <a:effectLst/>
                <a:latin typeface="+mn-lt"/>
                <a:ea typeface="+mn-ea"/>
                <a:cs typeface="+mn-cs"/>
              </a:rPr>
              <a:t>”D”</a:t>
            </a:r>
            <a:r>
              <a:rPr lang="zh-CN" altLang="zh-CN" dirty="0"/>
              <a:t>的数据，即为删除操作的增量数据，将表</a:t>
            </a:r>
            <a:r>
              <a:rPr lang="en-US" altLang="zh-CN" dirty="0"/>
              <a:t>student_cdc_sync</a:t>
            </a:r>
            <a:r>
              <a:rPr lang="zh-CN" altLang="zh-CN" dirty="0"/>
              <a:t>表中学号相同的数据进行删除。其中，</a:t>
            </a:r>
            <a:r>
              <a:rPr lang="en-US" altLang="zh-CN" dirty="0"/>
              <a:t>cdc_opt_log</a:t>
            </a:r>
            <a:r>
              <a:rPr lang="zh-CN" altLang="zh-CN" dirty="0"/>
              <a:t>表的主要作用是记录对哪些数据进行了哪些操作，同时记录该操作是否被处理， 拉取成功后，需要将</a:t>
            </a:r>
            <a:r>
              <a:rPr lang="en-US" altLang="zh-CN" dirty="0"/>
              <a:t>cdc_opt_log</a:t>
            </a:r>
            <a:r>
              <a:rPr lang="zh-CN" altLang="zh-CN" dirty="0"/>
              <a:t>表中对应数据的“处理标志”更新为已处理。</a:t>
            </a:r>
          </a:p>
          <a:p>
            <a:pPr marL="285750" indent="-285750">
              <a:buFont typeface="Wingdings" panose="05000000000000000000" pitchFamily="2" charset="2"/>
              <a:buChar char="Ø"/>
            </a:pPr>
            <a:r>
              <a:rPr lang="zh-CN" altLang="zh-CN" dirty="0"/>
              <a:t>需要用到的更新</a:t>
            </a:r>
            <a:r>
              <a:rPr lang="en-US" altLang="zh-CN" dirty="0"/>
              <a:t>SQL:</a:t>
            </a:r>
            <a:endParaRPr lang="zh-CN" altLang="zh-CN" dirty="0"/>
          </a:p>
          <a:p>
            <a:r>
              <a:rPr lang="en-US" altLang="zh-CN" dirty="0">
                <a:highlight>
                  <a:srgbClr val="E8E8E8"/>
                </a:highlight>
              </a:rPr>
              <a:t>delete from student_cdc where </a:t>
            </a:r>
            <a:r>
              <a:rPr lang="zh-CN" altLang="zh-CN" dirty="0">
                <a:highlight>
                  <a:srgbClr val="E8E8E8"/>
                </a:highlight>
              </a:rPr>
              <a:t>学号</a:t>
            </a:r>
            <a:r>
              <a:rPr lang="en-US" altLang="zh-CN" dirty="0">
                <a:highlight>
                  <a:srgbClr val="E8E8E8"/>
                </a:highlight>
              </a:rPr>
              <a:t>=7</a:t>
            </a:r>
            <a:endParaRPr lang="zh-CN" altLang="zh-CN" dirty="0">
              <a:highlight>
                <a:srgbClr val="E8E8E8"/>
              </a:highlight>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162</a:t>
            </a:fld>
            <a:endParaRPr lang="zh-CN" altLang="en-US"/>
          </a:p>
        </p:txBody>
      </p:sp>
    </p:spTree>
    <p:extLst>
      <p:ext uri="{BB962C8B-B14F-4D97-AF65-F5344CB8AC3E}">
        <p14:creationId xmlns:p14="http://schemas.microsoft.com/office/powerpoint/2010/main" val="34133472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在执行完</a:t>
            </a:r>
            <a:r>
              <a:rPr lang="en-US" altLang="zh-CN" sz="1200" kern="1200" dirty="0">
                <a:solidFill>
                  <a:schemeClr val="tx1"/>
                </a:solidFill>
                <a:effectLst/>
                <a:latin typeface="+mn-lt"/>
                <a:ea typeface="+mn-ea"/>
                <a:cs typeface="+mn-cs"/>
              </a:rPr>
              <a:t>SQL</a:t>
            </a:r>
            <a:r>
              <a:rPr lang="zh-CN" altLang="en-US" sz="1200" kern="1200" dirty="0">
                <a:solidFill>
                  <a:schemeClr val="tx1"/>
                </a:solidFill>
                <a:effectLst/>
                <a:latin typeface="+mn-lt"/>
                <a:ea typeface="+mn-ea"/>
                <a:cs typeface="+mn-cs"/>
              </a:rPr>
              <a:t>后，期望输出的</a:t>
            </a:r>
            <a:r>
              <a:rPr lang="en-US" altLang="zh-CN" dirty="0"/>
              <a:t>student_cdc_sync</a:t>
            </a:r>
            <a:r>
              <a:rPr lang="zh-CN" altLang="zh-CN" dirty="0"/>
              <a:t>表</a:t>
            </a:r>
            <a:r>
              <a:rPr lang="zh-CN" altLang="en-US" dirty="0"/>
              <a:t>和</a:t>
            </a:r>
            <a:r>
              <a:rPr lang="en-US" altLang="zh-CN" dirty="0"/>
              <a:t>cdc_opt_log</a:t>
            </a:r>
            <a:r>
              <a:rPr lang="zh-CN" altLang="en-US" dirty="0"/>
              <a:t>表</a:t>
            </a:r>
            <a:r>
              <a:rPr lang="zh-CN" altLang="zh-CN" dirty="0"/>
              <a:t>的内容</a:t>
            </a:r>
            <a:r>
              <a:rPr lang="zh-CN" altLang="en-US" kern="1000" dirty="0">
                <a:ea typeface="微软雅黑" panose="020B0503020204020204" pitchFamily="34" charset="-122"/>
                <a:cs typeface="微软雅黑" panose="020B0503020204020204" pitchFamily="34" charset="-122"/>
              </a:rPr>
              <a:t>。</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163</a:t>
            </a:fld>
            <a:endParaRPr lang="zh-CN" altLang="en-US"/>
          </a:p>
        </p:txBody>
      </p:sp>
    </p:spTree>
    <p:extLst>
      <p:ext uri="{BB962C8B-B14F-4D97-AF65-F5344CB8AC3E}">
        <p14:creationId xmlns:p14="http://schemas.microsoft.com/office/powerpoint/2010/main" val="345230780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我们在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已经创建了简单的转换流程图，这里参考第二章的操作，</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新建转换文件，并开始可视化编程。</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r>
              <a:rPr lang="zh-CN" altLang="en-US" sz="1200" kern="1200" dirty="0">
                <a:solidFill>
                  <a:schemeClr val="tx1"/>
                </a:solidFill>
                <a:effectLst/>
                <a:latin typeface="+mn-lt"/>
                <a:ea typeface="+mn-ea"/>
                <a:cs typeface="+mn-cs"/>
              </a:rPr>
              <a:t>由于我们进行增量导入，所以我们需要从</a:t>
            </a:r>
            <a:r>
              <a:rPr lang="en-US" altLang="zh-CN" sz="1200" kern="1200" dirty="0">
                <a:solidFill>
                  <a:schemeClr val="tx1"/>
                </a:solidFill>
                <a:effectLst/>
                <a:latin typeface="+mn-lt"/>
                <a:ea typeface="+mn-ea"/>
                <a:cs typeface="+mn-cs"/>
              </a:rPr>
              <a:t>cdc_opt_log</a:t>
            </a:r>
            <a:r>
              <a:rPr lang="zh-CN" altLang="en-US" sz="1200" kern="1200" dirty="0">
                <a:solidFill>
                  <a:schemeClr val="tx1"/>
                </a:solidFill>
                <a:effectLst/>
                <a:latin typeface="+mn-lt"/>
                <a:ea typeface="+mn-ea"/>
                <a:cs typeface="+mn-cs"/>
              </a:rPr>
              <a:t>中读取处理标志为“未处理”，“操作”为“</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”的数据。然后将学号作为参数传递给下个步骤。最终，执行此转换时，我们将</a:t>
            </a:r>
            <a:r>
              <a:rPr lang="en-US" altLang="zh-CN" sz="1200" kern="1200" dirty="0">
                <a:solidFill>
                  <a:schemeClr val="tx1"/>
                </a:solidFill>
                <a:effectLst/>
                <a:latin typeface="+mn-lt"/>
                <a:ea typeface="+mn-ea"/>
                <a:cs typeface="+mn-cs"/>
              </a:rPr>
              <a:t>student_cdc_sync</a:t>
            </a:r>
            <a:r>
              <a:rPr lang="zh-CN" altLang="en-US" sz="1200" kern="1200" dirty="0">
                <a:solidFill>
                  <a:schemeClr val="tx1"/>
                </a:solidFill>
                <a:effectLst/>
                <a:latin typeface="+mn-lt"/>
                <a:ea typeface="+mn-ea"/>
                <a:cs typeface="+mn-cs"/>
              </a:rPr>
              <a:t>表中符合条件的数据进行删除，同时将</a:t>
            </a:r>
            <a:r>
              <a:rPr lang="en-US" altLang="zh-CN" sz="1200" kern="1200" dirty="0">
                <a:solidFill>
                  <a:schemeClr val="tx1"/>
                </a:solidFill>
                <a:effectLst/>
                <a:latin typeface="+mn-lt"/>
                <a:ea typeface="+mn-ea"/>
                <a:cs typeface="+mn-cs"/>
              </a:rPr>
              <a:t>cdc_opt_log</a:t>
            </a:r>
            <a:r>
              <a:rPr lang="zh-CN" altLang="en-US" sz="1200" kern="1200" dirty="0">
                <a:solidFill>
                  <a:schemeClr val="tx1"/>
                </a:solidFill>
                <a:effectLst/>
                <a:latin typeface="+mn-lt"/>
                <a:ea typeface="+mn-ea"/>
                <a:cs typeface="+mn-cs"/>
              </a:rPr>
              <a:t>表的“处理标志”更新为已处理。</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164</a:t>
            </a:fld>
            <a:endParaRPr lang="zh-CN" altLang="en-US"/>
          </a:p>
        </p:txBody>
      </p:sp>
    </p:spTree>
    <p:extLst>
      <p:ext uri="{BB962C8B-B14F-4D97-AF65-F5344CB8AC3E}">
        <p14:creationId xmlns:p14="http://schemas.microsoft.com/office/powerpoint/2010/main" val="17553621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第一步，我们来进行</a:t>
            </a:r>
            <a:r>
              <a:rPr lang="zh-CN" altLang="zh-CN" kern="1000" dirty="0">
                <a:ea typeface="微软雅黑" panose="020B0503020204020204" pitchFamily="34" charset="-122"/>
                <a:cs typeface="微软雅黑" panose="020B0503020204020204" pitchFamily="34" charset="-122"/>
              </a:rPr>
              <a:t>“</a:t>
            </a:r>
            <a:r>
              <a:rPr lang="en-US" altLang="zh-CN" kern="1000" dirty="0">
                <a:ea typeface="微软雅黑" panose="020B0503020204020204" pitchFamily="34" charset="-122"/>
                <a:cs typeface="微软雅黑" panose="020B0503020204020204" pitchFamily="34" charset="-122"/>
              </a:rPr>
              <a:t>CDC</a:t>
            </a:r>
            <a:r>
              <a:rPr lang="zh-CN" altLang="en-US" kern="1000" dirty="0">
                <a:ea typeface="微软雅黑" panose="020B0503020204020204" pitchFamily="34" charset="-122"/>
                <a:cs typeface="微软雅黑" panose="020B0503020204020204" pitchFamily="34" charset="-122"/>
              </a:rPr>
              <a:t>日志</a:t>
            </a:r>
            <a:r>
              <a:rPr lang="zh-CN" altLang="en-US" dirty="0"/>
              <a:t>表输入</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步骤的配置，该步骤使用的是“表输入”。</a:t>
            </a:r>
            <a:r>
              <a:rPr lang="zh-CN" altLang="en-US" dirty="0"/>
              <a:t>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中已经配置过“表输入”的步骤，这里参考第二章的操作。</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最后，</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CDC</a:t>
            </a:r>
            <a:r>
              <a:rPr lang="zh-CN" altLang="zh-CN" sz="1200" kern="1200" dirty="0">
                <a:solidFill>
                  <a:schemeClr val="tx1"/>
                </a:solidFill>
                <a:effectLst/>
                <a:latin typeface="+mn-lt"/>
                <a:ea typeface="+mn-ea"/>
                <a:cs typeface="+mn-cs"/>
              </a:rPr>
              <a:t>日志表输入”弹框的“</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”栏目中，手工输入</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SELECT </a:t>
            </a:r>
            <a:r>
              <a:rPr lang="zh-CN" altLang="zh-CN" sz="1200" kern="1200" dirty="0">
                <a:solidFill>
                  <a:schemeClr val="tx1"/>
                </a:solidFill>
                <a:effectLst/>
                <a:latin typeface="+mn-lt"/>
                <a:ea typeface="+mn-ea"/>
                <a:cs typeface="+mn-cs"/>
              </a:rPr>
              <a:t>学号</a:t>
            </a:r>
            <a:r>
              <a:rPr lang="en-US" altLang="zh-CN" sz="1200" kern="1200" dirty="0">
                <a:solidFill>
                  <a:schemeClr val="tx1"/>
                </a:solidFill>
                <a:effectLst/>
                <a:latin typeface="+mn-lt"/>
                <a:ea typeface="+mn-ea"/>
                <a:cs typeface="+mn-cs"/>
              </a:rPr>
              <a:t> FROM cdc_opt_log where </a:t>
            </a:r>
            <a:r>
              <a:rPr lang="zh-CN" altLang="zh-CN" sz="1200" kern="1200" dirty="0">
                <a:solidFill>
                  <a:schemeClr val="tx1"/>
                </a:solidFill>
                <a:effectLst/>
                <a:latin typeface="+mn-lt"/>
                <a:ea typeface="+mn-ea"/>
                <a:cs typeface="+mn-cs"/>
              </a:rPr>
              <a:t>操作</a:t>
            </a:r>
            <a:r>
              <a:rPr lang="en-US" altLang="zh-CN" sz="1200" kern="1200" dirty="0">
                <a:solidFill>
                  <a:schemeClr val="tx1"/>
                </a:solidFill>
                <a:effectLst/>
                <a:latin typeface="+mn-lt"/>
                <a:ea typeface="+mn-ea"/>
                <a:cs typeface="+mn-cs"/>
              </a:rPr>
              <a:t>=‘D' and </a:t>
            </a:r>
            <a:r>
              <a:rPr lang="zh-CN" altLang="zh-CN" sz="1200" kern="1200" dirty="0">
                <a:solidFill>
                  <a:schemeClr val="tx1"/>
                </a:solidFill>
                <a:effectLst/>
                <a:latin typeface="+mn-lt"/>
                <a:ea typeface="+mn-ea"/>
                <a:cs typeface="+mn-cs"/>
              </a:rPr>
              <a:t>处理标志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未处理</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165</a:t>
            </a:fld>
            <a:endParaRPr lang="zh-CN" altLang="en-US"/>
          </a:p>
        </p:txBody>
      </p:sp>
    </p:spTree>
    <p:extLst>
      <p:ext uri="{BB962C8B-B14F-4D97-AF65-F5344CB8AC3E}">
        <p14:creationId xmlns:p14="http://schemas.microsoft.com/office/powerpoint/2010/main" val="33448495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第二步，我们来进行</a:t>
            </a:r>
            <a:r>
              <a:rPr lang="zh-CN" altLang="zh-CN" kern="1000" dirty="0">
                <a:ea typeface="微软雅黑" panose="020B0503020204020204" pitchFamily="34" charset="-122"/>
                <a:cs typeface="微软雅黑" panose="020B0503020204020204" pitchFamily="34" charset="-122"/>
              </a:rPr>
              <a:t>“</a:t>
            </a:r>
            <a:r>
              <a:rPr lang="zh-CN" altLang="en-US" dirty="0"/>
              <a:t>删除学生同步表</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步骤的配置，该步骤使用的是“删除”。</a:t>
            </a:r>
            <a:r>
              <a:rPr lang="zh-CN" altLang="en-US" dirty="0"/>
              <a:t>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中已经配置过“表输入”的步骤，这里参考第二章的操作。</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r>
              <a:rPr lang="zh-CN" altLang="en-US" sz="1200" kern="1200" dirty="0">
                <a:solidFill>
                  <a:schemeClr val="tx1"/>
                </a:solidFill>
                <a:effectLst/>
                <a:latin typeface="+mn-lt"/>
                <a:ea typeface="+mn-ea"/>
                <a:cs typeface="+mn-cs"/>
              </a:rPr>
              <a:t>该步骤所使用的步骤为“删除”，在“删除”弹框的数据库连接选择本案例使用的</a:t>
            </a:r>
            <a:r>
              <a:rPr lang="en-US" altLang="zh-CN" sz="1200" kern="1200" dirty="0">
                <a:solidFill>
                  <a:schemeClr val="tx1"/>
                </a:solidFill>
                <a:effectLst/>
                <a:latin typeface="+mn-lt"/>
                <a:ea typeface="+mn-ea"/>
                <a:cs typeface="+mn-cs"/>
              </a:rPr>
              <a:t>sql_testlink</a:t>
            </a:r>
            <a:r>
              <a:rPr lang="zh-CN" altLang="en-US" sz="1200" kern="1200" dirty="0">
                <a:solidFill>
                  <a:schemeClr val="tx1"/>
                </a:solidFill>
                <a:effectLst/>
                <a:latin typeface="+mn-lt"/>
                <a:ea typeface="+mn-ea"/>
                <a:cs typeface="+mn-cs"/>
              </a:rPr>
              <a:t>。“目标表”设置为</a:t>
            </a:r>
            <a:r>
              <a:rPr lang="en-US" altLang="zh-CN" sz="1200" kern="1200" dirty="0">
                <a:solidFill>
                  <a:schemeClr val="tx1"/>
                </a:solidFill>
                <a:effectLst/>
                <a:latin typeface="+mn-lt"/>
                <a:ea typeface="+mn-ea"/>
                <a:cs typeface="+mn-cs"/>
              </a:rPr>
              <a:t>student_cdc_sync</a:t>
            </a:r>
            <a:r>
              <a:rPr lang="zh-CN" altLang="en-US" sz="1200" kern="1200" dirty="0">
                <a:solidFill>
                  <a:schemeClr val="tx1"/>
                </a:solidFill>
                <a:effectLst/>
                <a:latin typeface="+mn-lt"/>
                <a:ea typeface="+mn-ea"/>
                <a:cs typeface="+mn-cs"/>
              </a:rPr>
              <a:t>，“查询值所需的关键字”设置中的表字段设置为“学号”，比较符为“</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，流里的字段</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设置为“学号”，用来删除</a:t>
            </a:r>
            <a:r>
              <a:rPr lang="en-US" altLang="zh-CN" sz="1200" kern="1200" dirty="0">
                <a:solidFill>
                  <a:schemeClr val="tx1"/>
                </a:solidFill>
                <a:effectLst/>
                <a:latin typeface="+mn-lt"/>
                <a:ea typeface="+mn-ea"/>
                <a:cs typeface="+mn-cs"/>
              </a:rPr>
              <a:t>student_cdc_sync</a:t>
            </a:r>
            <a:r>
              <a:rPr lang="zh-CN" altLang="en-US" sz="1200" kern="1200" dirty="0">
                <a:solidFill>
                  <a:schemeClr val="tx1"/>
                </a:solidFill>
                <a:effectLst/>
                <a:latin typeface="+mn-lt"/>
                <a:ea typeface="+mn-ea"/>
                <a:cs typeface="+mn-cs"/>
              </a:rPr>
              <a:t>表中对应的记录。</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166</a:t>
            </a:fld>
            <a:endParaRPr lang="zh-CN" altLang="en-US"/>
          </a:p>
        </p:txBody>
      </p:sp>
    </p:spTree>
    <p:extLst>
      <p:ext uri="{BB962C8B-B14F-4D97-AF65-F5344CB8AC3E}">
        <p14:creationId xmlns:p14="http://schemas.microsoft.com/office/powerpoint/2010/main" val="124698009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第三步，我们来进行</a:t>
            </a:r>
            <a:r>
              <a:rPr lang="zh-CN" altLang="zh-CN" sz="1200" kern="1200" dirty="0">
                <a:solidFill>
                  <a:schemeClr val="tx1"/>
                </a:solidFill>
                <a:effectLst/>
                <a:latin typeface="+mn-lt"/>
                <a:ea typeface="+mn-ea"/>
                <a:cs typeface="+mn-cs"/>
              </a:rPr>
              <a:t>“插入</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更新</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sz="1200" kern="1200" dirty="0">
                <a:solidFill>
                  <a:schemeClr val="tx1"/>
                </a:solidFill>
                <a:effectLst/>
                <a:latin typeface="+mn-lt"/>
                <a:ea typeface="+mn-ea"/>
                <a:cs typeface="+mn-cs"/>
              </a:rPr>
              <a:t>该步骤所使用的步骤为“插入</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更新”，在“插入</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更新”弹框的数据库连接选择本案例使用的</a:t>
            </a:r>
            <a:r>
              <a:rPr lang="en-US" altLang="zh-CN" sz="1200" kern="1200" dirty="0">
                <a:solidFill>
                  <a:schemeClr val="tx1"/>
                </a:solidFill>
                <a:effectLst/>
                <a:latin typeface="+mn-lt"/>
                <a:ea typeface="+mn-ea"/>
                <a:cs typeface="+mn-cs"/>
              </a:rPr>
              <a:t>sql_testlink</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sz="1200" kern="1200" dirty="0">
                <a:solidFill>
                  <a:schemeClr val="tx1"/>
                </a:solidFill>
                <a:effectLst/>
                <a:latin typeface="+mn-lt"/>
                <a:ea typeface="+mn-ea"/>
                <a:cs typeface="+mn-cs"/>
              </a:rPr>
              <a:t>“目标表”设置为</a:t>
            </a:r>
            <a:r>
              <a:rPr lang="en-US" altLang="zh-CN" sz="1200" kern="1200" dirty="0">
                <a:solidFill>
                  <a:schemeClr val="tx1"/>
                </a:solidFill>
                <a:effectLst/>
                <a:latin typeface="+mn-lt"/>
                <a:ea typeface="+mn-ea"/>
                <a:cs typeface="+mn-cs"/>
              </a:rPr>
              <a:t>cdc_opt_log</a:t>
            </a:r>
            <a:r>
              <a:rPr lang="zh-CN" altLang="zh-CN" sz="1200" kern="1200" dirty="0">
                <a:solidFill>
                  <a:schemeClr val="tx1"/>
                </a:solidFill>
                <a:effectLst/>
                <a:latin typeface="+mn-lt"/>
                <a:ea typeface="+mn-ea"/>
                <a:cs typeface="+mn-cs"/>
              </a:rPr>
              <a:t>，“用来查询的关键字”设置中的表字段设置为“学号”，比较符为“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”，流里的字段</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设置为“学号”，用来查询出</a:t>
            </a:r>
            <a:r>
              <a:rPr lang="en-US" altLang="zh-CN" sz="1200" kern="1200" dirty="0">
                <a:solidFill>
                  <a:schemeClr val="tx1"/>
                </a:solidFill>
                <a:effectLst/>
                <a:latin typeface="+mn-lt"/>
                <a:ea typeface="+mn-ea"/>
                <a:cs typeface="+mn-cs"/>
              </a:rPr>
              <a:t>cdc_opt_log</a:t>
            </a:r>
            <a:r>
              <a:rPr lang="zh-CN" altLang="zh-CN" sz="1200" kern="1200" dirty="0">
                <a:solidFill>
                  <a:schemeClr val="tx1"/>
                </a:solidFill>
                <a:effectLst/>
                <a:latin typeface="+mn-lt"/>
                <a:ea typeface="+mn-ea"/>
                <a:cs typeface="+mn-cs"/>
              </a:rPr>
              <a:t>表中的记录。</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sz="1200" kern="1200" dirty="0">
                <a:solidFill>
                  <a:schemeClr val="tx1"/>
                </a:solidFill>
                <a:effectLst/>
                <a:latin typeface="+mn-lt"/>
                <a:ea typeface="+mn-ea"/>
                <a:cs typeface="+mn-cs"/>
              </a:rPr>
              <a:t>“更新字段”设置中的表字段设置为“处理标志”，“流字段”设置为“处理标志”，“更新”设置为 “</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”。表示将</a:t>
            </a:r>
            <a:r>
              <a:rPr lang="en-US" altLang="zh-CN" sz="1200" kern="1200" dirty="0">
                <a:solidFill>
                  <a:schemeClr val="tx1"/>
                </a:solidFill>
                <a:effectLst/>
                <a:latin typeface="+mn-lt"/>
                <a:ea typeface="+mn-ea"/>
                <a:cs typeface="+mn-cs"/>
              </a:rPr>
              <a:t>cdc_opt_log</a:t>
            </a:r>
            <a:r>
              <a:rPr lang="zh-CN" altLang="zh-CN" sz="1200" kern="1200" dirty="0">
                <a:solidFill>
                  <a:schemeClr val="tx1"/>
                </a:solidFill>
                <a:effectLst/>
                <a:latin typeface="+mn-lt"/>
                <a:ea typeface="+mn-ea"/>
                <a:cs typeface="+mn-cs"/>
              </a:rPr>
              <a:t>表中的处理标志更新为流数据里的处理标志。。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167</a:t>
            </a:fld>
            <a:endParaRPr lang="zh-CN" altLang="en-US"/>
          </a:p>
        </p:txBody>
      </p:sp>
    </p:spTree>
    <p:extLst>
      <p:ext uri="{BB962C8B-B14F-4D97-AF65-F5344CB8AC3E}">
        <p14:creationId xmlns:p14="http://schemas.microsoft.com/office/powerpoint/2010/main" val="379564805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通过上面几个步骤，已经完成了本案例的配置，接下来，我们来运行这个转换。点击运行按钮，</a:t>
            </a:r>
            <a:r>
              <a:rPr lang="zh-CN" altLang="zh-CN" sz="1200" kern="1200" dirty="0">
                <a:solidFill>
                  <a:schemeClr val="tx1"/>
                </a:solidFill>
                <a:effectLst/>
                <a:latin typeface="+mn-lt"/>
                <a:ea typeface="+mn-ea"/>
                <a:cs typeface="+mn-cs"/>
              </a:rPr>
              <a:t>在弹出的对话框中</a:t>
            </a:r>
            <a:r>
              <a:rPr lang="zh-CN" altLang="en-US" sz="1200" kern="1200" dirty="0">
                <a:solidFill>
                  <a:schemeClr val="tx1"/>
                </a:solidFill>
                <a:effectLst/>
                <a:latin typeface="+mn-lt"/>
                <a:ea typeface="+mn-ea"/>
                <a:cs typeface="+mn-cs"/>
              </a:rPr>
              <a:t>，点击“启动”按钮</a:t>
            </a:r>
            <a:r>
              <a:rPr lang="zh-CN" altLang="zh-CN" sz="1200" kern="1200" dirty="0">
                <a:solidFill>
                  <a:schemeClr val="tx1"/>
                </a:solidFill>
                <a:effectLst/>
                <a:latin typeface="+mn-lt"/>
                <a:ea typeface="+mn-ea"/>
                <a:cs typeface="+mn-cs"/>
              </a:rPr>
              <a:t>，</a:t>
            </a:r>
            <a:r>
              <a:rPr lang="zh-CN" altLang="en-US" dirty="0"/>
              <a:t>将在</a:t>
            </a:r>
            <a:r>
              <a:rPr lang="en-US" altLang="zh-CN" dirty="0"/>
              <a:t>student_cdc_sync</a:t>
            </a:r>
            <a:r>
              <a:rPr lang="zh-CN" altLang="zh-CN" dirty="0"/>
              <a:t>表中</a:t>
            </a:r>
            <a:r>
              <a:rPr lang="zh-CN" altLang="en-US" dirty="0"/>
              <a:t>删除</a:t>
            </a:r>
            <a:r>
              <a:rPr lang="zh-CN" altLang="zh-CN" dirty="0"/>
              <a:t>数据</a:t>
            </a:r>
            <a:r>
              <a:rPr lang="zh-CN" altLang="en-US" dirty="0"/>
              <a:t>，</a:t>
            </a:r>
            <a:r>
              <a:rPr lang="en-US" altLang="zh-CN" dirty="0"/>
              <a:t> cdc_opt_log</a:t>
            </a:r>
            <a:r>
              <a:rPr lang="zh-CN" altLang="zh-CN" dirty="0"/>
              <a:t>表</a:t>
            </a:r>
            <a:r>
              <a:rPr lang="zh-CN" altLang="en-US" dirty="0"/>
              <a:t>的数据会相应更改。</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168</a:t>
            </a:fld>
            <a:endParaRPr lang="zh-CN" altLang="en-US"/>
          </a:p>
        </p:txBody>
      </p:sp>
    </p:spTree>
    <p:extLst>
      <p:ext uri="{BB962C8B-B14F-4D97-AF65-F5344CB8AC3E}">
        <p14:creationId xmlns:p14="http://schemas.microsoft.com/office/powerpoint/2010/main" val="232034481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169</a:t>
            </a:fld>
            <a:endParaRPr lang="zh-CN" altLang="en-US"/>
          </a:p>
        </p:txBody>
      </p:sp>
    </p:spTree>
    <p:extLst>
      <p:ext uri="{BB962C8B-B14F-4D97-AF65-F5344CB8AC3E}">
        <p14:creationId xmlns:p14="http://schemas.microsoft.com/office/powerpoint/2010/main" val="249914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259080"/>
            <a:r>
              <a:rPr lang="zh-CN" altLang="en-US" sz="1200" kern="1000" dirty="0">
                <a:solidFill>
                  <a:schemeClr val="tx1"/>
                </a:solidFill>
                <a:effectLst/>
                <a:latin typeface="+mn-lt"/>
                <a:ea typeface="微软雅黑" panose="020B0503020204020204" pitchFamily="34" charset="-122"/>
                <a:cs typeface="+mn-cs"/>
              </a:rPr>
              <a:t>三，在“字段”标签卡中，</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点击“获取字段”按钮，在字段列表上选择出此文件的所有字段。然后，在各个字段的“长度”中，输入“</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12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”，表示每个输出字段的长度为</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12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字节。</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pPr marL="0" marR="0" lvl="0" indent="259080" algn="l" defTabSz="914400" rtl="0" eaLnBrk="1" fontAlgn="auto" latinLnBrk="0" hangingPunct="1">
              <a:lnSpc>
                <a:spcPct val="100000"/>
              </a:lnSpc>
              <a:spcBef>
                <a:spcPts val="0"/>
              </a:spcBef>
              <a:spcAft>
                <a:spcPts val="0"/>
              </a:spcAft>
              <a:buClrTx/>
              <a:buSzTx/>
              <a:buFontTx/>
              <a:buNone/>
              <a:tabLst/>
              <a:defRPr/>
            </a:pPr>
            <a:r>
              <a:rPr lang="zh-CN" altLang="en-US" kern="1000" spc="10" dirty="0">
                <a:latin typeface="Times New Roman" panose="02020603050405020304" pitchFamily="18" charset="0"/>
                <a:ea typeface="微软雅黑" panose="020B0503020204020204" pitchFamily="34" charset="-122"/>
              </a:rPr>
              <a:t>通过这设置这三个标签卡，就完成了</a:t>
            </a:r>
            <a:r>
              <a:rPr lang="zh-CN" altLang="zh-CN" kern="1000" dirty="0">
                <a:ea typeface="微软雅黑" panose="020B0503020204020204" pitchFamily="34" charset="-122"/>
                <a:cs typeface="微软雅黑" panose="020B0503020204020204" pitchFamily="34" charset="-122"/>
              </a:rPr>
              <a:t>“固定宽度文本文件输出”的配置</a:t>
            </a:r>
            <a:r>
              <a:rPr lang="zh-CN" altLang="en-US" kern="1000" dirty="0">
                <a:ea typeface="微软雅黑" panose="020B0503020204020204" pitchFamily="34" charset="-122"/>
                <a:cs typeface="微软雅黑" panose="020B0503020204020204" pitchFamily="34" charset="-122"/>
              </a:rPr>
              <a:t>。</a:t>
            </a:r>
            <a:endParaRPr lang="zh-CN" altLang="en-US" dirty="0"/>
          </a:p>
          <a:p>
            <a:pPr indent="259080"/>
            <a:endParaRPr lang="zh-CN" altLang="zh-CN" kern="1000" dirty="0">
              <a:latin typeface="Times New Roman" panose="02020603050405020304" pitchFamily="18" charset="0"/>
              <a:ea typeface="方正书宋简体"/>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17</a:t>
            </a:fld>
            <a:endParaRPr lang="zh-CN" altLang="en-US"/>
          </a:p>
        </p:txBody>
      </p:sp>
    </p:spTree>
    <p:extLst>
      <p:ext uri="{BB962C8B-B14F-4D97-AF65-F5344CB8AC3E}">
        <p14:creationId xmlns:p14="http://schemas.microsoft.com/office/powerpoint/2010/main" val="318204892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en-US" sz="1200" kern="1200" dirty="0">
                <a:solidFill>
                  <a:schemeClr val="tx1"/>
                </a:solidFill>
                <a:effectLst/>
                <a:latin typeface="+mn-lt"/>
                <a:ea typeface="+mn-ea"/>
                <a:cs typeface="+mn-cs"/>
              </a:rPr>
              <a:t>上一小节，我们完成了基于触发器的</a:t>
            </a:r>
            <a:r>
              <a:rPr lang="en-US" altLang="zh-CN" sz="1200" kern="1200" dirty="0">
                <a:solidFill>
                  <a:schemeClr val="tx1"/>
                </a:solidFill>
                <a:effectLst/>
                <a:latin typeface="+mn-lt"/>
                <a:ea typeface="+mn-ea"/>
                <a:cs typeface="+mn-cs"/>
              </a:rPr>
              <a:t>CDC</a:t>
            </a:r>
            <a:r>
              <a:rPr lang="zh-CN" altLang="en-US" sz="1200" kern="1200" dirty="0">
                <a:solidFill>
                  <a:schemeClr val="tx1"/>
                </a:solidFill>
                <a:effectLst/>
                <a:latin typeface="+mn-lt"/>
                <a:ea typeface="+mn-ea"/>
                <a:cs typeface="+mn-cs"/>
              </a:rPr>
              <a:t>，这一小节，我们进行基于快照的</a:t>
            </a:r>
            <a:r>
              <a:rPr lang="en-US" altLang="zh-CN" sz="1200" kern="1200" dirty="0">
                <a:solidFill>
                  <a:schemeClr val="tx1"/>
                </a:solidFill>
                <a:effectLst/>
                <a:latin typeface="+mn-lt"/>
                <a:ea typeface="+mn-ea"/>
                <a:cs typeface="+mn-cs"/>
              </a:rPr>
              <a:t>CDC</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如果源数据中没有时间戳，又不能使用触发器，那么就可以使用快照表了，通过不同版本的快照表进行对比，来获得数据的增量变化。将源数据中的所有数据加载到数据仓库的缓冲区形成源数据的第一个快照版本，下一次需要同步时，再将源数据的所有数据加载到数据仓库的缓冲区形成源数据的第二个快照版本，然后再比较这两个版本的数据，就可以找到增量变化。</a:t>
            </a:r>
          </a:p>
          <a:p>
            <a:pPr marL="171450" indent="-171450">
              <a:buFont typeface="Wingdings" panose="05000000000000000000" pitchFamily="2" charset="2"/>
              <a:buChar char="Ø"/>
            </a:pPr>
            <a:r>
              <a:rPr lang="en-US" altLang="zh-CN" sz="1200" kern="1200" dirty="0">
                <a:solidFill>
                  <a:schemeClr val="tx1"/>
                </a:solidFill>
                <a:effectLst/>
                <a:latin typeface="+mn-lt"/>
                <a:ea typeface="+mn-ea"/>
                <a:cs typeface="+mn-cs"/>
              </a:rPr>
              <a:t>Kettle</a:t>
            </a:r>
            <a:r>
              <a:rPr lang="zh-CN" altLang="zh-CN" sz="1200" kern="1200" dirty="0">
                <a:solidFill>
                  <a:schemeClr val="tx1"/>
                </a:solidFill>
                <a:effectLst/>
                <a:latin typeface="+mn-lt"/>
                <a:ea typeface="+mn-ea"/>
                <a:cs typeface="+mn-cs"/>
              </a:rPr>
              <a:t>里的“合并记录”就可以用来比较两个表的差异。这个步骤读取两个使用关键字排序的输入流数据，并根据输入流里的关键字比较其他字段。</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170</a:t>
            </a:fld>
            <a:endParaRPr lang="zh-CN" altLang="en-US"/>
          </a:p>
        </p:txBody>
      </p:sp>
    </p:spTree>
    <p:extLst>
      <p:ext uri="{BB962C8B-B14F-4D97-AF65-F5344CB8AC3E}">
        <p14:creationId xmlns:p14="http://schemas.microsoft.com/office/powerpoint/2010/main" val="316290754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接下来我们通过</a:t>
            </a:r>
            <a:r>
              <a:rPr lang="zh-CN" altLang="en-US" sz="1200" kern="1200" dirty="0">
                <a:solidFill>
                  <a:schemeClr val="tx1"/>
                </a:solidFill>
                <a:effectLst/>
                <a:latin typeface="+mn-lt"/>
                <a:ea typeface="+mn-ea"/>
                <a:cs typeface="+mn-cs"/>
              </a:rPr>
              <a:t>一个案例，实现快照的</a:t>
            </a:r>
            <a:r>
              <a:rPr lang="en-US" altLang="zh-CN" sz="1200" kern="1200" dirty="0">
                <a:solidFill>
                  <a:schemeClr val="tx1"/>
                </a:solidFill>
                <a:effectLst/>
                <a:latin typeface="+mn-lt"/>
                <a:ea typeface="+mn-ea"/>
                <a:cs typeface="+mn-cs"/>
              </a:rPr>
              <a:t>CDC</a:t>
            </a:r>
            <a:r>
              <a:rPr lang="zh-CN" altLang="en-US" sz="1200" kern="1200" dirty="0">
                <a:solidFill>
                  <a:schemeClr val="tx1"/>
                </a:solidFill>
                <a:effectLst/>
                <a:latin typeface="+mn-lt"/>
                <a:ea typeface="+mn-ea"/>
                <a:cs typeface="+mn-cs"/>
              </a:rPr>
              <a:t>操作。</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首先，我们来看转换的输入输出需求</a:t>
            </a:r>
            <a:r>
              <a:rPr lang="en-US" altLang="zh-CN" sz="1200" kern="1200" dirty="0">
                <a:solidFill>
                  <a:schemeClr val="tx1"/>
                </a:solidFill>
                <a:effectLst/>
                <a:latin typeface="+mn-lt"/>
                <a:ea typeface="+mn-ea"/>
                <a:cs typeface="+mn-cs"/>
              </a:rPr>
              <a:t>:</a:t>
            </a:r>
          </a:p>
          <a:p>
            <a:pPr marL="285750" indent="-285750">
              <a:buFont typeface="Wingdings" panose="05000000000000000000" pitchFamily="2" charset="2"/>
              <a:buChar char="Ø"/>
            </a:pPr>
            <a:r>
              <a:rPr lang="zh-CN" altLang="en-US" dirty="0"/>
              <a:t>第一步将</a:t>
            </a:r>
            <a:r>
              <a:rPr lang="en-US" altLang="zh-CN" dirty="0"/>
              <a:t>student_cdc</a:t>
            </a:r>
            <a:r>
              <a:rPr lang="zh-CN" altLang="en-US" dirty="0"/>
              <a:t>表中的数据复制到</a:t>
            </a:r>
            <a:r>
              <a:rPr lang="en-US" altLang="zh-CN" dirty="0"/>
              <a:t>student_cdc_sanp1</a:t>
            </a:r>
            <a:r>
              <a:rPr lang="zh-CN" altLang="en-US" dirty="0"/>
              <a:t>表中，使</a:t>
            </a:r>
            <a:r>
              <a:rPr lang="en-US" altLang="zh-CN" dirty="0"/>
              <a:t>student_cdc_sanp1</a:t>
            </a:r>
            <a:r>
              <a:rPr lang="zh-CN" altLang="en-US" dirty="0"/>
              <a:t>作为</a:t>
            </a:r>
            <a:r>
              <a:rPr lang="en-US" altLang="zh-CN" dirty="0"/>
              <a:t>student_cdc</a:t>
            </a:r>
            <a:r>
              <a:rPr lang="zh-CN" altLang="en-US" dirty="0"/>
              <a:t>表的第一个快照，同时将数据输出到</a:t>
            </a:r>
            <a:r>
              <a:rPr lang="en-US" altLang="zh-CN" dirty="0"/>
              <a:t>student_cdc_sync</a:t>
            </a:r>
            <a:r>
              <a:rPr lang="zh-CN" altLang="en-US" dirty="0"/>
              <a:t>表中，</a:t>
            </a:r>
            <a:endParaRPr lang="en-US" altLang="zh-CN" dirty="0"/>
          </a:p>
          <a:p>
            <a:pPr marL="285750" indent="-285750">
              <a:buFont typeface="Wingdings" panose="05000000000000000000" pitchFamily="2" charset="2"/>
              <a:buChar char="Ø"/>
            </a:pPr>
            <a:r>
              <a:rPr lang="zh-CN" altLang="en-US" dirty="0"/>
              <a:t>第二步对</a:t>
            </a:r>
            <a:r>
              <a:rPr lang="en-US" altLang="zh-CN" dirty="0"/>
              <a:t>student_cdc</a:t>
            </a:r>
            <a:r>
              <a:rPr lang="zh-CN" altLang="en-US" dirty="0"/>
              <a:t>中的数据进行插入、更新、删除操作，</a:t>
            </a:r>
            <a:endParaRPr lang="en-US" altLang="zh-CN" dirty="0"/>
          </a:p>
          <a:p>
            <a:pPr marL="285750" indent="-285750">
              <a:buFont typeface="Wingdings" panose="05000000000000000000" pitchFamily="2" charset="2"/>
              <a:buChar char="Ø"/>
            </a:pPr>
            <a:r>
              <a:rPr lang="zh-CN" altLang="en-US" dirty="0"/>
              <a:t>第三步将</a:t>
            </a:r>
            <a:r>
              <a:rPr lang="en-US" altLang="zh-CN" dirty="0"/>
              <a:t>student_cdc</a:t>
            </a:r>
            <a:r>
              <a:rPr lang="zh-CN" altLang="en-US" dirty="0"/>
              <a:t>表中的数据复制到</a:t>
            </a:r>
            <a:r>
              <a:rPr lang="en-US" altLang="zh-CN" dirty="0"/>
              <a:t>student_cdc_sanp2</a:t>
            </a:r>
            <a:r>
              <a:rPr lang="zh-CN" altLang="en-US" dirty="0"/>
              <a:t>表中，使</a:t>
            </a:r>
            <a:r>
              <a:rPr lang="en-US" altLang="zh-CN" dirty="0"/>
              <a:t>student_cdc_sanp2</a:t>
            </a:r>
            <a:r>
              <a:rPr lang="zh-CN" altLang="en-US" dirty="0"/>
              <a:t>作为</a:t>
            </a:r>
            <a:r>
              <a:rPr lang="en-US" altLang="zh-CN" dirty="0"/>
              <a:t>student_cdc</a:t>
            </a:r>
            <a:r>
              <a:rPr lang="zh-CN" altLang="en-US" dirty="0"/>
              <a:t>表的第二个快照。</a:t>
            </a:r>
            <a:endParaRPr lang="en-US" altLang="zh-CN" dirty="0"/>
          </a:p>
          <a:p>
            <a:pPr marL="285750" indent="-285750">
              <a:buFont typeface="Wingdings" panose="05000000000000000000" pitchFamily="2" charset="2"/>
              <a:buChar char="Ø"/>
            </a:pPr>
            <a:r>
              <a:rPr lang="zh-CN" altLang="en-US" dirty="0"/>
              <a:t>通过比较</a:t>
            </a:r>
            <a:r>
              <a:rPr lang="en-US" altLang="zh-CN" dirty="0"/>
              <a:t>student_cdc_sanp1</a:t>
            </a:r>
            <a:r>
              <a:rPr lang="zh-CN" altLang="en-US" dirty="0"/>
              <a:t>和</a:t>
            </a:r>
            <a:r>
              <a:rPr lang="en-US" altLang="zh-CN" dirty="0"/>
              <a:t>student_cdc_sanp2</a:t>
            </a:r>
            <a:r>
              <a:rPr lang="zh-CN" altLang="en-US" dirty="0"/>
              <a:t>表中的数据找出增量数据，并将增量更新到</a:t>
            </a:r>
            <a:r>
              <a:rPr lang="en-US" altLang="zh-CN" dirty="0"/>
              <a:t>student_cdc_sync</a:t>
            </a:r>
            <a:r>
              <a:rPr lang="zh-CN" altLang="en-US" dirty="0"/>
              <a:t>表中。</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171</a:t>
            </a:fld>
            <a:endParaRPr lang="zh-CN" altLang="en-US"/>
          </a:p>
        </p:txBody>
      </p:sp>
    </p:spTree>
    <p:extLst>
      <p:ext uri="{BB962C8B-B14F-4D97-AF65-F5344CB8AC3E}">
        <p14:creationId xmlns:p14="http://schemas.microsoft.com/office/powerpoint/2010/main" val="109257860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85750" indent="-285750">
              <a:buFont typeface="Wingdings" panose="05000000000000000000" pitchFamily="2" charset="2"/>
              <a:buChar char="Ø"/>
            </a:pPr>
            <a:r>
              <a:rPr lang="zh-CN" altLang="zh-CN" dirty="0"/>
              <a:t>用到的插入</a:t>
            </a:r>
            <a:r>
              <a:rPr lang="en-US" altLang="zh-CN" dirty="0"/>
              <a:t>SQL</a:t>
            </a:r>
            <a:r>
              <a:rPr lang="zh-CN" altLang="zh-CN" dirty="0"/>
              <a:t>：</a:t>
            </a:r>
          </a:p>
          <a:p>
            <a:r>
              <a:rPr lang="en-US" altLang="zh-CN" dirty="0"/>
              <a:t>insert into student_cdc(</a:t>
            </a:r>
            <a:r>
              <a:rPr lang="zh-CN" altLang="zh-CN" dirty="0"/>
              <a:t>姓名</a:t>
            </a:r>
            <a:r>
              <a:rPr lang="en-US" altLang="zh-CN" dirty="0"/>
              <a:t>, </a:t>
            </a:r>
            <a:r>
              <a:rPr lang="zh-CN" altLang="zh-CN" dirty="0"/>
              <a:t>性别</a:t>
            </a:r>
            <a:r>
              <a:rPr lang="en-US" altLang="zh-CN" dirty="0"/>
              <a:t>, </a:t>
            </a:r>
            <a:r>
              <a:rPr lang="zh-CN" altLang="zh-CN" dirty="0"/>
              <a:t>班级</a:t>
            </a:r>
            <a:r>
              <a:rPr lang="en-US" altLang="zh-CN" dirty="0"/>
              <a:t>, </a:t>
            </a:r>
            <a:r>
              <a:rPr lang="zh-CN" altLang="zh-CN" dirty="0"/>
              <a:t>年龄</a:t>
            </a:r>
            <a:r>
              <a:rPr lang="en-US" altLang="zh-CN" dirty="0"/>
              <a:t>, </a:t>
            </a:r>
            <a:r>
              <a:rPr lang="zh-CN" altLang="zh-CN" dirty="0"/>
              <a:t>成绩</a:t>
            </a:r>
            <a:r>
              <a:rPr lang="en-US" altLang="zh-CN" dirty="0"/>
              <a:t>, </a:t>
            </a:r>
            <a:r>
              <a:rPr lang="zh-CN" altLang="zh-CN" dirty="0"/>
              <a:t>身高</a:t>
            </a:r>
            <a:r>
              <a:rPr lang="en-US" altLang="zh-CN" dirty="0"/>
              <a:t>, </a:t>
            </a:r>
            <a:r>
              <a:rPr lang="zh-CN" altLang="zh-CN" dirty="0"/>
              <a:t>手机</a:t>
            </a:r>
            <a:r>
              <a:rPr lang="en-US" altLang="zh-CN" dirty="0"/>
              <a:t>, </a:t>
            </a:r>
            <a:r>
              <a:rPr lang="zh-CN" altLang="zh-CN" dirty="0"/>
              <a:t>插入时间</a:t>
            </a:r>
            <a:r>
              <a:rPr lang="en-US" altLang="zh-CN" dirty="0"/>
              <a:t>, </a:t>
            </a:r>
            <a:r>
              <a:rPr lang="zh-CN" altLang="zh-CN" dirty="0"/>
              <a:t>更新时间</a:t>
            </a:r>
            <a:r>
              <a:rPr lang="en-US" altLang="zh-CN" dirty="0"/>
              <a:t>) values('</a:t>
            </a:r>
            <a:r>
              <a:rPr lang="zh-CN" altLang="zh-CN" dirty="0"/>
              <a:t>李四</a:t>
            </a:r>
            <a:r>
              <a:rPr lang="en-US" altLang="zh-CN" dirty="0"/>
              <a:t>','</a:t>
            </a:r>
            <a:r>
              <a:rPr lang="zh-CN" altLang="zh-CN" dirty="0"/>
              <a:t>男</a:t>
            </a:r>
            <a:r>
              <a:rPr lang="en-US" altLang="zh-CN" dirty="0"/>
              <a:t>','1701','17','82','170','18946554571',date_sub(curdate(),interval 1 day) ,date_sub(curdate(),interval 1 day)	);</a:t>
            </a:r>
            <a:endParaRPr lang="zh-CN" altLang="zh-CN" dirty="0"/>
          </a:p>
          <a:p>
            <a:pPr marL="285750" indent="-285750">
              <a:buFont typeface="Wingdings" panose="05000000000000000000" pitchFamily="2" charset="2"/>
              <a:buChar char="Ø"/>
            </a:pPr>
            <a:r>
              <a:rPr lang="zh-CN" altLang="zh-CN" dirty="0"/>
              <a:t>用到的更新</a:t>
            </a:r>
            <a:r>
              <a:rPr lang="en-US" altLang="zh-CN" dirty="0"/>
              <a:t>SQL</a:t>
            </a:r>
            <a:r>
              <a:rPr lang="zh-CN" altLang="zh-CN" dirty="0"/>
              <a:t>：</a:t>
            </a:r>
          </a:p>
          <a:p>
            <a:r>
              <a:rPr lang="en-US" altLang="zh-CN" dirty="0"/>
              <a:t>update student_cdc set </a:t>
            </a:r>
            <a:r>
              <a:rPr lang="zh-CN" altLang="zh-CN" dirty="0"/>
              <a:t>成绩</a:t>
            </a:r>
            <a:r>
              <a:rPr lang="en-US" altLang="zh-CN" dirty="0"/>
              <a:t>=82 where </a:t>
            </a:r>
            <a:r>
              <a:rPr lang="zh-CN" altLang="zh-CN" dirty="0"/>
              <a:t>学号</a:t>
            </a:r>
            <a:r>
              <a:rPr lang="en-US" altLang="zh-CN" dirty="0"/>
              <a:t>=6</a:t>
            </a:r>
            <a:endParaRPr lang="zh-CN" altLang="zh-CN" dirty="0"/>
          </a:p>
          <a:p>
            <a:pPr marL="285750" indent="-285750">
              <a:buFont typeface="Wingdings" panose="05000000000000000000" pitchFamily="2" charset="2"/>
              <a:buChar char="Ø"/>
            </a:pPr>
            <a:r>
              <a:rPr lang="zh-CN" altLang="zh-CN" dirty="0"/>
              <a:t>用到的删除</a:t>
            </a:r>
            <a:r>
              <a:rPr lang="en-US" altLang="zh-CN" dirty="0"/>
              <a:t>SQL</a:t>
            </a:r>
            <a:r>
              <a:rPr lang="zh-CN" altLang="zh-CN" dirty="0"/>
              <a:t>：</a:t>
            </a:r>
          </a:p>
          <a:p>
            <a:r>
              <a:rPr lang="en-US" altLang="zh-CN" dirty="0"/>
              <a:t>delete from student_cdc where </a:t>
            </a:r>
            <a:r>
              <a:rPr lang="zh-CN" altLang="zh-CN" dirty="0"/>
              <a:t>学号</a:t>
            </a:r>
            <a:r>
              <a:rPr lang="en-US" altLang="zh-CN" dirty="0"/>
              <a:t>=1</a:t>
            </a:r>
            <a:endParaRPr lang="zh-CN"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172</a:t>
            </a:fld>
            <a:endParaRPr lang="zh-CN" altLang="en-US"/>
          </a:p>
        </p:txBody>
      </p:sp>
    </p:spTree>
    <p:extLst>
      <p:ext uri="{BB962C8B-B14F-4D97-AF65-F5344CB8AC3E}">
        <p14:creationId xmlns:p14="http://schemas.microsoft.com/office/powerpoint/2010/main" val="275382545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输入</a:t>
            </a:r>
            <a:r>
              <a:rPr lang="en-US" altLang="zh-CN" dirty="0"/>
              <a:t>student_cdc_sync</a:t>
            </a:r>
            <a:r>
              <a:rPr lang="zh-CN" altLang="zh-CN" dirty="0"/>
              <a:t>表的内容</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173</a:t>
            </a:fld>
            <a:endParaRPr lang="zh-CN" altLang="en-US"/>
          </a:p>
        </p:txBody>
      </p:sp>
    </p:spTree>
    <p:extLst>
      <p:ext uri="{BB962C8B-B14F-4D97-AF65-F5344CB8AC3E}">
        <p14:creationId xmlns:p14="http://schemas.microsoft.com/office/powerpoint/2010/main" val="160603473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在执行完</a:t>
            </a:r>
            <a:r>
              <a:rPr lang="en-US" altLang="zh-CN" sz="1200" kern="1200" dirty="0">
                <a:solidFill>
                  <a:schemeClr val="tx1"/>
                </a:solidFill>
                <a:effectLst/>
                <a:latin typeface="+mn-lt"/>
                <a:ea typeface="+mn-ea"/>
                <a:cs typeface="+mn-cs"/>
              </a:rPr>
              <a:t>SQL</a:t>
            </a:r>
            <a:r>
              <a:rPr lang="zh-CN" altLang="en-US" sz="1200" kern="1200" dirty="0">
                <a:solidFill>
                  <a:schemeClr val="tx1"/>
                </a:solidFill>
                <a:effectLst/>
                <a:latin typeface="+mn-lt"/>
                <a:ea typeface="+mn-ea"/>
                <a:cs typeface="+mn-cs"/>
              </a:rPr>
              <a:t>后，期望输出的</a:t>
            </a:r>
            <a:r>
              <a:rPr lang="en-US" altLang="zh-CN" dirty="0"/>
              <a:t>student_cdc_sync</a:t>
            </a:r>
            <a:r>
              <a:rPr lang="zh-CN" altLang="zh-CN" dirty="0"/>
              <a:t>表的</a:t>
            </a:r>
            <a:r>
              <a:rPr lang="zh-CN" altLang="zh-CN" kern="1000" dirty="0">
                <a:ea typeface="微软雅黑" panose="020B0503020204020204" pitchFamily="34" charset="-122"/>
                <a:cs typeface="微软雅黑" panose="020B0503020204020204" pitchFamily="34" charset="-122"/>
              </a:rPr>
              <a:t>内容</a:t>
            </a:r>
            <a:r>
              <a:rPr lang="zh-CN" altLang="en-US" kern="1000" dirty="0">
                <a:ea typeface="微软雅黑" panose="020B0503020204020204" pitchFamily="34" charset="-122"/>
                <a:cs typeface="微软雅黑" panose="020B0503020204020204" pitchFamily="34" charset="-122"/>
              </a:rPr>
              <a:t>。可以看出，学号为“</a:t>
            </a:r>
            <a:r>
              <a:rPr lang="en-US" altLang="zh-CN" kern="1000" dirty="0">
                <a:ea typeface="微软雅黑" panose="020B0503020204020204" pitchFamily="34" charset="-122"/>
                <a:cs typeface="微软雅黑" panose="020B0503020204020204" pitchFamily="34" charset="-122"/>
              </a:rPr>
              <a:t>1</a:t>
            </a:r>
            <a:r>
              <a:rPr lang="zh-CN" altLang="en-US" kern="1000" dirty="0">
                <a:ea typeface="微软雅黑" panose="020B0503020204020204" pitchFamily="34" charset="-122"/>
                <a:cs typeface="微软雅黑" panose="020B0503020204020204" pitchFamily="34" charset="-122"/>
              </a:rPr>
              <a:t>”的学生已经删除，新增加了学号为“</a:t>
            </a:r>
            <a:r>
              <a:rPr lang="en-US" altLang="zh-CN" kern="1000" dirty="0">
                <a:ea typeface="微软雅黑" panose="020B0503020204020204" pitchFamily="34" charset="-122"/>
                <a:cs typeface="微软雅黑" panose="020B0503020204020204" pitchFamily="34" charset="-122"/>
              </a:rPr>
              <a:t>7</a:t>
            </a:r>
            <a:r>
              <a:rPr lang="zh-CN" altLang="en-US" kern="1000" dirty="0">
                <a:ea typeface="微软雅黑" panose="020B0503020204020204" pitchFamily="34" charset="-122"/>
                <a:cs typeface="微软雅黑" panose="020B0503020204020204" pitchFamily="34" charset="-122"/>
              </a:rPr>
              <a:t>”的学生，学号为“</a:t>
            </a:r>
            <a:r>
              <a:rPr lang="en-US" altLang="zh-CN" kern="1000" dirty="0">
                <a:ea typeface="微软雅黑" panose="020B0503020204020204" pitchFamily="34" charset="-122"/>
                <a:cs typeface="微软雅黑" panose="020B0503020204020204" pitchFamily="34" charset="-122"/>
              </a:rPr>
              <a:t>6</a:t>
            </a:r>
            <a:r>
              <a:rPr lang="zh-CN" altLang="en-US" kern="1000" dirty="0">
                <a:ea typeface="微软雅黑" panose="020B0503020204020204" pitchFamily="34" charset="-122"/>
                <a:cs typeface="微软雅黑" panose="020B0503020204020204" pitchFamily="34" charset="-122"/>
              </a:rPr>
              <a:t>”的学生的成绩改成了</a:t>
            </a:r>
            <a:r>
              <a:rPr lang="en-US" altLang="zh-CN" kern="1000" dirty="0">
                <a:ea typeface="微软雅黑" panose="020B0503020204020204" pitchFamily="34" charset="-122"/>
                <a:cs typeface="微软雅黑" panose="020B0503020204020204" pitchFamily="34" charset="-122"/>
              </a:rPr>
              <a:t>82</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174</a:t>
            </a:fld>
            <a:endParaRPr lang="zh-CN" altLang="en-US"/>
          </a:p>
        </p:txBody>
      </p:sp>
    </p:spTree>
    <p:extLst>
      <p:ext uri="{BB962C8B-B14F-4D97-AF65-F5344CB8AC3E}">
        <p14:creationId xmlns:p14="http://schemas.microsoft.com/office/powerpoint/2010/main" val="69401269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我们在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已经创建了简单的转换流程图，这里参考第二章的操作，</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新建转换文件，并开始可视化编程。</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r>
              <a:rPr lang="zh-CN" altLang="zh-CN" sz="1200" kern="1200" dirty="0">
                <a:solidFill>
                  <a:schemeClr val="tx1"/>
                </a:solidFill>
                <a:effectLst/>
                <a:latin typeface="+mn-lt"/>
                <a:ea typeface="+mn-ea"/>
                <a:cs typeface="+mn-cs"/>
              </a:rPr>
              <a:t>我们需要对快照表</a:t>
            </a:r>
            <a:r>
              <a:rPr lang="en-US" altLang="zh-CN" sz="1200" kern="1200" dirty="0">
                <a:solidFill>
                  <a:schemeClr val="tx1"/>
                </a:solidFill>
                <a:effectLst/>
                <a:latin typeface="+mn-lt"/>
                <a:ea typeface="+mn-ea"/>
                <a:cs typeface="+mn-cs"/>
              </a:rPr>
              <a:t>student_cdc_sanp1</a:t>
            </a:r>
            <a:r>
              <a:rPr lang="zh-CN" altLang="zh-CN" sz="1200" kern="1200" dirty="0">
                <a:solidFill>
                  <a:schemeClr val="tx1"/>
                </a:solidFill>
                <a:effectLst/>
                <a:latin typeface="+mn-lt"/>
                <a:ea typeface="+mn-ea"/>
                <a:cs typeface="+mn-cs"/>
              </a:rPr>
              <a:t>和快照表</a:t>
            </a:r>
            <a:r>
              <a:rPr lang="en-US" altLang="zh-CN" sz="1200" kern="1200" dirty="0">
                <a:solidFill>
                  <a:schemeClr val="tx1"/>
                </a:solidFill>
                <a:effectLst/>
                <a:latin typeface="+mn-lt"/>
                <a:ea typeface="+mn-ea"/>
                <a:cs typeface="+mn-cs"/>
              </a:rPr>
              <a:t>student_cdc_sanp2</a:t>
            </a:r>
            <a:r>
              <a:rPr lang="zh-CN" altLang="zh-CN" sz="1200" kern="1200" dirty="0">
                <a:solidFill>
                  <a:schemeClr val="tx1"/>
                </a:solidFill>
                <a:effectLst/>
                <a:latin typeface="+mn-lt"/>
                <a:ea typeface="+mn-ea"/>
                <a:cs typeface="+mn-cs"/>
              </a:rPr>
              <a:t>进行对比，查找出相应的数据变化，并将变化的操作保存在字段“操作”中，其中：“</a:t>
            </a:r>
            <a:r>
              <a:rPr lang="en-US" altLang="zh-CN" sz="1200" kern="1200" dirty="0">
                <a:solidFill>
                  <a:schemeClr val="tx1"/>
                </a:solidFill>
                <a:effectLst/>
                <a:latin typeface="+mn-lt"/>
                <a:ea typeface="+mn-ea"/>
                <a:cs typeface="+mn-cs"/>
              </a:rPr>
              <a:t>new</a:t>
            </a:r>
            <a:r>
              <a:rPr lang="zh-CN" altLang="zh-CN" sz="1200" kern="1200" dirty="0">
                <a:solidFill>
                  <a:schemeClr val="tx1"/>
                </a:solidFill>
                <a:effectLst/>
                <a:latin typeface="+mn-lt"/>
                <a:ea typeface="+mn-ea"/>
                <a:cs typeface="+mn-cs"/>
              </a:rPr>
              <a:t>”代表新增，“</a:t>
            </a:r>
            <a:r>
              <a:rPr lang="en-US" altLang="zh-CN" sz="1200" kern="1200" dirty="0">
                <a:solidFill>
                  <a:schemeClr val="tx1"/>
                </a:solidFill>
                <a:effectLst/>
                <a:latin typeface="+mn-lt"/>
                <a:ea typeface="+mn-ea"/>
                <a:cs typeface="+mn-cs"/>
              </a:rPr>
              <a:t>deleted</a:t>
            </a:r>
            <a:r>
              <a:rPr lang="zh-CN" altLang="zh-CN" sz="1200" kern="1200" dirty="0">
                <a:solidFill>
                  <a:schemeClr val="tx1"/>
                </a:solidFill>
                <a:effectLst/>
                <a:latin typeface="+mn-lt"/>
                <a:ea typeface="+mn-ea"/>
                <a:cs typeface="+mn-cs"/>
              </a:rPr>
              <a:t>”代表删除，“</a:t>
            </a:r>
            <a:r>
              <a:rPr lang="en-US" altLang="zh-CN" sz="1200" kern="1200" dirty="0">
                <a:solidFill>
                  <a:schemeClr val="tx1"/>
                </a:solidFill>
                <a:effectLst/>
                <a:latin typeface="+mn-lt"/>
                <a:ea typeface="+mn-ea"/>
                <a:cs typeface="+mn-cs"/>
              </a:rPr>
              <a:t>identical</a:t>
            </a:r>
            <a:r>
              <a:rPr lang="zh-CN" altLang="zh-CN" sz="1200" kern="1200" dirty="0">
                <a:solidFill>
                  <a:schemeClr val="tx1"/>
                </a:solidFill>
                <a:effectLst/>
                <a:latin typeface="+mn-lt"/>
                <a:ea typeface="+mn-ea"/>
                <a:cs typeface="+mn-cs"/>
              </a:rPr>
              <a:t>”代表无变化，“</a:t>
            </a:r>
            <a:r>
              <a:rPr lang="en-US" altLang="zh-CN" sz="1200" kern="1200" dirty="0">
                <a:solidFill>
                  <a:schemeClr val="tx1"/>
                </a:solidFill>
                <a:effectLst/>
                <a:latin typeface="+mn-lt"/>
                <a:ea typeface="+mn-ea"/>
                <a:cs typeface="+mn-cs"/>
              </a:rPr>
              <a:t>changed</a:t>
            </a:r>
            <a:r>
              <a:rPr lang="zh-CN" altLang="zh-CN" sz="1200" kern="1200" dirty="0">
                <a:solidFill>
                  <a:schemeClr val="tx1"/>
                </a:solidFill>
                <a:effectLst/>
                <a:latin typeface="+mn-lt"/>
                <a:ea typeface="+mn-ea"/>
                <a:cs typeface="+mn-cs"/>
              </a:rPr>
              <a:t>”代表更新。在数据同步步骤需要根据“操作”字段对</a:t>
            </a:r>
            <a:r>
              <a:rPr lang="en-US" altLang="zh-CN" sz="1200" kern="1200" dirty="0">
                <a:solidFill>
                  <a:schemeClr val="tx1"/>
                </a:solidFill>
                <a:effectLst/>
                <a:latin typeface="+mn-lt"/>
                <a:ea typeface="+mn-ea"/>
                <a:cs typeface="+mn-cs"/>
              </a:rPr>
              <a:t>student_cdc_sync</a:t>
            </a:r>
            <a:r>
              <a:rPr lang="zh-CN" altLang="zh-CN" sz="1200" kern="1200" dirty="0">
                <a:solidFill>
                  <a:schemeClr val="tx1"/>
                </a:solidFill>
                <a:effectLst/>
                <a:latin typeface="+mn-lt"/>
                <a:ea typeface="+mn-ea"/>
                <a:cs typeface="+mn-cs"/>
              </a:rPr>
              <a:t>表中的数据进行相应的处理。</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175</a:t>
            </a:fld>
            <a:endParaRPr lang="zh-CN" altLang="en-US"/>
          </a:p>
        </p:txBody>
      </p:sp>
    </p:spTree>
    <p:extLst>
      <p:ext uri="{BB962C8B-B14F-4D97-AF65-F5344CB8AC3E}">
        <p14:creationId xmlns:p14="http://schemas.microsoft.com/office/powerpoint/2010/main" val="374805795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第一步，我们来进行</a:t>
            </a:r>
            <a:r>
              <a:rPr lang="zh-CN" altLang="zh-CN" kern="1000" dirty="0">
                <a:ea typeface="微软雅黑" panose="020B0503020204020204" pitchFamily="34" charset="-122"/>
                <a:cs typeface="微软雅黑" panose="020B0503020204020204" pitchFamily="34" charset="-122"/>
              </a:rPr>
              <a:t>“</a:t>
            </a:r>
            <a:r>
              <a:rPr lang="zh-CN" altLang="zh-CN" sz="1200" kern="1200" dirty="0">
                <a:solidFill>
                  <a:schemeClr val="tx1"/>
                </a:solidFill>
                <a:effectLst/>
                <a:latin typeface="+mn-lt"/>
                <a:ea typeface="+mn-ea"/>
                <a:cs typeface="+mn-cs"/>
              </a:rPr>
              <a:t>快照</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输入</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步骤的配置，该步骤使用的是“表输入”。</a:t>
            </a:r>
            <a:r>
              <a:rPr lang="zh-CN" altLang="en-US" dirty="0"/>
              <a:t>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中已经配置过“表输入”的步骤，这里参考第二章的操作。</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最后，</a:t>
            </a:r>
            <a:r>
              <a:rPr lang="zh-CN" altLang="zh-CN" sz="1200" kern="1200" dirty="0">
                <a:solidFill>
                  <a:schemeClr val="tx1"/>
                </a:solidFill>
                <a:effectLst/>
                <a:latin typeface="+mn-lt"/>
                <a:ea typeface="+mn-ea"/>
                <a:cs typeface="+mn-cs"/>
              </a:rPr>
              <a:t>在“快照</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输”弹框的“</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”栏目中，手工输入</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pPr lvl="1"/>
            <a:r>
              <a:rPr lang="en-US" altLang="zh-CN" sz="1200" kern="1200" dirty="0">
                <a:solidFill>
                  <a:schemeClr val="tx1"/>
                </a:solidFill>
                <a:effectLst/>
                <a:latin typeface="+mn-lt"/>
                <a:ea typeface="+mn-ea"/>
                <a:cs typeface="+mn-cs"/>
              </a:rPr>
              <a:t>SELECT  </a:t>
            </a:r>
            <a:r>
              <a:rPr lang="zh-CN" altLang="zh-CN" sz="1200" kern="1200" dirty="0">
                <a:solidFill>
                  <a:schemeClr val="tx1"/>
                </a:solidFill>
                <a:effectLst/>
                <a:latin typeface="+mn-lt"/>
                <a:ea typeface="+mn-ea"/>
                <a:cs typeface="+mn-cs"/>
              </a:rPr>
              <a:t>学号</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姓名</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性别</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班级</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年龄</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成绩</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身高</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手机</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插入时间</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更新时间</a:t>
            </a:r>
            <a:r>
              <a:rPr lang="en-US" altLang="zh-CN" sz="1200" kern="1200" dirty="0">
                <a:solidFill>
                  <a:schemeClr val="tx1"/>
                </a:solidFill>
                <a:effectLst/>
                <a:latin typeface="+mn-lt"/>
                <a:ea typeface="+mn-ea"/>
                <a:cs typeface="+mn-cs"/>
              </a:rPr>
              <a:t>, curdate() as </a:t>
            </a:r>
            <a:r>
              <a:rPr lang="zh-CN" altLang="zh-CN" sz="1200" kern="1200" dirty="0">
                <a:solidFill>
                  <a:schemeClr val="tx1"/>
                </a:solidFill>
                <a:effectLst/>
                <a:latin typeface="+mn-lt"/>
                <a:ea typeface="+mn-ea"/>
                <a:cs typeface="+mn-cs"/>
              </a:rPr>
              <a:t>导入时间</a:t>
            </a:r>
            <a:r>
              <a:rPr lang="en-US" altLang="zh-CN" sz="1200" kern="1200" dirty="0">
                <a:solidFill>
                  <a:schemeClr val="tx1"/>
                </a:solidFill>
                <a:effectLst/>
                <a:latin typeface="+mn-lt"/>
                <a:ea typeface="+mn-ea"/>
                <a:cs typeface="+mn-cs"/>
              </a:rPr>
              <a:t> FROM student_cdc_sanp1</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176</a:t>
            </a:fld>
            <a:endParaRPr lang="zh-CN" altLang="en-US"/>
          </a:p>
        </p:txBody>
      </p:sp>
    </p:spTree>
    <p:extLst>
      <p:ext uri="{BB962C8B-B14F-4D97-AF65-F5344CB8AC3E}">
        <p14:creationId xmlns:p14="http://schemas.microsoft.com/office/powerpoint/2010/main" val="62742186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第二步，我们来进行</a:t>
            </a:r>
            <a:r>
              <a:rPr lang="zh-CN" altLang="zh-CN" kern="1000" dirty="0">
                <a:ea typeface="微软雅黑" panose="020B0503020204020204" pitchFamily="34" charset="-122"/>
                <a:cs typeface="微软雅黑" panose="020B0503020204020204" pitchFamily="34" charset="-122"/>
              </a:rPr>
              <a:t>“</a:t>
            </a:r>
            <a:r>
              <a:rPr lang="zh-CN" altLang="zh-CN" sz="1200" kern="1200" dirty="0">
                <a:solidFill>
                  <a:schemeClr val="tx1"/>
                </a:solidFill>
                <a:effectLst/>
                <a:latin typeface="+mn-lt"/>
                <a:ea typeface="+mn-ea"/>
                <a:cs typeface="+mn-cs"/>
              </a:rPr>
              <a:t>快照</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输入</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步骤的配置，该步骤使用的是“表输入”。</a:t>
            </a:r>
            <a:r>
              <a:rPr lang="zh-CN" altLang="en-US" dirty="0"/>
              <a:t>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中已经配置过“表输入”的步骤，这里参考第二章的操作。</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最后，</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CDC</a:t>
            </a:r>
            <a:r>
              <a:rPr lang="zh-CN" altLang="zh-CN" sz="1200" kern="1200" dirty="0">
                <a:solidFill>
                  <a:schemeClr val="tx1"/>
                </a:solidFill>
                <a:effectLst/>
                <a:latin typeface="+mn-lt"/>
                <a:ea typeface="+mn-ea"/>
                <a:cs typeface="+mn-cs"/>
              </a:rPr>
              <a:t>日志表输入”弹框的“</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”栏目中，手工输入</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SELECT  </a:t>
            </a:r>
            <a:r>
              <a:rPr lang="zh-CN" altLang="zh-CN" sz="1200" kern="1200" dirty="0">
                <a:solidFill>
                  <a:schemeClr val="tx1"/>
                </a:solidFill>
                <a:effectLst/>
                <a:latin typeface="+mn-lt"/>
                <a:ea typeface="+mn-ea"/>
                <a:cs typeface="+mn-cs"/>
              </a:rPr>
              <a:t>学号</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姓名</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性别</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班级</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年龄</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成绩</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身高</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手机</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插入时间</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更新时间</a:t>
            </a:r>
            <a:r>
              <a:rPr lang="en-US" altLang="zh-CN" sz="1200" kern="1200" dirty="0">
                <a:solidFill>
                  <a:schemeClr val="tx1"/>
                </a:solidFill>
                <a:effectLst/>
                <a:latin typeface="+mn-lt"/>
                <a:ea typeface="+mn-ea"/>
                <a:cs typeface="+mn-cs"/>
              </a:rPr>
              <a:t>, curdate() as </a:t>
            </a:r>
            <a:r>
              <a:rPr lang="zh-CN" altLang="zh-CN" sz="1200" kern="1200" dirty="0">
                <a:solidFill>
                  <a:schemeClr val="tx1"/>
                </a:solidFill>
                <a:effectLst/>
                <a:latin typeface="+mn-lt"/>
                <a:ea typeface="+mn-ea"/>
                <a:cs typeface="+mn-cs"/>
              </a:rPr>
              <a:t>导入时间</a:t>
            </a:r>
            <a:r>
              <a:rPr lang="en-US" altLang="zh-CN" sz="1200" kern="1200" dirty="0">
                <a:solidFill>
                  <a:schemeClr val="tx1"/>
                </a:solidFill>
                <a:effectLst/>
                <a:latin typeface="+mn-lt"/>
                <a:ea typeface="+mn-ea"/>
                <a:cs typeface="+mn-cs"/>
              </a:rPr>
              <a:t> FROM student_cdc_sanp2</a:t>
            </a:r>
            <a:endParaRPr lang="zh-CN" altLang="zh-CN" sz="14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177</a:t>
            </a:fld>
            <a:endParaRPr lang="zh-CN" altLang="en-US"/>
          </a:p>
        </p:txBody>
      </p:sp>
    </p:spTree>
    <p:extLst>
      <p:ext uri="{BB962C8B-B14F-4D97-AF65-F5344CB8AC3E}">
        <p14:creationId xmlns:p14="http://schemas.microsoft.com/office/powerpoint/2010/main" val="91264826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第三步，我们来进行</a:t>
            </a:r>
            <a:r>
              <a:rPr lang="zh-CN" altLang="zh-CN" kern="1000" dirty="0">
                <a:ea typeface="微软雅黑" panose="020B0503020204020204" pitchFamily="34" charset="-122"/>
                <a:cs typeface="微软雅黑" panose="020B0503020204020204" pitchFamily="34" charset="-122"/>
              </a:rPr>
              <a:t>“</a:t>
            </a:r>
            <a:r>
              <a:rPr lang="zh-CN" altLang="zh-CN" dirty="0"/>
              <a:t>合并记录</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r>
              <a:rPr lang="zh-CN" altLang="zh-CN" sz="1200" kern="1200" dirty="0">
                <a:solidFill>
                  <a:schemeClr val="tx1"/>
                </a:solidFill>
                <a:effectLst/>
                <a:latin typeface="+mn-lt"/>
                <a:ea typeface="+mn-ea"/>
                <a:cs typeface="+mn-cs"/>
              </a:rPr>
              <a:t>该步骤所使用的步骤为“合并记录”</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在“合并记录”弹框的“旧数据源”选择“快照</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输入”，</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“新数据源”选择“快照</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输入”，“标志字段”为“操作”，表示为会将对比后的结果存储在该字段。</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“匹配的关键字段”选择“学号”，“数据字段”选择除导入时间外的全部字段。</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178</a:t>
            </a:fld>
            <a:endParaRPr lang="zh-CN" altLang="en-US"/>
          </a:p>
        </p:txBody>
      </p:sp>
    </p:spTree>
    <p:extLst>
      <p:ext uri="{BB962C8B-B14F-4D97-AF65-F5344CB8AC3E}">
        <p14:creationId xmlns:p14="http://schemas.microsoft.com/office/powerpoint/2010/main" val="188190503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第四步，我们来进行</a:t>
            </a:r>
            <a:r>
              <a:rPr lang="zh-CN" altLang="zh-CN" sz="1200" kern="1200" dirty="0">
                <a:solidFill>
                  <a:schemeClr val="tx1"/>
                </a:solidFill>
                <a:effectLst/>
                <a:latin typeface="+mn-lt"/>
                <a:ea typeface="+mn-ea"/>
                <a:cs typeface="+mn-cs"/>
              </a:rPr>
              <a:t>“</a:t>
            </a:r>
            <a:r>
              <a:rPr lang="zh-CN" altLang="en-US" dirty="0"/>
              <a:t>数据同步</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该步骤所使用的步骤为“</a:t>
            </a:r>
            <a:r>
              <a:rPr lang="zh-CN" altLang="en-US" dirty="0"/>
              <a:t>数据同步</a:t>
            </a:r>
            <a:r>
              <a:rPr lang="zh-CN" altLang="zh-CN" sz="1200" kern="1200" dirty="0">
                <a:solidFill>
                  <a:schemeClr val="tx1"/>
                </a:solidFill>
                <a:effectLst/>
                <a:latin typeface="+mn-lt"/>
                <a:ea typeface="+mn-ea"/>
                <a:cs typeface="+mn-cs"/>
              </a:rPr>
              <a:t>”，在“数据同步”弹框的数据库连接选择本案例使用的</a:t>
            </a:r>
            <a:r>
              <a:rPr lang="en-US" altLang="zh-CN" sz="1200" kern="1200" dirty="0">
                <a:solidFill>
                  <a:schemeClr val="tx1"/>
                </a:solidFill>
                <a:effectLst/>
                <a:latin typeface="+mn-lt"/>
                <a:ea typeface="+mn-ea"/>
                <a:cs typeface="+mn-cs"/>
              </a:rPr>
              <a:t>sql_testlink</a:t>
            </a:r>
            <a:r>
              <a:rPr lang="zh-CN" altLang="zh-CN" sz="1200" kern="1200" dirty="0">
                <a:solidFill>
                  <a:schemeClr val="tx1"/>
                </a:solidFill>
                <a:effectLst/>
                <a:latin typeface="+mn-lt"/>
                <a:ea typeface="+mn-ea"/>
                <a:cs typeface="+mn-cs"/>
              </a:rPr>
              <a:t>。“目标表”设置为</a:t>
            </a:r>
            <a:r>
              <a:rPr lang="en-US" altLang="zh-CN" sz="1200" kern="1200" dirty="0">
                <a:solidFill>
                  <a:schemeClr val="tx1"/>
                </a:solidFill>
                <a:effectLst/>
                <a:latin typeface="+mn-lt"/>
                <a:ea typeface="+mn-ea"/>
                <a:cs typeface="+mn-cs"/>
              </a:rPr>
              <a:t>student_cdc_sync</a:t>
            </a:r>
            <a:r>
              <a:rPr lang="zh-CN" altLang="zh-CN" sz="1200" kern="1200" dirty="0">
                <a:solidFill>
                  <a:schemeClr val="tx1"/>
                </a:solidFill>
                <a:effectLst/>
                <a:latin typeface="+mn-lt"/>
                <a:ea typeface="+mn-ea"/>
                <a:cs typeface="+mn-cs"/>
              </a:rPr>
              <a:t>，“用来查询的关键字”设置中的表字段设置为“学号”，比较符为“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”，流里的字段</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设置为“学号”，用来查询出</a:t>
            </a:r>
            <a:r>
              <a:rPr lang="en-US" altLang="zh-CN" sz="1200" kern="1200" dirty="0">
                <a:solidFill>
                  <a:schemeClr val="tx1"/>
                </a:solidFill>
                <a:effectLst/>
                <a:latin typeface="+mn-lt"/>
                <a:ea typeface="+mn-ea"/>
                <a:cs typeface="+mn-cs"/>
              </a:rPr>
              <a:t>student_cdc_sync</a:t>
            </a:r>
            <a:r>
              <a:rPr lang="zh-CN" altLang="zh-CN" sz="1200" kern="1200" dirty="0">
                <a:solidFill>
                  <a:schemeClr val="tx1"/>
                </a:solidFill>
                <a:effectLst/>
                <a:latin typeface="+mn-lt"/>
                <a:ea typeface="+mn-ea"/>
                <a:cs typeface="+mn-cs"/>
              </a:rPr>
              <a:t>表中的记录。“更新字段”设置为全部字段。</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在“高级”标签卡中，“操作字段名”选择“操作”，“当值相等时插入”设置为“</a:t>
            </a:r>
            <a:r>
              <a:rPr lang="en-US" altLang="zh-CN" sz="1200" kern="1200" dirty="0">
                <a:solidFill>
                  <a:schemeClr val="tx1"/>
                </a:solidFill>
                <a:effectLst/>
                <a:latin typeface="+mn-lt"/>
                <a:ea typeface="+mn-ea"/>
                <a:cs typeface="+mn-cs"/>
              </a:rPr>
              <a:t>new</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“当值相等时更新”设置为“</a:t>
            </a:r>
            <a:r>
              <a:rPr lang="en-US" altLang="zh-CN" sz="1200" kern="1200" dirty="0">
                <a:solidFill>
                  <a:schemeClr val="tx1"/>
                </a:solidFill>
                <a:effectLst/>
                <a:latin typeface="+mn-lt"/>
                <a:ea typeface="+mn-ea"/>
                <a:cs typeface="+mn-cs"/>
              </a:rPr>
              <a:t>changed</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“当值相等时删除”设置为“</a:t>
            </a:r>
            <a:r>
              <a:rPr lang="en-US" altLang="zh-CN" sz="1200" kern="1200" dirty="0">
                <a:solidFill>
                  <a:schemeClr val="tx1"/>
                </a:solidFill>
                <a:effectLst/>
                <a:latin typeface="+mn-lt"/>
                <a:ea typeface="+mn-ea"/>
                <a:cs typeface="+mn-cs"/>
              </a:rPr>
              <a:t>deleted</a:t>
            </a:r>
            <a:r>
              <a:rPr lang="zh-CN" altLang="zh-CN" sz="1200" kern="1200" dirty="0">
                <a:solidFill>
                  <a:schemeClr val="tx1"/>
                </a:solidFill>
                <a:effectLst/>
                <a:latin typeface="+mn-lt"/>
                <a:ea typeface="+mn-ea"/>
                <a:cs typeface="+mn-cs"/>
              </a:rPr>
              <a:t>”。该设置主要表示当“合并记录”步骤，分析出的结果为“</a:t>
            </a:r>
            <a:r>
              <a:rPr lang="en-US" altLang="zh-CN" sz="1200" kern="1200" dirty="0">
                <a:solidFill>
                  <a:schemeClr val="tx1"/>
                </a:solidFill>
                <a:effectLst/>
                <a:latin typeface="+mn-lt"/>
                <a:ea typeface="+mn-ea"/>
                <a:cs typeface="+mn-cs"/>
              </a:rPr>
              <a:t>new</a:t>
            </a:r>
            <a:r>
              <a:rPr lang="zh-CN" altLang="zh-CN" sz="1200" kern="1200" dirty="0">
                <a:solidFill>
                  <a:schemeClr val="tx1"/>
                </a:solidFill>
                <a:effectLst/>
                <a:latin typeface="+mn-lt"/>
                <a:ea typeface="+mn-ea"/>
                <a:cs typeface="+mn-cs"/>
              </a:rPr>
              <a:t>”时则插入该条数据，为“</a:t>
            </a:r>
            <a:r>
              <a:rPr lang="en-US" altLang="zh-CN" sz="1200" kern="1200" dirty="0">
                <a:solidFill>
                  <a:schemeClr val="tx1"/>
                </a:solidFill>
                <a:effectLst/>
                <a:latin typeface="+mn-lt"/>
                <a:ea typeface="+mn-ea"/>
                <a:cs typeface="+mn-cs"/>
              </a:rPr>
              <a:t>deleted</a:t>
            </a:r>
            <a:r>
              <a:rPr lang="zh-CN" altLang="zh-CN" sz="1200" kern="1200" dirty="0">
                <a:solidFill>
                  <a:schemeClr val="tx1"/>
                </a:solidFill>
                <a:effectLst/>
                <a:latin typeface="+mn-lt"/>
                <a:ea typeface="+mn-ea"/>
                <a:cs typeface="+mn-cs"/>
              </a:rPr>
              <a:t>”时则删除该条数据，为“</a:t>
            </a:r>
            <a:r>
              <a:rPr lang="en-US" altLang="zh-CN" sz="1200" kern="1200" dirty="0">
                <a:solidFill>
                  <a:schemeClr val="tx1"/>
                </a:solidFill>
                <a:effectLst/>
                <a:latin typeface="+mn-lt"/>
                <a:ea typeface="+mn-ea"/>
                <a:cs typeface="+mn-cs"/>
              </a:rPr>
              <a:t>changed</a:t>
            </a:r>
            <a:r>
              <a:rPr lang="zh-CN" altLang="zh-CN" sz="1200" kern="1200" dirty="0">
                <a:solidFill>
                  <a:schemeClr val="tx1"/>
                </a:solidFill>
                <a:effectLst/>
                <a:latin typeface="+mn-lt"/>
                <a:ea typeface="+mn-ea"/>
                <a:cs typeface="+mn-cs"/>
              </a:rPr>
              <a:t>”时则更新该条记录</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179</a:t>
            </a:fld>
            <a:endParaRPr lang="zh-CN" altLang="en-US"/>
          </a:p>
        </p:txBody>
      </p:sp>
    </p:spTree>
    <p:extLst>
      <p:ext uri="{BB962C8B-B14F-4D97-AF65-F5344CB8AC3E}">
        <p14:creationId xmlns:p14="http://schemas.microsoft.com/office/powerpoint/2010/main" val="2514258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通过上面几个步骤，已经完成了案例一的配置，接下来，我们来运行这个转换。点击运行按钮，在弹出的对话框中点击启动按钮， 将在路径</a:t>
            </a:r>
            <a:r>
              <a:rPr lang="zh-CN" altLang="zh-CN" dirty="0"/>
              <a:t>“</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章”中输出名为</a:t>
            </a:r>
            <a:r>
              <a:rPr lang="en-US" altLang="zh-CN" dirty="0"/>
              <a:t>student.txt</a:t>
            </a:r>
            <a:r>
              <a:rPr lang="zh-CN" altLang="zh-CN" dirty="0"/>
              <a:t>的文件</a:t>
            </a:r>
            <a:r>
              <a:rPr lang="zh-CN" altLang="en-US" dirty="0"/>
              <a:t>。查看该文件，并验证该文件是否与期望输出一致。</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18</a:t>
            </a:fld>
            <a:endParaRPr lang="zh-CN" altLang="en-US"/>
          </a:p>
        </p:txBody>
      </p:sp>
    </p:spTree>
    <p:extLst>
      <p:ext uri="{BB962C8B-B14F-4D97-AF65-F5344CB8AC3E}">
        <p14:creationId xmlns:p14="http://schemas.microsoft.com/office/powerpoint/2010/main" val="339955229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通过上面几个步骤，已经完成了本案例的配置，接下来，我们来运行这个转换。点击运行按钮，</a:t>
            </a:r>
            <a:r>
              <a:rPr lang="zh-CN" altLang="zh-CN" sz="1200" kern="1200" dirty="0">
                <a:solidFill>
                  <a:schemeClr val="tx1"/>
                </a:solidFill>
                <a:effectLst/>
                <a:latin typeface="+mn-lt"/>
                <a:ea typeface="+mn-ea"/>
                <a:cs typeface="+mn-cs"/>
              </a:rPr>
              <a:t>在弹出的对话框中</a:t>
            </a:r>
            <a:r>
              <a:rPr lang="zh-CN" altLang="en-US" sz="1200" kern="1200" dirty="0">
                <a:solidFill>
                  <a:schemeClr val="tx1"/>
                </a:solidFill>
                <a:effectLst/>
                <a:latin typeface="+mn-lt"/>
                <a:ea typeface="+mn-ea"/>
                <a:cs typeface="+mn-cs"/>
              </a:rPr>
              <a:t>，点击“启动”按钮</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student_cdc_sync</a:t>
            </a:r>
            <a:r>
              <a:rPr lang="zh-CN" altLang="zh-CN" sz="1200" kern="1200" dirty="0">
                <a:solidFill>
                  <a:schemeClr val="tx1"/>
                </a:solidFill>
                <a:effectLst/>
                <a:latin typeface="+mn-lt"/>
                <a:ea typeface="+mn-ea"/>
                <a:cs typeface="+mn-cs"/>
              </a:rPr>
              <a:t>表中输出数据</a:t>
            </a:r>
            <a:r>
              <a:rPr lang="zh-CN" altLang="en-US" dirty="0"/>
              <a:t>。</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180</a:t>
            </a:fld>
            <a:endParaRPr lang="zh-CN" altLang="en-US"/>
          </a:p>
        </p:txBody>
      </p:sp>
    </p:spTree>
    <p:extLst>
      <p:ext uri="{BB962C8B-B14F-4D97-AF65-F5344CB8AC3E}">
        <p14:creationId xmlns:p14="http://schemas.microsoft.com/office/powerpoint/2010/main" val="113871351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181</a:t>
            </a:fld>
            <a:endParaRPr lang="zh-CN" altLang="en-US"/>
          </a:p>
        </p:txBody>
      </p:sp>
    </p:spTree>
    <p:extLst>
      <p:ext uri="{BB962C8B-B14F-4D97-AF65-F5344CB8AC3E}">
        <p14:creationId xmlns:p14="http://schemas.microsoft.com/office/powerpoint/2010/main" val="215363045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en-US" sz="1200" kern="1200" dirty="0">
                <a:solidFill>
                  <a:schemeClr val="tx1"/>
                </a:solidFill>
                <a:effectLst/>
                <a:latin typeface="+mn-lt"/>
                <a:ea typeface="+mn-ea"/>
                <a:cs typeface="+mn-cs"/>
              </a:rPr>
              <a:t>上一小节，我们完成了基于快照的</a:t>
            </a:r>
            <a:r>
              <a:rPr lang="en-US" altLang="zh-CN" sz="1200" kern="1200" dirty="0">
                <a:solidFill>
                  <a:schemeClr val="tx1"/>
                </a:solidFill>
                <a:effectLst/>
                <a:latin typeface="+mn-lt"/>
                <a:ea typeface="+mn-ea"/>
                <a:cs typeface="+mn-cs"/>
              </a:rPr>
              <a:t>CDC</a:t>
            </a:r>
            <a:r>
              <a:rPr lang="zh-CN" altLang="en-US" sz="1200" kern="1200" dirty="0">
                <a:solidFill>
                  <a:schemeClr val="tx1"/>
                </a:solidFill>
                <a:effectLst/>
                <a:latin typeface="+mn-lt"/>
                <a:ea typeface="+mn-ea"/>
                <a:cs typeface="+mn-cs"/>
              </a:rPr>
              <a:t>，这一小节，我们进行基于日志的</a:t>
            </a:r>
            <a:r>
              <a:rPr lang="en-US" altLang="zh-CN" sz="1200" kern="1200" dirty="0">
                <a:solidFill>
                  <a:schemeClr val="tx1"/>
                </a:solidFill>
                <a:effectLst/>
                <a:latin typeface="+mn-lt"/>
                <a:ea typeface="+mn-ea"/>
                <a:cs typeface="+mn-cs"/>
              </a:rPr>
              <a:t>CDC</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zh-CN" kern="1000" dirty="0">
                <a:ea typeface="微软雅黑" panose="020B0503020204020204" pitchFamily="34" charset="-122"/>
                <a:cs typeface="微软雅黑" panose="020B0503020204020204" pitchFamily="34" charset="-122"/>
              </a:rPr>
              <a:t>基于日志的方式是最高级的、最没有侵入性的</a:t>
            </a:r>
            <a:r>
              <a:rPr lang="en-US" altLang="zh-CN" kern="1000" dirty="0">
                <a:ea typeface="微软雅黑" panose="020B0503020204020204" pitchFamily="34" charset="-122"/>
                <a:cs typeface="微软雅黑" panose="020B0503020204020204" pitchFamily="34" charset="-122"/>
              </a:rPr>
              <a:t>CDC</a:t>
            </a:r>
            <a:r>
              <a:rPr lang="zh-CN" altLang="zh-CN" kern="1000" dirty="0">
                <a:ea typeface="微软雅黑" panose="020B0503020204020204" pitchFamily="34" charset="-122"/>
                <a:cs typeface="微软雅黑" panose="020B0503020204020204" pitchFamily="34" charset="-122"/>
              </a:rPr>
              <a:t>方法。数据库会把插入、更新、删除操作都记录到日志里。例如，</a:t>
            </a:r>
            <a:r>
              <a:rPr lang="en-US" altLang="zh-CN" kern="1000" dirty="0">
                <a:ea typeface="微软雅黑" panose="020B0503020204020204" pitchFamily="34" charset="-122"/>
                <a:cs typeface="微软雅黑" panose="020B0503020204020204" pitchFamily="34" charset="-122"/>
              </a:rPr>
              <a:t>MySQL</a:t>
            </a:r>
            <a:r>
              <a:rPr lang="zh-CN" altLang="zh-CN" kern="1000" dirty="0">
                <a:ea typeface="微软雅黑" panose="020B0503020204020204" pitchFamily="34" charset="-122"/>
                <a:cs typeface="微软雅黑" panose="020B0503020204020204" pitchFamily="34" charset="-122"/>
              </a:rPr>
              <a:t>数据库，启用二进制日志后</a:t>
            </a:r>
            <a:r>
              <a:rPr lang="en-US" altLang="zh-CN" kern="1000" dirty="0">
                <a:ea typeface="微软雅黑" panose="020B0503020204020204" pitchFamily="34" charset="-122"/>
                <a:cs typeface="微软雅黑" panose="020B0503020204020204" pitchFamily="34" charset="-122"/>
              </a:rPr>
              <a:t>,</a:t>
            </a:r>
            <a:r>
              <a:rPr lang="zh-CN" altLang="zh-CN" kern="1000" dirty="0">
                <a:ea typeface="微软雅黑" panose="020B0503020204020204" pitchFamily="34" charset="-122"/>
                <a:cs typeface="微软雅黑" panose="020B0503020204020204" pitchFamily="34" charset="-122"/>
              </a:rPr>
              <a:t>可以实时的从数据库日志中读取到所有的数据库操作。但是，实际操作要比较难，需要把二进制日志文件转换为可以理解的格式，然后再将里面的操作按照顺序读取出来。</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182</a:t>
            </a:fld>
            <a:endParaRPr lang="zh-CN" altLang="en-US"/>
          </a:p>
        </p:txBody>
      </p:sp>
    </p:spTree>
    <p:extLst>
      <p:ext uri="{BB962C8B-B14F-4D97-AF65-F5344CB8AC3E}">
        <p14:creationId xmlns:p14="http://schemas.microsoft.com/office/powerpoint/2010/main" val="327358624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zh-CN" dirty="0"/>
              <a:t>好在，</a:t>
            </a:r>
            <a:r>
              <a:rPr lang="en-US" altLang="zh-CN" dirty="0"/>
              <a:t>MySQL</a:t>
            </a:r>
            <a:r>
              <a:rPr lang="zh-CN" altLang="zh-CN" dirty="0"/>
              <a:t>提供了一个日志读取工具，</a:t>
            </a:r>
            <a:r>
              <a:rPr lang="en-US" altLang="zh-CN" dirty="0"/>
              <a:t>mysqlbinlog</a:t>
            </a:r>
            <a:r>
              <a:rPr lang="zh-CN" altLang="zh-CN" dirty="0"/>
              <a:t>。这个工具，可以把二进制的日志格式转换为可以理解的格式，然后就可以把这种格式保存到文本文件。</a:t>
            </a:r>
            <a:r>
              <a:rPr lang="en-US" altLang="zh-CN" dirty="0"/>
              <a:t>Mysqlbinlog</a:t>
            </a:r>
            <a:r>
              <a:rPr lang="zh-CN" altLang="zh-CN" dirty="0"/>
              <a:t>里，可以设置开始</a:t>
            </a:r>
            <a:r>
              <a:rPr lang="en-US" altLang="zh-CN" dirty="0"/>
              <a:t>/</a:t>
            </a:r>
            <a:r>
              <a:rPr lang="zh-CN" altLang="zh-CN" dirty="0"/>
              <a:t>截止时间戳，这样就可以从日志中读取一段时间的日志。另外，日志里的每一项都有相应的序列号，也可以作为偏移的依据。</a:t>
            </a:r>
            <a:r>
              <a:rPr lang="en-US" altLang="zh-CN" dirty="0"/>
              <a:t>MySQL</a:t>
            </a:r>
            <a:r>
              <a:rPr lang="zh-CN" altLang="zh-CN" dirty="0"/>
              <a:t>提供了以上两种方式，来防止</a:t>
            </a:r>
            <a:r>
              <a:rPr lang="en-US" altLang="zh-CN" dirty="0"/>
              <a:t>CDC</a:t>
            </a:r>
            <a:r>
              <a:rPr lang="zh-CN" altLang="zh-CN" dirty="0"/>
              <a:t>过程发生数据重复和丢失。</a:t>
            </a:r>
          </a:p>
          <a:p>
            <a:pPr marL="171450" indent="-171450">
              <a:buFont typeface="Wingdings" panose="05000000000000000000" pitchFamily="2" charset="2"/>
              <a:buChar char="Ø"/>
            </a:pPr>
            <a:r>
              <a:rPr lang="zh-CN" altLang="zh-CN" dirty="0"/>
              <a:t>把</a:t>
            </a:r>
            <a:r>
              <a:rPr lang="en-US" altLang="zh-CN" dirty="0"/>
              <a:t>mysqlbinlog</a:t>
            </a:r>
            <a:r>
              <a:rPr lang="zh-CN" altLang="zh-CN" dirty="0"/>
              <a:t>的输出写到文本文件后，我们就可以使用</a:t>
            </a:r>
            <a:r>
              <a:rPr lang="en-US" altLang="zh-CN" dirty="0"/>
              <a:t>Kettle</a:t>
            </a:r>
            <a:r>
              <a:rPr lang="zh-CN" altLang="zh-CN" dirty="0"/>
              <a:t>步骤来读取文件的内容。其他的数据库也有相应的方法。</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183</a:t>
            </a:fld>
            <a:endParaRPr lang="zh-CN" altLang="en-US"/>
          </a:p>
        </p:txBody>
      </p:sp>
    </p:spTree>
    <p:extLst>
      <p:ext uri="{BB962C8B-B14F-4D97-AF65-F5344CB8AC3E}">
        <p14:creationId xmlns:p14="http://schemas.microsoft.com/office/powerpoint/2010/main" val="133037255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effectLst/>
                <a:latin typeface="+mn-lt"/>
                <a:ea typeface="+mn-ea"/>
                <a:cs typeface="+mn-cs"/>
              </a:rPr>
              <a:t>使用基于日志的</a:t>
            </a:r>
            <a:r>
              <a:rPr lang="en-US" altLang="zh-CN" sz="1200" kern="1200" dirty="0">
                <a:solidFill>
                  <a:schemeClr val="tx1"/>
                </a:solidFill>
                <a:effectLst/>
                <a:latin typeface="+mn-lt"/>
                <a:ea typeface="+mn-ea"/>
                <a:cs typeface="+mn-cs"/>
              </a:rPr>
              <a:t>CDC</a:t>
            </a:r>
            <a:r>
              <a:rPr lang="zh-CN" altLang="zh-CN" sz="1200" kern="1200" dirty="0">
                <a:solidFill>
                  <a:schemeClr val="tx1"/>
                </a:solidFill>
                <a:effectLst/>
                <a:latin typeface="+mn-lt"/>
                <a:ea typeface="+mn-ea"/>
                <a:cs typeface="+mn-cs"/>
              </a:rPr>
              <a:t>也有其缺点，那就是只能用来处理一种特定的数据库。如果要在异构的数据库环境使用基于日志的</a:t>
            </a:r>
            <a:r>
              <a:rPr lang="en-US" altLang="zh-CN" sz="1200" kern="1200" dirty="0">
                <a:solidFill>
                  <a:schemeClr val="tx1"/>
                </a:solidFill>
                <a:effectLst/>
                <a:latin typeface="+mn-lt"/>
                <a:ea typeface="+mn-ea"/>
                <a:cs typeface="+mn-cs"/>
              </a:rPr>
              <a:t>CDC</a:t>
            </a:r>
            <a:r>
              <a:rPr lang="zh-CN" altLang="zh-CN" sz="1200" kern="1200" dirty="0">
                <a:solidFill>
                  <a:schemeClr val="tx1"/>
                </a:solidFill>
                <a:effectLst/>
                <a:latin typeface="+mn-lt"/>
                <a:ea typeface="+mn-ea"/>
                <a:cs typeface="+mn-cs"/>
              </a:rPr>
              <a:t>方法，就需要使用类似</a:t>
            </a:r>
            <a:r>
              <a:rPr lang="en-US" altLang="zh-CN" sz="1200" kern="1200" dirty="0">
                <a:solidFill>
                  <a:schemeClr val="tx1"/>
                </a:solidFill>
                <a:effectLst/>
                <a:latin typeface="+mn-lt"/>
                <a:ea typeface="+mn-ea"/>
                <a:cs typeface="+mn-cs"/>
              </a:rPr>
              <a:t>Oracle </a:t>
            </a:r>
            <a:r>
              <a:rPr lang="en-US" altLang="zh-CN" sz="1200" kern="1200" dirty="0" err="1">
                <a:solidFill>
                  <a:schemeClr val="tx1"/>
                </a:solidFill>
                <a:effectLst/>
                <a:latin typeface="+mn-lt"/>
                <a:ea typeface="+mn-ea"/>
                <a:cs typeface="+mn-cs"/>
              </a:rPr>
              <a:t>GoldenGate</a:t>
            </a:r>
            <a:r>
              <a:rPr lang="zh-CN" altLang="zh-CN" sz="1200" kern="1200" dirty="0">
                <a:solidFill>
                  <a:schemeClr val="tx1"/>
                </a:solidFill>
                <a:effectLst/>
                <a:latin typeface="+mn-lt"/>
                <a:ea typeface="+mn-ea"/>
                <a:cs typeface="+mn-cs"/>
              </a:rPr>
              <a:t>之类的商业软件，而这些软件的价格都十分高昂。</a:t>
            </a:r>
            <a:endParaRPr lang="zh-CN"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184</a:t>
            </a:fld>
            <a:endParaRPr lang="zh-CN" altLang="en-US"/>
          </a:p>
        </p:txBody>
      </p:sp>
    </p:spTree>
    <p:extLst>
      <p:ext uri="{BB962C8B-B14F-4D97-AF65-F5344CB8AC3E}">
        <p14:creationId xmlns:p14="http://schemas.microsoft.com/office/powerpoint/2010/main" val="48553774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接下来我们通过</a:t>
            </a:r>
            <a:r>
              <a:rPr lang="zh-CN" altLang="en-US" sz="1200" kern="1200" dirty="0">
                <a:solidFill>
                  <a:schemeClr val="tx1"/>
                </a:solidFill>
                <a:effectLst/>
                <a:latin typeface="+mn-lt"/>
                <a:ea typeface="+mn-ea"/>
                <a:cs typeface="+mn-cs"/>
              </a:rPr>
              <a:t>一个案例，实现日志的</a:t>
            </a:r>
            <a:r>
              <a:rPr lang="en-US" altLang="zh-CN" sz="1200" kern="1200" dirty="0">
                <a:solidFill>
                  <a:schemeClr val="tx1"/>
                </a:solidFill>
                <a:effectLst/>
                <a:latin typeface="+mn-lt"/>
                <a:ea typeface="+mn-ea"/>
                <a:cs typeface="+mn-cs"/>
              </a:rPr>
              <a:t>CDC</a:t>
            </a:r>
            <a:r>
              <a:rPr lang="zh-CN" altLang="en-US" sz="1200" kern="1200" dirty="0">
                <a:solidFill>
                  <a:schemeClr val="tx1"/>
                </a:solidFill>
                <a:effectLst/>
                <a:latin typeface="+mn-lt"/>
                <a:ea typeface="+mn-ea"/>
                <a:cs typeface="+mn-cs"/>
              </a:rPr>
              <a:t>操作。</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首先，我们来看转换的输入输出需求</a:t>
            </a:r>
            <a:r>
              <a:rPr lang="en-US" altLang="zh-CN" sz="1200" kern="1200" dirty="0">
                <a:solidFill>
                  <a:schemeClr val="tx1"/>
                </a:solidFill>
                <a:effectLst/>
                <a:latin typeface="+mn-lt"/>
                <a:ea typeface="+mn-ea"/>
                <a:cs typeface="+mn-cs"/>
              </a:rPr>
              <a:t>:</a:t>
            </a:r>
          </a:p>
          <a:p>
            <a:pPr marL="342900" indent="-342900">
              <a:buFont typeface="Wingdings" panose="05000000000000000000" pitchFamily="2" charset="2"/>
              <a:buChar char="Ø"/>
            </a:pPr>
            <a:r>
              <a:rPr lang="zh-CN" altLang="zh-CN" dirty="0"/>
              <a:t>第一步将</a:t>
            </a:r>
            <a:r>
              <a:rPr lang="en-US" altLang="zh-CN" dirty="0"/>
              <a:t>student_cdc</a:t>
            </a:r>
            <a:r>
              <a:rPr lang="zh-CN" altLang="zh-CN" dirty="0"/>
              <a:t>表中的数据复制到</a:t>
            </a:r>
            <a:r>
              <a:rPr lang="en-US" altLang="zh-CN" dirty="0"/>
              <a:t>student_cdc_sync</a:t>
            </a:r>
            <a:r>
              <a:rPr lang="zh-CN" altLang="zh-CN" dirty="0"/>
              <a:t>表中，</a:t>
            </a:r>
            <a:endParaRPr lang="en-US" altLang="zh-CN" dirty="0"/>
          </a:p>
          <a:p>
            <a:pPr marL="342900" indent="-342900">
              <a:buFont typeface="Wingdings" panose="05000000000000000000" pitchFamily="2" charset="2"/>
              <a:buChar char="Ø"/>
            </a:pPr>
            <a:r>
              <a:rPr lang="zh-CN" altLang="zh-CN" dirty="0"/>
              <a:t>第二步对</a:t>
            </a:r>
            <a:r>
              <a:rPr lang="en-US" altLang="zh-CN" dirty="0"/>
              <a:t>student_cdc</a:t>
            </a:r>
            <a:r>
              <a:rPr lang="zh-CN" altLang="zh-CN" dirty="0"/>
              <a:t>中的数据进行插入、更新、删除操作，</a:t>
            </a:r>
            <a:endParaRPr lang="en-US" altLang="zh-CN" dirty="0"/>
          </a:p>
          <a:p>
            <a:pPr marL="342900" indent="-342900">
              <a:buFont typeface="Wingdings" panose="05000000000000000000" pitchFamily="2" charset="2"/>
              <a:buChar char="Ø"/>
            </a:pPr>
            <a:r>
              <a:rPr lang="zh-CN" altLang="zh-CN" dirty="0"/>
              <a:t>第三步使用</a:t>
            </a:r>
            <a:r>
              <a:rPr lang="en-US" altLang="zh-CN" dirty="0"/>
              <a:t>binlog2sql</a:t>
            </a:r>
            <a:r>
              <a:rPr lang="zh-CN" altLang="zh-CN" dirty="0"/>
              <a:t>工具将</a:t>
            </a:r>
            <a:r>
              <a:rPr lang="en-US" altLang="zh-CN" dirty="0"/>
              <a:t>MySQL</a:t>
            </a:r>
            <a:r>
              <a:rPr lang="zh-CN" altLang="zh-CN" dirty="0"/>
              <a:t>的二进制日志文件提取为普通</a:t>
            </a:r>
            <a:r>
              <a:rPr lang="en-US" altLang="zh-CN" dirty="0"/>
              <a:t>SQL</a:t>
            </a:r>
            <a:r>
              <a:rPr lang="zh-CN" altLang="zh-CN" dirty="0"/>
              <a:t>文件，读取该</a:t>
            </a:r>
            <a:r>
              <a:rPr lang="en-US" altLang="zh-CN" dirty="0"/>
              <a:t>SQL</a:t>
            </a:r>
            <a:r>
              <a:rPr lang="zh-CN" altLang="zh-CN" dirty="0"/>
              <a:t>文件，对目标表也就是</a:t>
            </a:r>
            <a:r>
              <a:rPr lang="en-US" altLang="zh-CN" dirty="0"/>
              <a:t>student_cdc_sync</a:t>
            </a:r>
            <a:r>
              <a:rPr lang="zh-CN" altLang="zh-CN" dirty="0"/>
              <a:t>表进行相同的操作。</a:t>
            </a:r>
          </a:p>
          <a:p>
            <a:pPr marL="285750" indent="-285750">
              <a:buFont typeface="Wingdings" panose="05000000000000000000" pitchFamily="2" charset="2"/>
              <a:buChar char="Ø"/>
            </a:pPr>
            <a:r>
              <a:rPr lang="en-US" altLang="zh-CN" dirty="0"/>
              <a:t>binlog2sql</a:t>
            </a:r>
            <a:r>
              <a:rPr lang="zh-CN" altLang="zh-CN" dirty="0"/>
              <a:t>：是一款可以从</a:t>
            </a:r>
            <a:r>
              <a:rPr lang="en-US" altLang="zh-CN" dirty="0"/>
              <a:t>MySQL binlog</a:t>
            </a:r>
            <a:r>
              <a:rPr lang="zh-CN" altLang="zh-CN" dirty="0"/>
              <a:t>解析出普通</a:t>
            </a:r>
            <a:r>
              <a:rPr lang="en-US" altLang="zh-CN" dirty="0"/>
              <a:t>SQL</a:t>
            </a:r>
            <a:r>
              <a:rPr lang="zh-CN" altLang="zh-CN" dirty="0"/>
              <a:t>的开源软件，下载地址以及使用说明参考：</a:t>
            </a:r>
            <a:r>
              <a:rPr lang="en-US" altLang="zh-CN" u="sng" dirty="0">
                <a:solidFill>
                  <a:srgbClr val="0070C0"/>
                </a:solidFill>
              </a:rPr>
              <a:t>https://github.com/danfengcao/binlog2sql</a:t>
            </a:r>
            <a:endParaRPr lang="zh-CN" altLang="zh-CN" dirty="0">
              <a:solidFill>
                <a:srgbClr val="0070C0"/>
              </a:solidFill>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185</a:t>
            </a:fld>
            <a:endParaRPr lang="zh-CN" altLang="en-US"/>
          </a:p>
        </p:txBody>
      </p:sp>
    </p:spTree>
    <p:extLst>
      <p:ext uri="{BB962C8B-B14F-4D97-AF65-F5344CB8AC3E}">
        <p14:creationId xmlns:p14="http://schemas.microsoft.com/office/powerpoint/2010/main" val="297979923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85750" indent="-285750">
              <a:buFont typeface="Wingdings" panose="05000000000000000000" pitchFamily="2" charset="2"/>
              <a:buChar char="Ø"/>
            </a:pPr>
            <a:r>
              <a:rPr lang="zh-CN" altLang="zh-CN" dirty="0"/>
              <a:t>用到的插入</a:t>
            </a:r>
            <a:r>
              <a:rPr lang="en-US" altLang="zh-CN" dirty="0"/>
              <a:t>SQL</a:t>
            </a:r>
            <a:r>
              <a:rPr lang="zh-CN" altLang="zh-CN" dirty="0"/>
              <a:t>：</a:t>
            </a:r>
          </a:p>
          <a:p>
            <a:r>
              <a:rPr lang="en-US" altLang="zh-CN" dirty="0"/>
              <a:t>insert into student_cdc(</a:t>
            </a:r>
            <a:r>
              <a:rPr lang="zh-CN" altLang="zh-CN" dirty="0"/>
              <a:t>姓名</a:t>
            </a:r>
            <a:r>
              <a:rPr lang="en-US" altLang="zh-CN" dirty="0"/>
              <a:t>, </a:t>
            </a:r>
            <a:r>
              <a:rPr lang="zh-CN" altLang="zh-CN" dirty="0"/>
              <a:t>性别</a:t>
            </a:r>
            <a:r>
              <a:rPr lang="en-US" altLang="zh-CN" dirty="0"/>
              <a:t>, </a:t>
            </a:r>
            <a:r>
              <a:rPr lang="zh-CN" altLang="zh-CN" dirty="0"/>
              <a:t>班级</a:t>
            </a:r>
            <a:r>
              <a:rPr lang="en-US" altLang="zh-CN" dirty="0"/>
              <a:t>, </a:t>
            </a:r>
            <a:r>
              <a:rPr lang="zh-CN" altLang="zh-CN" dirty="0"/>
              <a:t>年龄</a:t>
            </a:r>
            <a:r>
              <a:rPr lang="en-US" altLang="zh-CN" dirty="0"/>
              <a:t>, </a:t>
            </a:r>
            <a:r>
              <a:rPr lang="zh-CN" altLang="zh-CN" dirty="0"/>
              <a:t>成绩</a:t>
            </a:r>
            <a:r>
              <a:rPr lang="en-US" altLang="zh-CN" dirty="0"/>
              <a:t>, </a:t>
            </a:r>
            <a:r>
              <a:rPr lang="zh-CN" altLang="zh-CN" dirty="0"/>
              <a:t>身高</a:t>
            </a:r>
            <a:r>
              <a:rPr lang="en-US" altLang="zh-CN" dirty="0"/>
              <a:t>, </a:t>
            </a:r>
            <a:r>
              <a:rPr lang="zh-CN" altLang="zh-CN" dirty="0"/>
              <a:t>手机</a:t>
            </a:r>
            <a:r>
              <a:rPr lang="en-US" altLang="zh-CN" dirty="0"/>
              <a:t>, </a:t>
            </a:r>
            <a:r>
              <a:rPr lang="zh-CN" altLang="zh-CN" dirty="0"/>
              <a:t>插入时间</a:t>
            </a:r>
            <a:r>
              <a:rPr lang="en-US" altLang="zh-CN" dirty="0"/>
              <a:t>, </a:t>
            </a:r>
            <a:r>
              <a:rPr lang="zh-CN" altLang="zh-CN" dirty="0"/>
              <a:t>更新时间</a:t>
            </a:r>
            <a:r>
              <a:rPr lang="en-US" altLang="zh-CN" dirty="0"/>
              <a:t>) values('</a:t>
            </a:r>
            <a:r>
              <a:rPr lang="zh-CN" altLang="zh-CN" dirty="0"/>
              <a:t>李四</a:t>
            </a:r>
            <a:r>
              <a:rPr lang="en-US" altLang="zh-CN" dirty="0"/>
              <a:t>','</a:t>
            </a:r>
            <a:r>
              <a:rPr lang="zh-CN" altLang="zh-CN" dirty="0"/>
              <a:t>男</a:t>
            </a:r>
            <a:r>
              <a:rPr lang="en-US" altLang="zh-CN" dirty="0"/>
              <a:t>','1701','17','82','170','18946554571',date_sub(curdate(),interval 1 day) ,date_sub(curdate(),interval 1 day)	);</a:t>
            </a:r>
            <a:endParaRPr lang="zh-CN" altLang="zh-CN" dirty="0"/>
          </a:p>
          <a:p>
            <a:pPr marL="285750" indent="-285750">
              <a:buFont typeface="Wingdings" panose="05000000000000000000" pitchFamily="2" charset="2"/>
              <a:buChar char="Ø"/>
            </a:pPr>
            <a:r>
              <a:rPr lang="zh-CN" altLang="zh-CN" dirty="0"/>
              <a:t>用到的更新</a:t>
            </a:r>
            <a:r>
              <a:rPr lang="en-US" altLang="zh-CN" dirty="0"/>
              <a:t>SQL</a:t>
            </a:r>
            <a:r>
              <a:rPr lang="zh-CN" altLang="zh-CN" dirty="0"/>
              <a:t>：</a:t>
            </a:r>
          </a:p>
          <a:p>
            <a:r>
              <a:rPr lang="en-US" altLang="zh-CN" dirty="0"/>
              <a:t>update student_cdc set </a:t>
            </a:r>
            <a:r>
              <a:rPr lang="zh-CN" altLang="zh-CN" dirty="0"/>
              <a:t>成绩</a:t>
            </a:r>
            <a:r>
              <a:rPr lang="en-US" altLang="zh-CN" dirty="0"/>
              <a:t>=82 where </a:t>
            </a:r>
            <a:r>
              <a:rPr lang="zh-CN" altLang="zh-CN" dirty="0"/>
              <a:t>学号</a:t>
            </a:r>
            <a:r>
              <a:rPr lang="en-US" altLang="zh-CN" dirty="0"/>
              <a:t>=6</a:t>
            </a:r>
            <a:endParaRPr lang="zh-CN" altLang="zh-CN" dirty="0"/>
          </a:p>
          <a:p>
            <a:pPr marL="285750" indent="-285750">
              <a:buFont typeface="Wingdings" panose="05000000000000000000" pitchFamily="2" charset="2"/>
              <a:buChar char="Ø"/>
            </a:pPr>
            <a:r>
              <a:rPr lang="zh-CN" altLang="zh-CN" dirty="0"/>
              <a:t>用到的删除</a:t>
            </a:r>
            <a:r>
              <a:rPr lang="en-US" altLang="zh-CN" dirty="0"/>
              <a:t>SQL</a:t>
            </a:r>
            <a:r>
              <a:rPr lang="zh-CN" altLang="zh-CN" dirty="0"/>
              <a:t>：</a:t>
            </a:r>
          </a:p>
          <a:p>
            <a:r>
              <a:rPr lang="en-US" altLang="zh-CN" dirty="0"/>
              <a:t>delete from student_cdc where </a:t>
            </a:r>
            <a:r>
              <a:rPr lang="zh-CN" altLang="zh-CN" dirty="0"/>
              <a:t>学号</a:t>
            </a:r>
            <a:r>
              <a:rPr lang="en-US" altLang="zh-CN" dirty="0"/>
              <a:t>=1</a:t>
            </a:r>
            <a:endParaRPr lang="zh-CN"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186</a:t>
            </a:fld>
            <a:endParaRPr lang="zh-CN" altLang="en-US"/>
          </a:p>
        </p:txBody>
      </p:sp>
    </p:spTree>
    <p:extLst>
      <p:ext uri="{BB962C8B-B14F-4D97-AF65-F5344CB8AC3E}">
        <p14:creationId xmlns:p14="http://schemas.microsoft.com/office/powerpoint/2010/main" val="285476282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输入</a:t>
            </a:r>
            <a:r>
              <a:rPr lang="en-US" altLang="zh-CN" dirty="0"/>
              <a:t>student_cdc_sync</a:t>
            </a:r>
            <a:r>
              <a:rPr lang="zh-CN" altLang="zh-CN" dirty="0"/>
              <a:t>表的内容</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187</a:t>
            </a:fld>
            <a:endParaRPr lang="zh-CN" altLang="en-US"/>
          </a:p>
        </p:txBody>
      </p:sp>
    </p:spTree>
    <p:extLst>
      <p:ext uri="{BB962C8B-B14F-4D97-AF65-F5344CB8AC3E}">
        <p14:creationId xmlns:p14="http://schemas.microsoft.com/office/powerpoint/2010/main" val="423067062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在执行完</a:t>
            </a:r>
            <a:r>
              <a:rPr lang="en-US" altLang="zh-CN" sz="1200" kern="1200" dirty="0">
                <a:solidFill>
                  <a:schemeClr val="tx1"/>
                </a:solidFill>
                <a:effectLst/>
                <a:latin typeface="+mn-lt"/>
                <a:ea typeface="+mn-ea"/>
                <a:cs typeface="+mn-cs"/>
              </a:rPr>
              <a:t>SQL</a:t>
            </a:r>
            <a:r>
              <a:rPr lang="zh-CN" altLang="en-US" sz="1200" kern="1200" dirty="0">
                <a:solidFill>
                  <a:schemeClr val="tx1"/>
                </a:solidFill>
                <a:effectLst/>
                <a:latin typeface="+mn-lt"/>
                <a:ea typeface="+mn-ea"/>
                <a:cs typeface="+mn-cs"/>
              </a:rPr>
              <a:t>后，期望输出的</a:t>
            </a:r>
            <a:r>
              <a:rPr lang="en-US" altLang="zh-CN" dirty="0"/>
              <a:t>student_cdc_sync</a:t>
            </a:r>
            <a:r>
              <a:rPr lang="zh-CN" altLang="zh-CN" dirty="0"/>
              <a:t>表的</a:t>
            </a:r>
            <a:r>
              <a:rPr lang="zh-CN" altLang="zh-CN" kern="1000" dirty="0">
                <a:ea typeface="微软雅黑" panose="020B0503020204020204" pitchFamily="34" charset="-122"/>
                <a:cs typeface="微软雅黑" panose="020B0503020204020204" pitchFamily="34" charset="-122"/>
              </a:rPr>
              <a:t>内容</a:t>
            </a:r>
            <a:r>
              <a:rPr lang="zh-CN" altLang="en-US" kern="1000" dirty="0">
                <a:ea typeface="微软雅黑" panose="020B0503020204020204" pitchFamily="34" charset="-122"/>
                <a:cs typeface="微软雅黑" panose="020B0503020204020204" pitchFamily="34" charset="-122"/>
              </a:rPr>
              <a:t>。可以看出，学号为“</a:t>
            </a:r>
            <a:r>
              <a:rPr lang="en-US" altLang="zh-CN" kern="1000" dirty="0">
                <a:ea typeface="微软雅黑" panose="020B0503020204020204" pitchFamily="34" charset="-122"/>
                <a:cs typeface="微软雅黑" panose="020B0503020204020204" pitchFamily="34" charset="-122"/>
              </a:rPr>
              <a:t>1</a:t>
            </a:r>
            <a:r>
              <a:rPr lang="zh-CN" altLang="en-US" kern="1000" dirty="0">
                <a:ea typeface="微软雅黑" panose="020B0503020204020204" pitchFamily="34" charset="-122"/>
                <a:cs typeface="微软雅黑" panose="020B0503020204020204" pitchFamily="34" charset="-122"/>
              </a:rPr>
              <a:t>”的学生已经删除，新增加了学号为“</a:t>
            </a:r>
            <a:r>
              <a:rPr lang="en-US" altLang="zh-CN" kern="1000" dirty="0">
                <a:ea typeface="微软雅黑" panose="020B0503020204020204" pitchFamily="34" charset="-122"/>
                <a:cs typeface="微软雅黑" panose="020B0503020204020204" pitchFamily="34" charset="-122"/>
              </a:rPr>
              <a:t>7</a:t>
            </a:r>
            <a:r>
              <a:rPr lang="zh-CN" altLang="en-US" kern="1000" dirty="0">
                <a:ea typeface="微软雅黑" panose="020B0503020204020204" pitchFamily="34" charset="-122"/>
                <a:cs typeface="微软雅黑" panose="020B0503020204020204" pitchFamily="34" charset="-122"/>
              </a:rPr>
              <a:t>”的学生，学号为“</a:t>
            </a:r>
            <a:r>
              <a:rPr lang="en-US" altLang="zh-CN" kern="1000" dirty="0">
                <a:ea typeface="微软雅黑" panose="020B0503020204020204" pitchFamily="34" charset="-122"/>
                <a:cs typeface="微软雅黑" panose="020B0503020204020204" pitchFamily="34" charset="-122"/>
              </a:rPr>
              <a:t>6</a:t>
            </a:r>
            <a:r>
              <a:rPr lang="zh-CN" altLang="en-US" kern="1000" dirty="0">
                <a:ea typeface="微软雅黑" panose="020B0503020204020204" pitchFamily="34" charset="-122"/>
                <a:cs typeface="微软雅黑" panose="020B0503020204020204" pitchFamily="34" charset="-122"/>
              </a:rPr>
              <a:t>”的学生的成绩改成了</a:t>
            </a:r>
            <a:r>
              <a:rPr lang="en-US" altLang="zh-CN" kern="1000" dirty="0">
                <a:ea typeface="微软雅黑" panose="020B0503020204020204" pitchFamily="34" charset="-122"/>
                <a:cs typeface="微软雅黑" panose="020B0503020204020204" pitchFamily="34" charset="-122"/>
              </a:rPr>
              <a:t>82</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188</a:t>
            </a:fld>
            <a:endParaRPr lang="zh-CN" altLang="en-US"/>
          </a:p>
        </p:txBody>
      </p:sp>
    </p:spTree>
    <p:extLst>
      <p:ext uri="{BB962C8B-B14F-4D97-AF65-F5344CB8AC3E}">
        <p14:creationId xmlns:p14="http://schemas.microsoft.com/office/powerpoint/2010/main" val="32742460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我们在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已经创建了简单的转换流程图，这里参考第二章的操作，</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新建转换文件，并开始可视化编程。</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r>
              <a:rPr lang="zh-CN" altLang="zh-CN" sz="1200" kern="1200" dirty="0">
                <a:solidFill>
                  <a:schemeClr val="tx1"/>
                </a:solidFill>
                <a:effectLst/>
                <a:latin typeface="+mn-lt"/>
                <a:ea typeface="+mn-ea"/>
                <a:cs typeface="+mn-cs"/>
              </a:rPr>
              <a:t>我们需要读取</a:t>
            </a:r>
            <a:r>
              <a:rPr lang="en-US" altLang="zh-CN" sz="1200" kern="1200" dirty="0">
                <a:solidFill>
                  <a:schemeClr val="tx1"/>
                </a:solidFill>
                <a:effectLst/>
                <a:latin typeface="+mn-lt"/>
                <a:ea typeface="+mn-ea"/>
                <a:cs typeface="+mn-cs"/>
              </a:rPr>
              <a:t>MySQL binlog</a:t>
            </a:r>
            <a:r>
              <a:rPr lang="zh-CN" altLang="zh-CN" sz="1200" kern="1200" dirty="0">
                <a:solidFill>
                  <a:schemeClr val="tx1"/>
                </a:solidFill>
                <a:effectLst/>
                <a:latin typeface="+mn-lt"/>
                <a:ea typeface="+mn-ea"/>
                <a:cs typeface="+mn-cs"/>
              </a:rPr>
              <a:t>提取后的</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文件，并将</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中的</a:t>
            </a:r>
            <a:r>
              <a:rPr lang="en-US" altLang="zh-CN" sz="1200" kern="1200" dirty="0">
                <a:solidFill>
                  <a:schemeClr val="tx1"/>
                </a:solidFill>
                <a:effectLst/>
                <a:latin typeface="+mn-lt"/>
                <a:ea typeface="+mn-ea"/>
                <a:cs typeface="+mn-cs"/>
              </a:rPr>
              <a:t>student_cdc</a:t>
            </a:r>
            <a:r>
              <a:rPr lang="zh-CN" altLang="zh-CN" sz="1200" kern="1200" dirty="0">
                <a:solidFill>
                  <a:schemeClr val="tx1"/>
                </a:solidFill>
                <a:effectLst/>
                <a:latin typeface="+mn-lt"/>
                <a:ea typeface="+mn-ea"/>
                <a:cs typeface="+mn-cs"/>
              </a:rPr>
              <a:t>表替换为</a:t>
            </a:r>
            <a:r>
              <a:rPr lang="en-US" altLang="zh-CN" sz="1200" kern="1200" dirty="0">
                <a:solidFill>
                  <a:schemeClr val="tx1"/>
                </a:solidFill>
                <a:effectLst/>
                <a:latin typeface="+mn-lt"/>
                <a:ea typeface="+mn-ea"/>
                <a:cs typeface="+mn-cs"/>
              </a:rPr>
              <a:t>student_cdc_sync</a:t>
            </a:r>
            <a:r>
              <a:rPr lang="zh-CN" altLang="zh-CN" sz="1200" kern="1200" dirty="0">
                <a:solidFill>
                  <a:schemeClr val="tx1"/>
                </a:solidFill>
                <a:effectLst/>
                <a:latin typeface="+mn-lt"/>
                <a:ea typeface="+mn-ea"/>
                <a:cs typeface="+mn-cs"/>
              </a:rPr>
              <a:t>表，并执行</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189</a:t>
            </a:fld>
            <a:endParaRPr lang="zh-CN" altLang="en-US"/>
          </a:p>
        </p:txBody>
      </p:sp>
    </p:spTree>
    <p:extLst>
      <p:ext uri="{BB962C8B-B14F-4D97-AF65-F5344CB8AC3E}">
        <p14:creationId xmlns:p14="http://schemas.microsoft.com/office/powerpoint/2010/main" val="4142320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Font typeface="Wingdings" panose="05000000000000000000" pitchFamily="2" charset="2"/>
              <a:buChar char="Ø"/>
            </a:pPr>
            <a:r>
              <a:rPr lang="zh-CN" altLang="en-US" dirty="0"/>
              <a:t>我们完成了文件的导入与导出的第一个案例，了解了分隔符文件的输入以及固定宽度文件的输出。</a:t>
            </a:r>
            <a:endParaRPr lang="en-US" altLang="zh-CN" dirty="0"/>
          </a:p>
          <a:p>
            <a:pPr marL="171450" indent="-171450">
              <a:buFont typeface="Wingdings" panose="05000000000000000000" pitchFamily="2" charset="2"/>
              <a:buChar char="Ø"/>
            </a:pPr>
            <a:r>
              <a:rPr lang="zh-CN" altLang="en-US" dirty="0"/>
              <a:t>接下来我们通过案例二，来使用并了解</a:t>
            </a:r>
            <a:r>
              <a:rPr lang="zh-CN" altLang="en-US" sz="1200" kern="1200" dirty="0">
                <a:solidFill>
                  <a:schemeClr val="tx1"/>
                </a:solidFill>
                <a:effectLst/>
                <a:latin typeface="+mn-lt"/>
                <a:ea typeface="+mn-ea"/>
                <a:cs typeface="+mn-cs"/>
              </a:rPr>
              <a:t>固定宽度文件的输入步骤和分隔符文件的输出步骤。</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en-US" sz="1200" kern="1200" dirty="0">
                <a:solidFill>
                  <a:schemeClr val="tx1"/>
                </a:solidFill>
                <a:effectLst/>
                <a:latin typeface="+mn-lt"/>
                <a:ea typeface="+mn-ea"/>
                <a:cs typeface="+mn-cs"/>
              </a:rPr>
              <a:t>首先，我们来看转换的输入输出需求</a:t>
            </a:r>
            <a:r>
              <a:rPr lang="en-US" altLang="zh-CN" sz="1200" kern="1200" dirty="0">
                <a:solidFill>
                  <a:schemeClr val="tx1"/>
                </a:solidFill>
                <a:effectLst/>
                <a:latin typeface="+mn-lt"/>
                <a:ea typeface="+mn-ea"/>
                <a:cs typeface="+mn-cs"/>
              </a:rPr>
              <a:t>:</a:t>
            </a:r>
          </a:p>
          <a:p>
            <a:r>
              <a:rPr lang="zh-CN" altLang="en-US" kern="1000" spc="10" dirty="0">
                <a:ea typeface="微软雅黑" panose="020B0503020204020204" pitchFamily="34" charset="-122"/>
                <a:cs typeface="微软雅黑" panose="020B0503020204020204" pitchFamily="34" charset="-122"/>
              </a:rPr>
              <a:t>我们需要</a:t>
            </a:r>
            <a:r>
              <a:rPr lang="zh-CN" altLang="zh-CN" dirty="0"/>
              <a:t>读入固定宽度的</a:t>
            </a:r>
            <a:r>
              <a:rPr lang="en-US" altLang="zh-CN" dirty="0"/>
              <a:t>student.txt</a:t>
            </a:r>
            <a:r>
              <a:rPr lang="zh-CN" altLang="zh-CN" dirty="0"/>
              <a:t>文件，输出分隔符为分号（</a:t>
            </a:r>
            <a:r>
              <a:rPr lang="en-US" altLang="zh-CN" dirty="0"/>
              <a:t>;</a:t>
            </a:r>
            <a:r>
              <a:rPr lang="zh-CN" altLang="zh-CN" dirty="0"/>
              <a:t>）的</a:t>
            </a:r>
            <a:r>
              <a:rPr lang="en-US" altLang="zh-CN" dirty="0"/>
              <a:t>stu.txt</a:t>
            </a:r>
            <a:r>
              <a:rPr lang="zh-CN" altLang="zh-CN" dirty="0"/>
              <a:t>文件。</a:t>
            </a:r>
            <a:r>
              <a:rPr lang="en-US" altLang="zh-CN" dirty="0"/>
              <a:t>student.txt</a:t>
            </a:r>
            <a:r>
              <a:rPr lang="zh-CN" altLang="zh-CN" dirty="0"/>
              <a:t>为本章案例</a:t>
            </a:r>
            <a:r>
              <a:rPr lang="en-US" altLang="zh-CN" dirty="0"/>
              <a:t>1</a:t>
            </a:r>
            <a:r>
              <a:rPr lang="zh-CN" altLang="zh-CN" dirty="0"/>
              <a:t>的输出文件</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19</a:t>
            </a:fld>
            <a:endParaRPr lang="zh-CN" altLang="en-US"/>
          </a:p>
        </p:txBody>
      </p:sp>
    </p:spTree>
    <p:extLst>
      <p:ext uri="{BB962C8B-B14F-4D97-AF65-F5344CB8AC3E}">
        <p14:creationId xmlns:p14="http://schemas.microsoft.com/office/powerpoint/2010/main" val="410083662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第一步，我们来进行</a:t>
            </a:r>
            <a:r>
              <a:rPr lang="zh-CN" altLang="zh-CN" kern="1000" dirty="0">
                <a:ea typeface="微软雅黑" panose="020B0503020204020204" pitchFamily="34" charset="-122"/>
                <a:cs typeface="微软雅黑" panose="020B0503020204020204" pitchFamily="34" charset="-122"/>
              </a:rPr>
              <a:t>“</a:t>
            </a:r>
            <a:r>
              <a:rPr lang="zh-CN" altLang="zh-CN" dirty="0"/>
              <a:t>读入</a:t>
            </a:r>
            <a:r>
              <a:rPr lang="en-US" altLang="zh-CN" dirty="0"/>
              <a:t>SQL</a:t>
            </a:r>
            <a:r>
              <a:rPr lang="zh-CN" altLang="zh-CN" dirty="0"/>
              <a:t>文件</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步骤的配置，该步骤使用的是“</a:t>
            </a:r>
            <a:r>
              <a:rPr lang="zh-CN" altLang="zh-CN" sz="1200" kern="1200" dirty="0">
                <a:solidFill>
                  <a:schemeClr val="tx1"/>
                </a:solidFill>
                <a:effectLst/>
                <a:latin typeface="+mn-lt"/>
                <a:ea typeface="+mn-ea"/>
                <a:cs typeface="+mn-cs"/>
              </a:rPr>
              <a:t>文本文件输入</a:t>
            </a:r>
            <a:r>
              <a:rPr lang="zh-CN" altLang="en-US" kern="1000" dirty="0">
                <a:ea typeface="微软雅黑" panose="020B0503020204020204" pitchFamily="34" charset="-122"/>
                <a:cs typeface="微软雅黑" panose="020B0503020204020204" pitchFamily="34" charset="-122"/>
              </a:rPr>
              <a:t>”。</a:t>
            </a:r>
            <a:r>
              <a:rPr lang="zh-CN" altLang="en-US" dirty="0"/>
              <a:t>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3</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第一节中已经配置过“</a:t>
            </a:r>
            <a:r>
              <a:rPr lang="zh-CN" altLang="zh-CN" sz="1200" kern="1200" dirty="0">
                <a:solidFill>
                  <a:schemeClr val="tx1"/>
                </a:solidFill>
                <a:effectLst/>
                <a:latin typeface="+mn-lt"/>
                <a:ea typeface="+mn-ea"/>
                <a:cs typeface="+mn-cs"/>
              </a:rPr>
              <a:t>文本文件输入</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”的步骤，这里参考</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3</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第一节的操作。</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在“文本文件输入”弹框，点击“浏览”按钮，选择</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文件，选中后，点击“添加”按钮。</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在“内容”标签卡中，“文件类型”选择“</a:t>
            </a:r>
            <a:r>
              <a:rPr lang="en-US" altLang="zh-CN" sz="1200" kern="1200" dirty="0">
                <a:solidFill>
                  <a:schemeClr val="tx1"/>
                </a:solidFill>
                <a:effectLst/>
                <a:latin typeface="+mn-lt"/>
                <a:ea typeface="+mn-ea"/>
                <a:cs typeface="+mn-cs"/>
              </a:rPr>
              <a:t>CSV</a:t>
            </a:r>
            <a:r>
              <a:rPr lang="zh-CN" altLang="zh-CN" sz="1200" kern="1200" dirty="0">
                <a:solidFill>
                  <a:schemeClr val="tx1"/>
                </a:solidFill>
                <a:effectLst/>
                <a:latin typeface="+mn-lt"/>
                <a:ea typeface="+mn-ea"/>
                <a:cs typeface="+mn-cs"/>
              </a:rPr>
              <a:t>”，“分隔符”设置为“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”，“编码方式”选择“</a:t>
            </a:r>
            <a:r>
              <a:rPr lang="en-US" altLang="zh-CN" sz="1200" kern="1200" dirty="0">
                <a:solidFill>
                  <a:schemeClr val="tx1"/>
                </a:solidFill>
                <a:effectLst/>
                <a:latin typeface="+mn-lt"/>
                <a:ea typeface="+mn-ea"/>
                <a:cs typeface="+mn-cs"/>
              </a:rPr>
              <a:t>GB2312</a:t>
            </a:r>
            <a:r>
              <a:rPr lang="zh-CN" altLang="zh-CN" sz="1200" kern="1200" dirty="0">
                <a:solidFill>
                  <a:schemeClr val="tx1"/>
                </a:solidFill>
                <a:effectLst/>
                <a:latin typeface="+mn-lt"/>
                <a:ea typeface="+mn-ea"/>
                <a:cs typeface="+mn-cs"/>
              </a:rPr>
              <a:t>”。</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190</a:t>
            </a:fld>
            <a:endParaRPr lang="zh-CN" altLang="en-US"/>
          </a:p>
        </p:txBody>
      </p:sp>
    </p:spTree>
    <p:extLst>
      <p:ext uri="{BB962C8B-B14F-4D97-AF65-F5344CB8AC3E}">
        <p14:creationId xmlns:p14="http://schemas.microsoft.com/office/powerpoint/2010/main" val="204031878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第二步，我们来进行</a:t>
            </a:r>
            <a:r>
              <a:rPr lang="zh-CN" altLang="zh-CN" dirty="0"/>
              <a:t>字符串替换</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步骤的配置，该步骤使用的是“</a:t>
            </a:r>
            <a:r>
              <a:rPr lang="zh-CN" altLang="zh-CN" dirty="0"/>
              <a:t>字符串替换</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在“字符串替换”弹框中，“输入流字段”设置为“</a:t>
            </a:r>
            <a:r>
              <a:rPr lang="en-US" altLang="zh-CN" sz="1200" kern="1200" dirty="0">
                <a:solidFill>
                  <a:schemeClr val="tx1"/>
                </a:solidFill>
                <a:effectLst/>
                <a:latin typeface="+mn-lt"/>
                <a:ea typeface="+mn-ea"/>
                <a:cs typeface="+mn-cs"/>
              </a:rPr>
              <a:t>Field1</a:t>
            </a:r>
            <a:r>
              <a:rPr lang="zh-CN" altLang="zh-CN" sz="1200" kern="1200" dirty="0">
                <a:solidFill>
                  <a:schemeClr val="tx1"/>
                </a:solidFill>
                <a:effectLst/>
                <a:latin typeface="+mn-lt"/>
                <a:ea typeface="+mn-ea"/>
                <a:cs typeface="+mn-cs"/>
              </a:rPr>
              <a:t>”，</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“搜索”设置为“</a:t>
            </a:r>
            <a:r>
              <a:rPr lang="en-US" altLang="zh-CN" sz="1200" kern="1200" dirty="0">
                <a:solidFill>
                  <a:schemeClr val="tx1"/>
                </a:solidFill>
                <a:effectLst/>
                <a:latin typeface="+mn-lt"/>
                <a:ea typeface="+mn-ea"/>
                <a:cs typeface="+mn-cs"/>
              </a:rPr>
              <a:t>student_cdc</a:t>
            </a:r>
            <a:r>
              <a:rPr lang="zh-CN" altLang="zh-CN" sz="1200" kern="1200" dirty="0">
                <a:solidFill>
                  <a:schemeClr val="tx1"/>
                </a:solidFill>
                <a:effectLst/>
                <a:latin typeface="+mn-lt"/>
                <a:ea typeface="+mn-ea"/>
                <a:cs typeface="+mn-cs"/>
              </a:rPr>
              <a:t>”，“使用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替换”设置为“</a:t>
            </a:r>
            <a:r>
              <a:rPr lang="en-US" altLang="zh-CN" sz="1200" kern="1200" dirty="0">
                <a:solidFill>
                  <a:schemeClr val="tx1"/>
                </a:solidFill>
                <a:effectLst/>
                <a:latin typeface="+mn-lt"/>
                <a:ea typeface="+mn-ea"/>
                <a:cs typeface="+mn-cs"/>
              </a:rPr>
              <a:t>student_cdc_sync</a:t>
            </a:r>
            <a:r>
              <a:rPr lang="zh-CN" altLang="zh-CN" sz="1200" kern="1200" dirty="0">
                <a:solidFill>
                  <a:schemeClr val="tx1"/>
                </a:solidFill>
                <a:effectLst/>
                <a:latin typeface="+mn-lt"/>
                <a:ea typeface="+mn-ea"/>
                <a:cs typeface="+mn-cs"/>
              </a:rPr>
              <a:t>”，“整个单词匹配”选择“是”，</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“大小写敏感”选择“是”。该步骤就可以将</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中的</a:t>
            </a:r>
            <a:r>
              <a:rPr lang="en-US" altLang="zh-CN" sz="1200" kern="1200" dirty="0">
                <a:solidFill>
                  <a:schemeClr val="tx1"/>
                </a:solidFill>
                <a:effectLst/>
                <a:latin typeface="+mn-lt"/>
                <a:ea typeface="+mn-ea"/>
                <a:cs typeface="+mn-cs"/>
              </a:rPr>
              <a:t>student_cdc</a:t>
            </a:r>
            <a:r>
              <a:rPr lang="zh-CN" altLang="zh-CN" sz="1200" kern="1200" dirty="0">
                <a:solidFill>
                  <a:schemeClr val="tx1"/>
                </a:solidFill>
                <a:effectLst/>
                <a:latin typeface="+mn-lt"/>
                <a:ea typeface="+mn-ea"/>
                <a:cs typeface="+mn-cs"/>
              </a:rPr>
              <a:t>替换成</a:t>
            </a:r>
            <a:r>
              <a:rPr lang="en-US" altLang="zh-CN" sz="1200" kern="1200" dirty="0">
                <a:solidFill>
                  <a:schemeClr val="tx1"/>
                </a:solidFill>
                <a:effectLst/>
                <a:latin typeface="+mn-lt"/>
                <a:ea typeface="+mn-ea"/>
                <a:cs typeface="+mn-cs"/>
              </a:rPr>
              <a:t>student_cdc_sync</a:t>
            </a:r>
            <a:r>
              <a:rPr lang="zh-CN" altLang="zh-CN" sz="1200" kern="1200" dirty="0">
                <a:solidFill>
                  <a:schemeClr val="tx1"/>
                </a:solidFill>
                <a:effectLst/>
                <a:latin typeface="+mn-lt"/>
                <a:ea typeface="+mn-ea"/>
                <a:cs typeface="+mn-cs"/>
              </a:rPr>
              <a:t>。</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191</a:t>
            </a:fld>
            <a:endParaRPr lang="zh-CN" altLang="en-US"/>
          </a:p>
        </p:txBody>
      </p:sp>
    </p:spTree>
    <p:extLst>
      <p:ext uri="{BB962C8B-B14F-4D97-AF65-F5344CB8AC3E}">
        <p14:creationId xmlns:p14="http://schemas.microsoft.com/office/powerpoint/2010/main" val="31655175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第三步，我们来进行</a:t>
            </a:r>
            <a:r>
              <a:rPr lang="zh-CN" altLang="zh-CN" sz="1200" kern="1200" dirty="0">
                <a:solidFill>
                  <a:schemeClr val="tx1"/>
                </a:solidFill>
                <a:effectLst/>
                <a:latin typeface="+mn-lt"/>
                <a:ea typeface="+mn-ea"/>
                <a:cs typeface="+mn-cs"/>
              </a:rPr>
              <a:t>“</a:t>
            </a:r>
            <a:r>
              <a:rPr lang="zh-CN" altLang="zh-CN" dirty="0"/>
              <a:t>执行</a:t>
            </a:r>
            <a:r>
              <a:rPr lang="en-US" altLang="zh-CN" dirty="0"/>
              <a:t>SQL</a:t>
            </a:r>
            <a:r>
              <a:rPr lang="zh-CN" altLang="zh-CN" dirty="0"/>
              <a:t>脚本（字节流替换）</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该步骤所使用的步骤为“</a:t>
            </a:r>
            <a:r>
              <a:rPr lang="zh-CN" altLang="zh-CN" dirty="0"/>
              <a:t>执行</a:t>
            </a:r>
            <a:r>
              <a:rPr lang="en-US" altLang="zh-CN" dirty="0"/>
              <a:t>SQL</a:t>
            </a:r>
            <a:r>
              <a:rPr lang="zh-CN" altLang="zh-CN" dirty="0"/>
              <a:t>脚本（字节流替换）</a:t>
            </a:r>
            <a:r>
              <a:rPr lang="zh-CN" altLang="zh-CN" sz="1200" kern="1200" dirty="0">
                <a:solidFill>
                  <a:schemeClr val="tx1"/>
                </a:solidFill>
                <a:effectLst/>
                <a:latin typeface="+mn-lt"/>
                <a:ea typeface="+mn-ea"/>
                <a:cs typeface="+mn-cs"/>
              </a:rPr>
              <a:t>”，在“执行</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脚本（字节流替换）”弹框的数据库连接选择本案例使用的</a:t>
            </a:r>
            <a:r>
              <a:rPr lang="en-US" altLang="zh-CN" sz="1200" kern="1200" dirty="0">
                <a:solidFill>
                  <a:schemeClr val="tx1"/>
                </a:solidFill>
                <a:effectLst/>
                <a:latin typeface="+mn-lt"/>
                <a:ea typeface="+mn-ea"/>
                <a:cs typeface="+mn-cs"/>
              </a:rPr>
              <a:t>sql_testlink</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SQL field name</a:t>
            </a:r>
            <a:r>
              <a:rPr lang="zh-CN" altLang="zh-CN" sz="1200" kern="1200" dirty="0">
                <a:solidFill>
                  <a:schemeClr val="tx1"/>
                </a:solidFill>
                <a:effectLst/>
                <a:latin typeface="+mn-lt"/>
                <a:ea typeface="+mn-ea"/>
                <a:cs typeface="+mn-cs"/>
              </a:rPr>
              <a:t>”选择“</a:t>
            </a:r>
            <a:r>
              <a:rPr lang="en-US" altLang="zh-CN" sz="1200" kern="1200" dirty="0">
                <a:solidFill>
                  <a:schemeClr val="tx1"/>
                </a:solidFill>
                <a:effectLst/>
                <a:latin typeface="+mn-lt"/>
                <a:ea typeface="+mn-ea"/>
                <a:cs typeface="+mn-cs"/>
              </a:rPr>
              <a:t>Field1</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192</a:t>
            </a:fld>
            <a:endParaRPr lang="zh-CN" altLang="en-US"/>
          </a:p>
        </p:txBody>
      </p:sp>
    </p:spTree>
    <p:extLst>
      <p:ext uri="{BB962C8B-B14F-4D97-AF65-F5344CB8AC3E}">
        <p14:creationId xmlns:p14="http://schemas.microsoft.com/office/powerpoint/2010/main" val="27248963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通过上面几个步骤，已经完成了本案例的配置，接下来，我们来运行这个转换。点击运行按钮，</a:t>
            </a:r>
            <a:r>
              <a:rPr lang="zh-CN" altLang="zh-CN" dirty="0"/>
              <a:t>在弹出的对话框中，</a:t>
            </a:r>
            <a:r>
              <a:rPr lang="en-US" altLang="zh-CN" dirty="0"/>
              <a:t> </a:t>
            </a:r>
            <a:r>
              <a:rPr lang="zh-CN" altLang="en-US" dirty="0"/>
              <a:t>将在</a:t>
            </a:r>
            <a:r>
              <a:rPr lang="en-US" altLang="zh-CN" dirty="0"/>
              <a:t>student_cdc_sync</a:t>
            </a:r>
            <a:r>
              <a:rPr lang="zh-CN" altLang="zh-CN" dirty="0"/>
              <a:t>表中</a:t>
            </a:r>
            <a:r>
              <a:rPr lang="zh-CN" altLang="en-US" dirty="0"/>
              <a:t>的</a:t>
            </a:r>
            <a:r>
              <a:rPr lang="zh-CN" altLang="zh-CN" dirty="0"/>
              <a:t>数据</a:t>
            </a:r>
            <a:r>
              <a:rPr lang="zh-CN" altLang="en-US" dirty="0"/>
              <a:t>会进行修改。</a:t>
            </a:r>
          </a:p>
          <a:p>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193</a:t>
            </a:fld>
            <a:endParaRPr lang="zh-CN" altLang="en-US"/>
          </a:p>
        </p:txBody>
      </p:sp>
    </p:spTree>
    <p:extLst>
      <p:ext uri="{BB962C8B-B14F-4D97-AF65-F5344CB8AC3E}">
        <p14:creationId xmlns:p14="http://schemas.microsoft.com/office/powerpoint/2010/main" val="62773981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194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本课程主要讲了以下</a:t>
            </a:r>
            <a:r>
              <a:rPr lang="en-US" altLang="zh-CN" dirty="0"/>
              <a:t>4</a:t>
            </a:r>
            <a:r>
              <a:rPr lang="zh-CN" altLang="en-US" dirty="0"/>
              <a:t>个章节：</a:t>
            </a:r>
            <a:r>
              <a:rPr lang="zh-CN" altLang="en-US" sz="1200" b="1" dirty="0">
                <a:solidFill>
                  <a:schemeClr val="tx1">
                    <a:lumMod val="85000"/>
                    <a:lumOff val="15000"/>
                  </a:schemeClr>
                </a:solidFill>
                <a:latin typeface="微软雅黑" panose="020B0503020204020204" charset="-122"/>
                <a:ea typeface="微软雅黑" panose="020B0503020204020204" charset="-122"/>
              </a:rPr>
              <a:t>基于文件的数据导入与导出，基于数据库的数据导入与导出，基于</a:t>
            </a:r>
            <a:r>
              <a:rPr lang="en-US" altLang="zh-CN" sz="1200" b="1" dirty="0">
                <a:solidFill>
                  <a:schemeClr val="tx1">
                    <a:lumMod val="85000"/>
                    <a:lumOff val="15000"/>
                  </a:schemeClr>
                </a:solidFill>
                <a:latin typeface="微软雅黑" panose="020B0503020204020204" charset="-122"/>
                <a:ea typeface="微软雅黑" panose="020B0503020204020204" charset="-122"/>
              </a:rPr>
              <a:t>Web</a:t>
            </a:r>
            <a:r>
              <a:rPr lang="zh-CN" altLang="en-US" sz="1200" b="1" dirty="0">
                <a:solidFill>
                  <a:schemeClr val="tx1">
                    <a:lumMod val="85000"/>
                    <a:lumOff val="15000"/>
                  </a:schemeClr>
                </a:solidFill>
                <a:latin typeface="微软雅黑" panose="020B0503020204020204" charset="-122"/>
                <a:ea typeface="微软雅黑" panose="020B0503020204020204" charset="-122"/>
              </a:rPr>
              <a:t>的数据导入与导出，基于</a:t>
            </a:r>
            <a:r>
              <a:rPr lang="en-US" altLang="zh-CN" sz="1200" b="1" dirty="0">
                <a:solidFill>
                  <a:schemeClr val="tx1">
                    <a:lumMod val="85000"/>
                    <a:lumOff val="15000"/>
                  </a:schemeClr>
                </a:solidFill>
                <a:latin typeface="微软雅黑" panose="020B0503020204020204" charset="-122"/>
                <a:ea typeface="微软雅黑" panose="020B0503020204020204" charset="-122"/>
              </a:rPr>
              <a:t>CDC</a:t>
            </a:r>
            <a:r>
              <a:rPr lang="zh-CN" altLang="en-US" sz="1200" b="1" dirty="0">
                <a:solidFill>
                  <a:schemeClr val="tx1">
                    <a:lumMod val="85000"/>
                    <a:lumOff val="15000"/>
                  </a:schemeClr>
                </a:solidFill>
                <a:latin typeface="微软雅黑" panose="020B0503020204020204" charset="-122"/>
                <a:ea typeface="微软雅黑" panose="020B0503020204020204" charset="-122"/>
              </a:rPr>
              <a:t>变更的数据导入与导出。</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solidFill>
                <a:schemeClr val="tx1">
                  <a:lumMod val="85000"/>
                  <a:lumOff val="15000"/>
                </a:schemeClr>
              </a:solidFill>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solidFill>
                <a:schemeClr val="tx1">
                  <a:lumMod val="85000"/>
                  <a:lumOff val="15000"/>
                </a:schemeClr>
              </a:solidFill>
              <a:latin typeface="微软雅黑" panose="020B0503020204020204" charset="-122"/>
              <a:ea typeface="微软雅黑" panose="020B0503020204020204" charset="-122"/>
            </a:endParaRPr>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kern="1000" spc="10" dirty="0">
                <a:ea typeface="微软雅黑" panose="020B0503020204020204" pitchFamily="34" charset="-122"/>
                <a:cs typeface="微软雅黑" panose="020B0503020204020204" pitchFamily="34" charset="-122"/>
              </a:rPr>
              <a:t>期望输出的</a:t>
            </a:r>
            <a:r>
              <a:rPr lang="en-US" altLang="zh-CN" dirty="0"/>
              <a:t>stu.txt</a:t>
            </a:r>
            <a:r>
              <a:rPr lang="zh-CN" altLang="zh-CN" kern="1000" spc="10" dirty="0">
                <a:ea typeface="微软雅黑" panose="020B0503020204020204" pitchFamily="34" charset="-122"/>
                <a:cs typeface="微软雅黑" panose="020B0503020204020204" pitchFamily="34" charset="-122"/>
              </a:rPr>
              <a:t>文件内容</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20</a:t>
            </a:fld>
            <a:endParaRPr lang="zh-CN" altLang="en-US"/>
          </a:p>
        </p:txBody>
      </p:sp>
    </p:spTree>
    <p:extLst>
      <p:ext uri="{BB962C8B-B14F-4D97-AF65-F5344CB8AC3E}">
        <p14:creationId xmlns:p14="http://schemas.microsoft.com/office/powerpoint/2010/main" val="2499649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我们在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已经创建了简单的转换流程图，这里参考第二章的操作，</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新建转换文件，并开始可视化编程。</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21</a:t>
            </a:fld>
            <a:endParaRPr lang="zh-CN" altLang="en-US"/>
          </a:p>
        </p:txBody>
      </p:sp>
    </p:spTree>
    <p:extLst>
      <p:ext uri="{BB962C8B-B14F-4D97-AF65-F5344CB8AC3E}">
        <p14:creationId xmlns:p14="http://schemas.microsoft.com/office/powerpoint/2010/main" val="2053887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第一步，我们来进行</a:t>
            </a:r>
            <a:r>
              <a:rPr lang="zh-CN" altLang="zh-CN" kern="1000" dirty="0">
                <a:ea typeface="微软雅黑" panose="020B0503020204020204" pitchFamily="34" charset="-122"/>
                <a:cs typeface="微软雅黑" panose="020B0503020204020204" pitchFamily="34" charset="-122"/>
              </a:rPr>
              <a:t>“</a:t>
            </a:r>
            <a:r>
              <a:rPr lang="zh-CN" altLang="zh-CN" dirty="0"/>
              <a:t>固定宽度文件输入</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zh-CN" dirty="0"/>
              <a:t>点击“浏览</a:t>
            </a:r>
            <a:r>
              <a:rPr lang="en-US" altLang="zh-CN" dirty="0"/>
              <a:t>(B)</a:t>
            </a:r>
            <a:r>
              <a:rPr lang="zh-CN" altLang="zh-CN" dirty="0"/>
              <a:t>…”按钮，选择</a:t>
            </a:r>
            <a:r>
              <a:rPr lang="en-US" altLang="zh-CN" dirty="0"/>
              <a:t>student.txt</a:t>
            </a:r>
            <a:r>
              <a:rPr lang="zh-CN" altLang="zh-CN" dirty="0"/>
              <a:t>文件作为输入文件来处理。</a:t>
            </a:r>
          </a:p>
          <a:p>
            <a:pPr marL="285750" indent="-285750">
              <a:buFont typeface="Wingdings" panose="05000000000000000000" pitchFamily="2" charset="2"/>
              <a:buChar char="Ø"/>
            </a:pPr>
            <a:r>
              <a:rPr lang="zh-CN" altLang="zh-CN" dirty="0"/>
              <a:t>“以字节数表示的行宽度</a:t>
            </a:r>
            <a:r>
              <a:rPr lang="en-US" altLang="zh-CN" dirty="0"/>
              <a:t>(</a:t>
            </a:r>
            <a:r>
              <a:rPr lang="zh-CN" altLang="zh-CN" dirty="0"/>
              <a:t>不包括回车符</a:t>
            </a:r>
            <a:r>
              <a:rPr lang="en-US" altLang="zh-CN" dirty="0"/>
              <a:t>CR)</a:t>
            </a:r>
            <a:r>
              <a:rPr lang="zh-CN" altLang="zh-CN" dirty="0"/>
              <a:t>”填入</a:t>
            </a:r>
            <a:r>
              <a:rPr lang="en-US" altLang="zh-CN" dirty="0"/>
              <a:t>99</a:t>
            </a:r>
            <a:r>
              <a:rPr lang="zh-CN" altLang="zh-CN" dirty="0"/>
              <a:t>。因为用文本编辑器打开</a:t>
            </a:r>
            <a:r>
              <a:rPr lang="en-US" altLang="zh-CN" dirty="0"/>
              <a:t>student.txt</a:t>
            </a:r>
            <a:r>
              <a:rPr lang="zh-CN" altLang="zh-CN" dirty="0"/>
              <a:t>文件，可以在编辑器的下方状态栏中看到此文件的一行最大长度为</a:t>
            </a:r>
            <a:r>
              <a:rPr lang="en-US" altLang="zh-CN" dirty="0"/>
              <a:t>96</a:t>
            </a:r>
            <a:r>
              <a:rPr lang="zh-CN" altLang="zh-CN" dirty="0"/>
              <a:t>。其中，这一行中，有</a:t>
            </a:r>
            <a:r>
              <a:rPr lang="en-US" altLang="zh-CN" dirty="0"/>
              <a:t>3</a:t>
            </a:r>
            <a:r>
              <a:rPr lang="zh-CN" altLang="zh-CN" dirty="0"/>
              <a:t>个中文字符，中文字符占两个字节宽度，所以字节宽度为</a:t>
            </a:r>
            <a:r>
              <a:rPr lang="en-US" altLang="zh-CN" dirty="0"/>
              <a:t>99</a:t>
            </a:r>
            <a:r>
              <a:rPr lang="zh-CN" altLang="zh-CN" dirty="0"/>
              <a:t>个字符。</a:t>
            </a:r>
          </a:p>
          <a:p>
            <a:pPr marL="285750" indent="-285750">
              <a:buFont typeface="Wingdings" panose="05000000000000000000" pitchFamily="2" charset="2"/>
              <a:buChar char="Ø"/>
            </a:pPr>
            <a:r>
              <a:rPr lang="zh-CN" altLang="zh-CN" dirty="0"/>
              <a:t>“编码”选择</a:t>
            </a:r>
            <a:r>
              <a:rPr lang="en-US" altLang="zh-CN" dirty="0"/>
              <a:t>GB2312</a:t>
            </a:r>
            <a:r>
              <a:rPr lang="zh-CN" altLang="zh-CN" dirty="0"/>
              <a:t>。因为用</a:t>
            </a:r>
            <a:r>
              <a:rPr lang="en-US" altLang="zh-CN" dirty="0"/>
              <a:t>IE</a:t>
            </a:r>
            <a:r>
              <a:rPr lang="zh-CN" altLang="zh-CN" dirty="0"/>
              <a:t>浏览器查看此文件的编码为</a:t>
            </a:r>
            <a:r>
              <a:rPr lang="en-US" altLang="zh-CN" dirty="0"/>
              <a:t>GB2312</a:t>
            </a:r>
            <a:r>
              <a:rPr lang="zh-CN" altLang="zh-CN" dirty="0"/>
              <a:t>。</a:t>
            </a:r>
          </a:p>
          <a:p>
            <a:pPr marL="342900" indent="-342900">
              <a:buFont typeface="Wingdings" panose="05000000000000000000" pitchFamily="2" charset="2"/>
              <a:buChar char="Ø"/>
            </a:pPr>
            <a:r>
              <a:rPr lang="zh-CN" altLang="zh-CN" dirty="0"/>
              <a:t>点击“获取字段”，在此步骤的字段列表中选择出此文件的</a:t>
            </a:r>
            <a:r>
              <a:rPr lang="en-US" altLang="zh-CN" dirty="0"/>
              <a:t>8</a:t>
            </a:r>
            <a:r>
              <a:rPr lang="zh-CN" altLang="zh-CN" dirty="0"/>
              <a:t>个字段。在宽度这一列，按实际情况填写每个字段的字节宽度。</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22</a:t>
            </a:fld>
            <a:endParaRPr lang="zh-CN" altLang="en-US"/>
          </a:p>
        </p:txBody>
      </p:sp>
    </p:spTree>
    <p:extLst>
      <p:ext uri="{BB962C8B-B14F-4D97-AF65-F5344CB8AC3E}">
        <p14:creationId xmlns:p14="http://schemas.microsoft.com/office/powerpoint/2010/main" val="2611873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第二步，</a:t>
            </a:r>
            <a:r>
              <a:rPr lang="zh-CN" altLang="en-US" sz="1200" kern="1200" dirty="0">
                <a:solidFill>
                  <a:schemeClr val="tx1"/>
                </a:solidFill>
                <a:effectLst/>
                <a:latin typeface="+mn-lt"/>
                <a:ea typeface="+mn-ea"/>
                <a:cs typeface="+mn-cs"/>
              </a:rPr>
              <a:t>我们来进行</a:t>
            </a:r>
            <a:r>
              <a:rPr lang="zh-CN" altLang="zh-CN" kern="1000" dirty="0">
                <a:ea typeface="微软雅黑" panose="020B0503020204020204" pitchFamily="34" charset="-122"/>
                <a:cs typeface="微软雅黑" panose="020B0503020204020204" pitchFamily="34" charset="-122"/>
              </a:rPr>
              <a:t>“</a:t>
            </a:r>
            <a:r>
              <a:rPr lang="zh-CN" altLang="zh-CN" sz="1200" kern="1200" dirty="0">
                <a:solidFill>
                  <a:schemeClr val="tx1"/>
                </a:solidFill>
                <a:effectLst/>
                <a:latin typeface="+mn-lt"/>
                <a:ea typeface="+mn-ea"/>
                <a:cs typeface="+mn-cs"/>
              </a:rPr>
              <a:t>文本文件输出</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步骤的配置，这个步骤配置有点复杂，主要有三个配置。</a:t>
            </a:r>
            <a:endParaRPr lang="en-US" altLang="zh-CN" sz="1200" kern="1000" dirty="0">
              <a:solidFill>
                <a:schemeClr val="tx1"/>
              </a:solidFill>
              <a:effectLst/>
              <a:latin typeface="+mn-lt"/>
              <a:ea typeface="微软雅黑" panose="020B0503020204020204" pitchFamily="34" charset="-122"/>
              <a:cs typeface="微软雅黑" panose="020B0503020204020204" pitchFamily="34" charset="-122"/>
            </a:endParaRPr>
          </a:p>
          <a:p>
            <a:r>
              <a:rPr lang="zh-CN" altLang="en-US" sz="1200" kern="1000" dirty="0">
                <a:solidFill>
                  <a:schemeClr val="tx1"/>
                </a:solidFill>
                <a:effectLst/>
                <a:latin typeface="+mn-lt"/>
                <a:ea typeface="微软雅黑" panose="020B0503020204020204" pitchFamily="34" charset="-122"/>
                <a:cs typeface="+mn-cs"/>
              </a:rPr>
              <a:t>一，在“文件”标签卡中，</a:t>
            </a:r>
            <a:r>
              <a:rPr lang="zh-CN" altLang="zh-CN" sz="1200" kern="1200" dirty="0">
                <a:solidFill>
                  <a:schemeClr val="tx1"/>
                </a:solidFill>
                <a:effectLst/>
                <a:latin typeface="+mn-lt"/>
                <a:ea typeface="+mn-ea"/>
                <a:cs typeface="+mn-cs"/>
              </a:rPr>
              <a:t>点击“浏览</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”按钮，选择在路径“</a:t>
            </a:r>
            <a:r>
              <a:rPr lang="en-US" altLang="zh-CN" sz="1200" kern="1200" dirty="0">
                <a:solidFill>
                  <a:schemeClr val="tx1"/>
                </a:solidFill>
                <a:effectLst/>
                <a:latin typeface="+mn-lt"/>
                <a:ea typeface="+mn-ea"/>
                <a:cs typeface="+mn-cs"/>
              </a:rPr>
              <a:t>E:\</a:t>
            </a:r>
            <a:r>
              <a:rPr lang="zh-CN" altLang="zh-CN" sz="1200" kern="1200" dirty="0">
                <a:solidFill>
                  <a:schemeClr val="tx1"/>
                </a:solidFill>
                <a:effectLst/>
                <a:latin typeface="+mn-lt"/>
                <a:ea typeface="+mn-ea"/>
                <a:cs typeface="+mn-cs"/>
              </a:rPr>
              <a:t>教材案例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章”中输出名为</a:t>
            </a:r>
            <a:r>
              <a:rPr lang="en-US" altLang="zh-CN" sz="1200" kern="1200" dirty="0" err="1">
                <a:solidFill>
                  <a:schemeClr val="tx1"/>
                </a:solidFill>
                <a:effectLst/>
                <a:latin typeface="+mn-lt"/>
                <a:ea typeface="+mn-ea"/>
                <a:cs typeface="+mn-cs"/>
              </a:rPr>
              <a:t>stu</a:t>
            </a:r>
            <a:r>
              <a:rPr lang="zh-CN" altLang="zh-CN" sz="1200" kern="1200" dirty="0">
                <a:solidFill>
                  <a:schemeClr val="tx1"/>
                </a:solidFill>
                <a:effectLst/>
                <a:latin typeface="+mn-lt"/>
                <a:ea typeface="+mn-ea"/>
                <a:cs typeface="+mn-cs"/>
              </a:rPr>
              <a:t>的文件。文件的后缀名在“扩展名”中指定为</a:t>
            </a:r>
            <a:r>
              <a:rPr lang="en-US" altLang="zh-CN" sz="1200" kern="1200" dirty="0">
                <a:solidFill>
                  <a:schemeClr val="tx1"/>
                </a:solidFill>
                <a:effectLst/>
                <a:latin typeface="+mn-lt"/>
                <a:ea typeface="+mn-ea"/>
                <a:cs typeface="+mn-cs"/>
              </a:rPr>
              <a:t>txt</a:t>
            </a:r>
            <a:r>
              <a:rPr lang="zh-CN" altLang="zh-CN" sz="1200" kern="1200" dirty="0">
                <a:solidFill>
                  <a:schemeClr val="tx1"/>
                </a:solidFill>
                <a:effectLst/>
                <a:latin typeface="+mn-lt"/>
                <a:ea typeface="+mn-ea"/>
                <a:cs typeface="+mn-cs"/>
              </a:rPr>
              <a:t>文本文件</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23</a:t>
            </a:fld>
            <a:endParaRPr lang="zh-CN" altLang="en-US"/>
          </a:p>
        </p:txBody>
      </p:sp>
    </p:spTree>
    <p:extLst>
      <p:ext uri="{BB962C8B-B14F-4D97-AF65-F5344CB8AC3E}">
        <p14:creationId xmlns:p14="http://schemas.microsoft.com/office/powerpoint/2010/main" val="501979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259080"/>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二，“内容”标签卡中“</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分隔符”</a:t>
            </a:r>
            <a:r>
              <a:rPr lang="zh-CN" altLang="zh-CN" dirty="0"/>
              <a:t>配置为分号（</a:t>
            </a:r>
            <a:r>
              <a:rPr lang="en-US" altLang="zh-CN" dirty="0"/>
              <a:t>;</a:t>
            </a:r>
            <a:r>
              <a:rPr lang="zh-CN" altLang="zh-CN" dirty="0"/>
              <a:t>），因为我们需要输出分隔符为分号的文件</a:t>
            </a:r>
            <a:r>
              <a:rPr lang="zh-CN" altLang="en-US" dirty="0"/>
              <a:t>。</a:t>
            </a:r>
            <a:endParaRPr lang="en-US" altLang="zh-CN" dirty="0"/>
          </a:p>
          <a:p>
            <a:pPr indent="259080"/>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“格式”选择“</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CR+LF terminated(Windows,DOS)</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因为此转换在</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Windows</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下运行，文件换行的字符是回车换行符。</a:t>
            </a:r>
            <a:endParaRPr lang="zh-CN" altLang="zh-CN" kern="1000" dirty="0">
              <a:latin typeface="Times New Roman" panose="02020603050405020304" pitchFamily="18" charset="0"/>
              <a:ea typeface="方正书宋简体"/>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24</a:t>
            </a:fld>
            <a:endParaRPr lang="zh-CN" altLang="en-US"/>
          </a:p>
        </p:txBody>
      </p:sp>
    </p:spTree>
    <p:extLst>
      <p:ext uri="{BB962C8B-B14F-4D97-AF65-F5344CB8AC3E}">
        <p14:creationId xmlns:p14="http://schemas.microsoft.com/office/powerpoint/2010/main" val="514728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259080" algn="l" defTabSz="914400" rtl="0" eaLnBrk="1" fontAlgn="auto" latinLnBrk="0" hangingPunct="1">
              <a:lnSpc>
                <a:spcPct val="100000"/>
              </a:lnSpc>
              <a:spcBef>
                <a:spcPts val="0"/>
              </a:spcBef>
              <a:spcAft>
                <a:spcPts val="0"/>
              </a:spcAft>
              <a:buClrTx/>
              <a:buSzTx/>
              <a:buFontTx/>
              <a:buNone/>
              <a:tabLst/>
              <a:defRPr/>
            </a:pPr>
            <a:r>
              <a:rPr lang="zh-CN" altLang="en-US" sz="1200" kern="1000" dirty="0">
                <a:solidFill>
                  <a:schemeClr val="tx1"/>
                </a:solidFill>
                <a:effectLst/>
                <a:latin typeface="+mn-lt"/>
                <a:ea typeface="微软雅黑" panose="020B0503020204020204" pitchFamily="34" charset="-122"/>
                <a:cs typeface="+mn-cs"/>
              </a:rPr>
              <a:t>三，在“字段”标签卡中，</a:t>
            </a:r>
            <a:r>
              <a:rPr lang="zh-CN" altLang="zh-CN" dirty="0"/>
              <a:t>点击“获取字段”按钮，在字段列表上选择出此文件的所有字段。然后，在各个字段的“去除空字符串方式”中，都选择“去掉左右两端空格”，使得输出文件内容紧凑，符合我们的输出要求</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pPr marL="0" marR="0" lvl="0" indent="259080" algn="l" defTabSz="914400" rtl="0" eaLnBrk="1" fontAlgn="auto" latinLnBrk="0" hangingPunct="1">
              <a:lnSpc>
                <a:spcPct val="100000"/>
              </a:lnSpc>
              <a:spcBef>
                <a:spcPts val="0"/>
              </a:spcBef>
              <a:spcAft>
                <a:spcPts val="0"/>
              </a:spcAft>
              <a:buClrTx/>
              <a:buSzTx/>
              <a:buFontTx/>
              <a:buNone/>
              <a:tabLst/>
              <a:defRPr/>
            </a:pPr>
            <a:r>
              <a:rPr lang="zh-CN" altLang="en-US" kern="1000" spc="10" dirty="0">
                <a:latin typeface="Times New Roman" panose="02020603050405020304" pitchFamily="18" charset="0"/>
                <a:ea typeface="微软雅黑" panose="020B0503020204020204" pitchFamily="34" charset="-122"/>
              </a:rPr>
              <a:t>通过这设置这三个标签卡，就完成了</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文本文件输出</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zh-CN" altLang="en-US" dirty="0"/>
          </a:p>
          <a:p>
            <a:pPr indent="259080"/>
            <a:endParaRPr lang="zh-CN" altLang="zh-CN" kern="1000" dirty="0">
              <a:latin typeface="Times New Roman" panose="02020603050405020304" pitchFamily="18" charset="0"/>
              <a:ea typeface="方正书宋简体"/>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25</a:t>
            </a:fld>
            <a:endParaRPr lang="zh-CN" altLang="en-US"/>
          </a:p>
        </p:txBody>
      </p:sp>
    </p:spTree>
    <p:extLst>
      <p:ext uri="{BB962C8B-B14F-4D97-AF65-F5344CB8AC3E}">
        <p14:creationId xmlns:p14="http://schemas.microsoft.com/office/powerpoint/2010/main" val="2830007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通过上面几个步骤，已经完成了案例二的配置，接下来，我们来运行这个转换。点击运行按钮，在弹出的对话框中点击启动按钮， 将在路径</a:t>
            </a:r>
            <a:r>
              <a:rPr lang="zh-CN" altLang="zh-CN" dirty="0"/>
              <a:t>“</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章”中输出名为</a:t>
            </a:r>
            <a:r>
              <a:rPr lang="en-US" altLang="zh-CN" sz="1200" kern="1200" dirty="0">
                <a:solidFill>
                  <a:schemeClr val="tx1"/>
                </a:solidFill>
                <a:effectLst/>
                <a:latin typeface="+mn-lt"/>
                <a:ea typeface="+mn-ea"/>
                <a:cs typeface="+mn-cs"/>
              </a:rPr>
              <a:t>stu.txt</a:t>
            </a:r>
            <a:r>
              <a:rPr lang="zh-CN" altLang="zh-CN" dirty="0"/>
              <a:t>的文件</a:t>
            </a:r>
            <a:r>
              <a:rPr lang="zh-CN" altLang="en-US" dirty="0"/>
              <a:t>。查看该文件，并验证该文件是否与期望输出一致。</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26</a:t>
            </a:fld>
            <a:endParaRPr lang="zh-CN" altLang="en-US"/>
          </a:p>
        </p:txBody>
      </p:sp>
    </p:spTree>
    <p:extLst>
      <p:ext uri="{BB962C8B-B14F-4D97-AF65-F5344CB8AC3E}">
        <p14:creationId xmlns:p14="http://schemas.microsoft.com/office/powerpoint/2010/main" val="1356759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27</a:t>
            </a:fld>
            <a:endParaRPr lang="zh-CN" altLang="en-US"/>
          </a:p>
        </p:txBody>
      </p:sp>
    </p:spTree>
    <p:extLst>
      <p:ext uri="{BB962C8B-B14F-4D97-AF65-F5344CB8AC3E}">
        <p14:creationId xmlns:p14="http://schemas.microsoft.com/office/powerpoint/2010/main" val="2513980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t>上一小节我们介绍了文本文件常用的导入导出步骤，接下来我们介绍一下</a:t>
            </a:r>
            <a:r>
              <a:rPr lang="en-US" altLang="zh-CN" dirty="0"/>
              <a:t>Excel</a:t>
            </a:r>
            <a:r>
              <a:rPr lang="zh-CN" altLang="en-US" dirty="0"/>
              <a:t>文件的导入与导出</a:t>
            </a:r>
            <a:r>
              <a:rPr lang="zh-CN" altLang="en-US" sz="1200" kern="1200" dirty="0">
                <a:solidFill>
                  <a:schemeClr val="tx1"/>
                </a:solidFill>
                <a:effectLst/>
                <a:latin typeface="+mn-lt"/>
                <a:ea typeface="+mn-ea"/>
                <a:cs typeface="+mn-cs"/>
              </a:rPr>
              <a:t>。</a:t>
            </a:r>
            <a:endParaRPr lang="en-US" altLang="zh-CN" kern="1000" spc="10" dirty="0">
              <a:latin typeface="微软雅黑" panose="020B0503020204020204" pitchFamily="34" charset="-122"/>
              <a:ea typeface="方正书宋简体"/>
              <a:cs typeface="微软雅黑" panose="020B0503020204020204" pitchFamily="34" charset="-122"/>
            </a:endParaRPr>
          </a:p>
          <a:p>
            <a:pPr marL="285750" indent="-285750">
              <a:buFont typeface="Wingdings" panose="05000000000000000000" pitchFamily="2" charset="2"/>
              <a:buChar char="Ø"/>
            </a:pPr>
            <a:r>
              <a:rPr lang="en-US" altLang="zh-CN" kern="1000" spc="10" dirty="0">
                <a:latin typeface="微软雅黑" panose="020B0503020204020204" pitchFamily="34" charset="-122"/>
                <a:ea typeface="方正书宋简体"/>
                <a:cs typeface="微软雅黑" panose="020B0503020204020204" pitchFamily="34" charset="-122"/>
              </a:rPr>
              <a:t>Excel</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的数据可分为结构化的表格数据和非结构化的表格数据。</a:t>
            </a:r>
            <a:endParaRPr lang="zh-CN" altLang="zh-CN" kern="1000" dirty="0">
              <a:latin typeface="Times New Roman" panose="02020603050405020304" pitchFamily="18" charset="0"/>
              <a:ea typeface="方正书宋简体"/>
            </a:endParaRPr>
          </a:p>
          <a:p>
            <a:pPr marL="285750" indent="-285750">
              <a:buFont typeface="Wingdings" panose="05000000000000000000" pitchFamily="2" charset="2"/>
              <a:buChar char="Ø"/>
            </a:pP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对于非结构化的表格数据，有可能是表里包含了有多个字段值的列或者有重复的一组字段等。使用</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Kettle</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读取后还需要转化为结构化的数据，才能进一步处理。而且，</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Excel</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作为常用的办公软件，很难规范所有的人员按数据的格式要求，规范的输入数据。所以，在数据导入时，尽量避免把</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Excel</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文件作为输入数据源。</a:t>
            </a:r>
            <a:endParaRPr lang="zh-CN" altLang="zh-CN" kern="1000" dirty="0">
              <a:latin typeface="Times New Roman" panose="02020603050405020304" pitchFamily="18" charset="0"/>
              <a:ea typeface="方正书宋简体"/>
            </a:endParaRPr>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28</a:t>
            </a:fld>
            <a:endParaRPr lang="zh-CN" altLang="en-US"/>
          </a:p>
        </p:txBody>
      </p:sp>
    </p:spTree>
    <p:extLst>
      <p:ext uri="{BB962C8B-B14F-4D97-AF65-F5344CB8AC3E}">
        <p14:creationId xmlns:p14="http://schemas.microsoft.com/office/powerpoint/2010/main" val="3085343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kern="1000" spc="10" dirty="0">
                <a:ea typeface="微软雅黑" panose="020B0503020204020204" pitchFamily="34" charset="-122"/>
                <a:cs typeface="微软雅黑" panose="020B0503020204020204" pitchFamily="34" charset="-122"/>
              </a:rPr>
              <a:t>但是，</a:t>
            </a:r>
            <a:r>
              <a:rPr lang="zh-CN" altLang="zh-CN" kern="1000" spc="10" dirty="0">
                <a:ea typeface="微软雅黑" panose="020B0503020204020204" pitchFamily="34" charset="-122"/>
                <a:cs typeface="微软雅黑" panose="020B0503020204020204" pitchFamily="34" charset="-122"/>
              </a:rPr>
              <a:t>我们在数据预处理过程中，总是有可能要处理人们所常用的</a:t>
            </a:r>
            <a:r>
              <a:rPr lang="en-US" altLang="zh-CN" kern="1000" spc="10" dirty="0">
                <a:ea typeface="微软雅黑" panose="020B0503020204020204" pitchFamily="34" charset="-122"/>
                <a:cs typeface="微软雅黑" panose="020B0503020204020204" pitchFamily="34" charset="-122"/>
              </a:rPr>
              <a:t>Excel</a:t>
            </a:r>
            <a:r>
              <a:rPr lang="zh-CN" altLang="zh-CN" kern="1000" spc="10" dirty="0">
                <a:ea typeface="微软雅黑" panose="020B0503020204020204" pitchFamily="34" charset="-122"/>
                <a:cs typeface="微软雅黑" panose="020B0503020204020204" pitchFamily="34" charset="-122"/>
              </a:rPr>
              <a:t>文件，</a:t>
            </a:r>
            <a:r>
              <a:rPr lang="en-US" altLang="zh-CN" kern="1000" spc="10" dirty="0">
                <a:ea typeface="微软雅黑" panose="020B0503020204020204" pitchFamily="34" charset="-122"/>
                <a:cs typeface="微软雅黑" panose="020B0503020204020204" pitchFamily="34" charset="-122"/>
              </a:rPr>
              <a:t>Kettle</a:t>
            </a:r>
            <a:r>
              <a:rPr lang="zh-CN" altLang="zh-CN" kern="1000" spc="10" dirty="0">
                <a:ea typeface="微软雅黑" panose="020B0503020204020204" pitchFamily="34" charset="-122"/>
                <a:cs typeface="微软雅黑" panose="020B0503020204020204" pitchFamily="34" charset="-122"/>
              </a:rPr>
              <a:t>也提供了“</a:t>
            </a:r>
            <a:r>
              <a:rPr lang="en-US" altLang="zh-CN" kern="1000" spc="10" dirty="0">
                <a:ea typeface="微软雅黑" panose="020B0503020204020204" pitchFamily="34" charset="-122"/>
                <a:cs typeface="微软雅黑" panose="020B0503020204020204" pitchFamily="34" charset="-122"/>
              </a:rPr>
              <a:t>Excel</a:t>
            </a:r>
            <a:r>
              <a:rPr lang="zh-CN" altLang="zh-CN" kern="1000" spc="10" dirty="0">
                <a:ea typeface="微软雅黑" panose="020B0503020204020204" pitchFamily="34" charset="-122"/>
                <a:cs typeface="微软雅黑" panose="020B0503020204020204" pitchFamily="34" charset="-122"/>
              </a:rPr>
              <a:t>输入”、“</a:t>
            </a:r>
            <a:r>
              <a:rPr lang="en-US" altLang="zh-CN" kern="1000" spc="10" dirty="0">
                <a:ea typeface="微软雅黑" panose="020B0503020204020204" pitchFamily="34" charset="-122"/>
                <a:cs typeface="微软雅黑" panose="020B0503020204020204" pitchFamily="34" charset="-122"/>
              </a:rPr>
              <a:t>Excel</a:t>
            </a:r>
            <a:r>
              <a:rPr lang="zh-CN" altLang="zh-CN" kern="1000" spc="10" dirty="0">
                <a:ea typeface="微软雅黑" panose="020B0503020204020204" pitchFamily="34" charset="-122"/>
                <a:cs typeface="微软雅黑" panose="020B0503020204020204" pitchFamily="34" charset="-122"/>
              </a:rPr>
              <a:t>输出”和“</a:t>
            </a:r>
            <a:r>
              <a:rPr lang="en-US" altLang="zh-CN" kern="1000" spc="10" dirty="0">
                <a:ea typeface="微软雅黑" panose="020B0503020204020204" pitchFamily="34" charset="-122"/>
                <a:cs typeface="微软雅黑" panose="020B0503020204020204" pitchFamily="34" charset="-122"/>
              </a:rPr>
              <a:t>Microsoft Excel </a:t>
            </a:r>
            <a:r>
              <a:rPr lang="zh-CN" altLang="zh-CN" kern="1000" spc="10" dirty="0">
                <a:ea typeface="微软雅黑" panose="020B0503020204020204" pitchFamily="34" charset="-122"/>
                <a:cs typeface="微软雅黑" panose="020B0503020204020204" pitchFamily="34" charset="-122"/>
              </a:rPr>
              <a:t>输出”步骤来处理</a:t>
            </a:r>
            <a:r>
              <a:rPr lang="en-US" altLang="zh-CN" kern="1000" spc="10" dirty="0">
                <a:ea typeface="微软雅黑" panose="020B0503020204020204" pitchFamily="34" charset="-122"/>
                <a:cs typeface="微软雅黑" panose="020B0503020204020204" pitchFamily="34" charset="-122"/>
              </a:rPr>
              <a:t>Excel</a:t>
            </a:r>
            <a:r>
              <a:rPr lang="zh-CN" altLang="zh-CN" kern="1000" spc="10" dirty="0">
                <a:ea typeface="微软雅黑" panose="020B0503020204020204" pitchFamily="34" charset="-122"/>
                <a:cs typeface="微软雅黑" panose="020B0503020204020204" pitchFamily="34" charset="-122"/>
              </a:rPr>
              <a:t>文件的导入与导出。对于“</a:t>
            </a:r>
            <a:r>
              <a:rPr lang="en-US" altLang="zh-CN" kern="1000" spc="10" dirty="0">
                <a:ea typeface="微软雅黑" panose="020B0503020204020204" pitchFamily="34" charset="-122"/>
                <a:cs typeface="微软雅黑" panose="020B0503020204020204" pitchFamily="34" charset="-122"/>
              </a:rPr>
              <a:t>Excel</a:t>
            </a:r>
            <a:r>
              <a:rPr lang="zh-CN" altLang="zh-CN" kern="1000" spc="10" dirty="0">
                <a:ea typeface="微软雅黑" panose="020B0503020204020204" pitchFamily="34" charset="-122"/>
                <a:cs typeface="微软雅黑" panose="020B0503020204020204" pitchFamily="34" charset="-122"/>
              </a:rPr>
              <a:t>输出”，仅能输出</a:t>
            </a:r>
            <a:r>
              <a:rPr lang="en-US" altLang="zh-CN" kern="1000" spc="10" dirty="0">
                <a:ea typeface="微软雅黑" panose="020B0503020204020204" pitchFamily="34" charset="-122"/>
                <a:cs typeface="微软雅黑" panose="020B0503020204020204" pitchFamily="34" charset="-122"/>
              </a:rPr>
              <a:t>Excel 97</a:t>
            </a:r>
            <a:r>
              <a:rPr lang="zh-CN" altLang="zh-CN" kern="1000" spc="10" dirty="0">
                <a:ea typeface="微软雅黑" panose="020B0503020204020204" pitchFamily="34" charset="-122"/>
                <a:cs typeface="微软雅黑" panose="020B0503020204020204" pitchFamily="34" charset="-122"/>
              </a:rPr>
              <a:t>版本的文件；而“</a:t>
            </a:r>
            <a:r>
              <a:rPr lang="en-US" altLang="zh-CN" kern="1000" spc="10" dirty="0">
                <a:ea typeface="微软雅黑" panose="020B0503020204020204" pitchFamily="34" charset="-122"/>
                <a:cs typeface="微软雅黑" panose="020B0503020204020204" pitchFamily="34" charset="-122"/>
              </a:rPr>
              <a:t>Excel</a:t>
            </a:r>
            <a:r>
              <a:rPr lang="zh-CN" altLang="zh-CN" kern="1000" spc="10" dirty="0">
                <a:ea typeface="微软雅黑" panose="020B0503020204020204" pitchFamily="34" charset="-122"/>
                <a:cs typeface="微软雅黑" panose="020B0503020204020204" pitchFamily="34" charset="-122"/>
              </a:rPr>
              <a:t>输入”和“</a:t>
            </a:r>
            <a:r>
              <a:rPr lang="en-US" altLang="zh-CN" kern="1000" spc="10" dirty="0">
                <a:ea typeface="微软雅黑" panose="020B0503020204020204" pitchFamily="34" charset="-122"/>
                <a:cs typeface="微软雅黑" panose="020B0503020204020204" pitchFamily="34" charset="-122"/>
              </a:rPr>
              <a:t>Microsoft Excel </a:t>
            </a:r>
            <a:r>
              <a:rPr lang="zh-CN" altLang="zh-CN" kern="1000" spc="10" dirty="0">
                <a:ea typeface="微软雅黑" panose="020B0503020204020204" pitchFamily="34" charset="-122"/>
                <a:cs typeface="微软雅黑" panose="020B0503020204020204" pitchFamily="34" charset="-122"/>
              </a:rPr>
              <a:t>输出”步骤则可以设置文件类型，文件类型可以选择</a:t>
            </a:r>
            <a:r>
              <a:rPr lang="en-US" altLang="zh-CN" kern="1000" spc="10" dirty="0">
                <a:ea typeface="微软雅黑" panose="020B0503020204020204" pitchFamily="34" charset="-122"/>
                <a:cs typeface="微软雅黑" panose="020B0503020204020204" pitchFamily="34" charset="-122"/>
              </a:rPr>
              <a:t>Excel 97</a:t>
            </a:r>
            <a:r>
              <a:rPr lang="zh-CN" altLang="zh-CN" kern="1000" spc="10" dirty="0">
                <a:ea typeface="微软雅黑" panose="020B0503020204020204" pitchFamily="34" charset="-122"/>
                <a:cs typeface="微软雅黑" panose="020B0503020204020204" pitchFamily="34" charset="-122"/>
              </a:rPr>
              <a:t>文件或</a:t>
            </a:r>
            <a:r>
              <a:rPr lang="en-US" altLang="zh-CN" kern="1000" spc="10" dirty="0">
                <a:ea typeface="微软雅黑" panose="020B0503020204020204" pitchFamily="34" charset="-122"/>
                <a:cs typeface="微软雅黑" panose="020B0503020204020204" pitchFamily="34" charset="-122"/>
              </a:rPr>
              <a:t>Excel 2007</a:t>
            </a:r>
            <a:r>
              <a:rPr lang="zh-CN" altLang="zh-CN" kern="1000" spc="10" dirty="0">
                <a:ea typeface="微软雅黑" panose="020B0503020204020204" pitchFamily="34" charset="-122"/>
                <a:cs typeface="微软雅黑" panose="020B0503020204020204" pitchFamily="34" charset="-122"/>
              </a:rPr>
              <a:t>版本的文件。</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29</a:t>
            </a:fld>
            <a:endParaRPr lang="zh-CN" altLang="en-US"/>
          </a:p>
        </p:txBody>
      </p:sp>
    </p:spTree>
    <p:extLst>
      <p:ext uri="{BB962C8B-B14F-4D97-AF65-F5344CB8AC3E}">
        <p14:creationId xmlns:p14="http://schemas.microsoft.com/office/powerpoint/2010/main" val="432474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zh-CN" dirty="0"/>
              <a:t>在数据开发项目中，数据的导入与导出是一项基本的工作，也是一项重要的工作，需要从复杂多样化的数据源中抽取数据，经过转换后，以指定的文件格式导出到指定的存储空间进行数据的发布。</a:t>
            </a:r>
          </a:p>
          <a:p>
            <a:pPr marL="171450" indent="-171450">
              <a:buFont typeface="Wingdings" panose="05000000000000000000" pitchFamily="2" charset="2"/>
              <a:buChar char="Ø"/>
            </a:pPr>
            <a:r>
              <a:rPr lang="zh-CN" altLang="zh-CN" dirty="0"/>
              <a:t>幸运的是，</a:t>
            </a:r>
            <a:r>
              <a:rPr lang="en-US" altLang="zh-CN" dirty="0"/>
              <a:t>Kettle</a:t>
            </a:r>
            <a:r>
              <a:rPr lang="zh-CN" altLang="zh-CN" dirty="0"/>
              <a:t>提供了一系列的输入、输出步骤来完成这些工作。对于每个步骤的具体使用说明，可以双击该步骤，在弹出的步骤配置弹框中，单击“</a:t>
            </a:r>
            <a:r>
              <a:rPr lang="en-US" altLang="zh-CN" dirty="0"/>
              <a:t>help</a:t>
            </a:r>
            <a:r>
              <a:rPr lang="zh-CN" altLang="zh-CN" dirty="0"/>
              <a:t>”按钮进行查看。尽管这些步骤覆盖了</a:t>
            </a:r>
            <a:r>
              <a:rPr lang="en-US" altLang="zh-CN" dirty="0"/>
              <a:t>Kettle</a:t>
            </a:r>
            <a:r>
              <a:rPr lang="zh-CN" altLang="zh-CN" dirty="0"/>
              <a:t>的大部分数据导入与导出的功能，但也并不是所有的功能，在某些特定的场景下，往往需要</a:t>
            </a:r>
            <a:r>
              <a:rPr lang="en-US" altLang="zh-CN" dirty="0"/>
              <a:t>ETL</a:t>
            </a:r>
            <a:r>
              <a:rPr lang="zh-CN" altLang="zh-CN" dirty="0"/>
              <a:t>工程师进行编程实现数据的导入与导出处理。</a:t>
            </a:r>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t>3</a:t>
            </a:fld>
            <a:endParaRPr lang="zh-CN" altLang="en-US"/>
          </a:p>
        </p:txBody>
      </p:sp>
    </p:spTree>
    <p:extLst>
      <p:ext uri="{BB962C8B-B14F-4D97-AF65-F5344CB8AC3E}">
        <p14:creationId xmlns:p14="http://schemas.microsoft.com/office/powerpoint/2010/main" val="2460097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en-US" dirty="0"/>
              <a:t>接下来我们通过一个案例，来使用并了解</a:t>
            </a:r>
            <a:r>
              <a:rPr lang="en-US" altLang="zh-CN" sz="1200" kern="1200" dirty="0">
                <a:solidFill>
                  <a:schemeClr val="tx1"/>
                </a:solidFill>
                <a:effectLst/>
                <a:latin typeface="+mn-lt"/>
                <a:ea typeface="+mn-ea"/>
                <a:cs typeface="+mn-cs"/>
              </a:rPr>
              <a:t>Excel</a:t>
            </a:r>
            <a:r>
              <a:rPr lang="zh-CN" altLang="en-US" sz="1200" kern="1200" dirty="0">
                <a:solidFill>
                  <a:schemeClr val="tx1"/>
                </a:solidFill>
                <a:effectLst/>
                <a:latin typeface="+mn-lt"/>
                <a:ea typeface="+mn-ea"/>
                <a:cs typeface="+mn-cs"/>
              </a:rPr>
              <a:t>的输入、输出步骤。</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en-US" sz="1200" kern="1200" dirty="0">
                <a:solidFill>
                  <a:schemeClr val="tx1"/>
                </a:solidFill>
                <a:effectLst/>
                <a:latin typeface="+mn-lt"/>
                <a:ea typeface="+mn-ea"/>
                <a:cs typeface="+mn-cs"/>
              </a:rPr>
              <a:t>首先，我们来看转换的输入输出需求</a:t>
            </a:r>
            <a:r>
              <a:rPr lang="en-US" altLang="zh-CN" sz="1200" kern="1200" dirty="0">
                <a:solidFill>
                  <a:schemeClr val="tx1"/>
                </a:solidFill>
                <a:effectLst/>
                <a:latin typeface="+mn-lt"/>
                <a:ea typeface="+mn-ea"/>
                <a:cs typeface="+mn-cs"/>
              </a:rPr>
              <a:t>:</a:t>
            </a:r>
          </a:p>
          <a:p>
            <a:r>
              <a:rPr lang="zh-CN" altLang="en-US" kern="1000" spc="10" dirty="0">
                <a:ea typeface="微软雅黑" panose="020B0503020204020204" pitchFamily="34" charset="-122"/>
                <a:cs typeface="微软雅黑" panose="020B0503020204020204" pitchFamily="34" charset="-122"/>
              </a:rPr>
              <a:t>我们需要</a:t>
            </a:r>
            <a:r>
              <a:rPr lang="zh-CN" altLang="zh-CN" dirty="0"/>
              <a:t>读入</a:t>
            </a:r>
            <a:r>
              <a:rPr lang="en-US" altLang="zh-CN" dirty="0"/>
              <a:t>student.xlsx</a:t>
            </a:r>
            <a:r>
              <a:rPr lang="zh-CN" altLang="zh-CN" dirty="0"/>
              <a:t>文件，输出分隔符为逗号的</a:t>
            </a:r>
            <a:r>
              <a:rPr lang="en-US" altLang="zh-CN" dirty="0"/>
              <a:t>student.csv</a:t>
            </a:r>
            <a:r>
              <a:rPr lang="zh-CN" altLang="zh-CN" dirty="0"/>
              <a:t>文件和命名为</a:t>
            </a:r>
            <a:r>
              <a:rPr lang="en-US" altLang="zh-CN" dirty="0"/>
              <a:t>stuout.xlsx</a:t>
            </a:r>
            <a:r>
              <a:rPr lang="zh-CN" altLang="zh-CN" dirty="0"/>
              <a:t>的文件</a:t>
            </a:r>
            <a:r>
              <a:rPr lang="zh-CN" altLang="en-US" kern="1000" spc="10" dirty="0">
                <a:ea typeface="微软雅黑" panose="020B0503020204020204" pitchFamily="34" charset="-122"/>
                <a:cs typeface="微软雅黑" panose="020B0503020204020204" pitchFamily="34" charset="-122"/>
              </a:rPr>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30</a:t>
            </a:fld>
            <a:endParaRPr lang="zh-CN" altLang="en-US"/>
          </a:p>
        </p:txBody>
      </p:sp>
    </p:spTree>
    <p:extLst>
      <p:ext uri="{BB962C8B-B14F-4D97-AF65-F5344CB8AC3E}">
        <p14:creationId xmlns:p14="http://schemas.microsoft.com/office/powerpoint/2010/main" val="1665786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kern="1000" spc="10" dirty="0">
                <a:ea typeface="微软雅黑" panose="020B0503020204020204" pitchFamily="34" charset="-122"/>
                <a:cs typeface="微软雅黑" panose="020B0503020204020204" pitchFamily="34" charset="-122"/>
              </a:rPr>
              <a:t>期望输出的</a:t>
            </a:r>
            <a:r>
              <a:rPr lang="en-US" altLang="zh-CN" kern="1000" spc="10" dirty="0">
                <a:ea typeface="微软雅黑" panose="020B0503020204020204" pitchFamily="34" charset="-122"/>
                <a:cs typeface="微软雅黑" panose="020B0503020204020204" pitchFamily="34" charset="-122"/>
              </a:rPr>
              <a:t>stuout.xlsx</a:t>
            </a:r>
            <a:r>
              <a:rPr lang="zh-CN" altLang="zh-CN" kern="1000" spc="10" dirty="0">
                <a:ea typeface="微软雅黑" panose="020B0503020204020204" pitchFamily="34" charset="-122"/>
                <a:cs typeface="微软雅黑" panose="020B0503020204020204" pitchFamily="34" charset="-122"/>
              </a:rPr>
              <a:t>文件和输入的一致</a:t>
            </a:r>
            <a:endParaRPr lang="en-US" altLang="zh-CN" kern="1000" spc="10" dirty="0">
              <a:ea typeface="微软雅黑" panose="020B0503020204020204" pitchFamily="34" charset="-122"/>
              <a:cs typeface="微软雅黑" panose="020B0503020204020204" pitchFamily="34" charset="-122"/>
            </a:endParaRPr>
          </a:p>
          <a:p>
            <a:r>
              <a:rPr lang="zh-CN" altLang="en-US" kern="1000" spc="10" dirty="0">
                <a:ea typeface="微软雅黑" panose="020B0503020204020204" pitchFamily="34" charset="-122"/>
                <a:cs typeface="微软雅黑" panose="020B0503020204020204" pitchFamily="34" charset="-122"/>
              </a:rPr>
              <a:t>期望输出的</a:t>
            </a:r>
            <a:r>
              <a:rPr lang="en-US" altLang="zh-CN" dirty="0"/>
              <a:t>stu.txt</a:t>
            </a:r>
            <a:r>
              <a:rPr lang="zh-CN" altLang="zh-CN" kern="1000" spc="10" dirty="0">
                <a:ea typeface="微软雅黑" panose="020B0503020204020204" pitchFamily="34" charset="-122"/>
                <a:cs typeface="微软雅黑" panose="020B0503020204020204" pitchFamily="34" charset="-122"/>
              </a:rPr>
              <a:t>文件内容</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31</a:t>
            </a:fld>
            <a:endParaRPr lang="zh-CN" altLang="en-US"/>
          </a:p>
        </p:txBody>
      </p:sp>
    </p:spTree>
    <p:extLst>
      <p:ext uri="{BB962C8B-B14F-4D97-AF65-F5344CB8AC3E}">
        <p14:creationId xmlns:p14="http://schemas.microsoft.com/office/powerpoint/2010/main" val="6909653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我们在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已经创建了简单的转换流程图，这里参考第二章的操作，</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新建转换文件，并开始可视化编程。</a:t>
            </a:r>
            <a:r>
              <a:rPr lang="zh-CN" altLang="zh-CN" dirty="0"/>
              <a:t>其中，“</a:t>
            </a:r>
            <a:r>
              <a:rPr lang="en-US" altLang="zh-CN" dirty="0"/>
              <a:t>Excel</a:t>
            </a:r>
            <a:r>
              <a:rPr lang="zh-CN" altLang="zh-CN" dirty="0"/>
              <a:t>输入”连接“文本文件输出”和“</a:t>
            </a:r>
            <a:r>
              <a:rPr lang="en-US" altLang="zh-CN" dirty="0"/>
              <a:t>Microsoft Excel </a:t>
            </a:r>
            <a:r>
              <a:rPr lang="zh-CN" altLang="zh-CN" dirty="0"/>
              <a:t>输出”时，在弹出的警告弹框中，选择“复制”，使得输入的数据复制两份，同时发送到两个输出步骤。</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32</a:t>
            </a:fld>
            <a:endParaRPr lang="zh-CN" altLang="en-US"/>
          </a:p>
        </p:txBody>
      </p:sp>
    </p:spTree>
    <p:extLst>
      <p:ext uri="{BB962C8B-B14F-4D97-AF65-F5344CB8AC3E}">
        <p14:creationId xmlns:p14="http://schemas.microsoft.com/office/powerpoint/2010/main" val="2435489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第一步，我们来进行</a:t>
            </a:r>
            <a:r>
              <a:rPr lang="zh-CN" altLang="zh-CN" kern="1000" dirty="0">
                <a:ea typeface="微软雅黑" panose="020B0503020204020204" pitchFamily="34" charset="-122"/>
                <a:cs typeface="微软雅黑" panose="020B0503020204020204" pitchFamily="34" charset="-122"/>
              </a:rPr>
              <a:t>“</a:t>
            </a:r>
            <a:r>
              <a:rPr lang="en-US" altLang="zh-CN" dirty="0"/>
              <a:t>Excel</a:t>
            </a:r>
            <a:r>
              <a:rPr lang="zh-CN" altLang="zh-CN" dirty="0"/>
              <a:t>输入</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endParaRPr lang="en-US" altLang="zh-CN" kern="1000" dirty="0">
              <a:ea typeface="微软雅黑" panose="020B0503020204020204" pitchFamily="34" charset="-122"/>
              <a:cs typeface="微软雅黑" panose="020B0503020204020204" pitchFamily="34" charset="-122"/>
            </a:endParaRPr>
          </a:p>
          <a:p>
            <a:r>
              <a:rPr lang="zh-CN" altLang="en-US" sz="1200" kern="1000" dirty="0">
                <a:solidFill>
                  <a:schemeClr val="tx1"/>
                </a:solidFill>
                <a:effectLst/>
                <a:latin typeface="+mn-lt"/>
                <a:ea typeface="微软雅黑" panose="020B0503020204020204" pitchFamily="34" charset="-122"/>
                <a:cs typeface="+mn-cs"/>
              </a:rPr>
              <a:t>在“文件”标签卡中：</a:t>
            </a:r>
            <a:endParaRPr lang="en-US" altLang="zh-CN" sz="1200" kern="1200" dirty="0">
              <a:solidFill>
                <a:schemeClr val="tx1"/>
              </a:solidFill>
              <a:effectLst/>
              <a:latin typeface="+mn-lt"/>
              <a:ea typeface="+mn-ea"/>
              <a:cs typeface="+mn-cs"/>
            </a:endParaRPr>
          </a:p>
          <a:p>
            <a:pPr marL="285750" indent="-285750">
              <a:buFont typeface="Wingdings" panose="05000000000000000000" pitchFamily="2" charset="2"/>
              <a:buChar char="Ø"/>
            </a:pPr>
            <a:r>
              <a:rPr lang="zh-CN" altLang="en-US" dirty="0"/>
              <a:t>“表格类型</a:t>
            </a:r>
            <a:r>
              <a:rPr lang="en-US" altLang="zh-CN" dirty="0"/>
              <a:t>(</a:t>
            </a:r>
            <a:r>
              <a:rPr lang="zh-CN" altLang="en-US" dirty="0"/>
              <a:t>引擎</a:t>
            </a:r>
            <a:r>
              <a:rPr lang="en-US" altLang="zh-CN" dirty="0"/>
              <a:t>)”</a:t>
            </a:r>
            <a:r>
              <a:rPr lang="zh-CN" altLang="en-US" dirty="0"/>
              <a:t>配置为“</a:t>
            </a:r>
            <a:r>
              <a:rPr lang="en-US" altLang="zh-CN" dirty="0"/>
              <a:t>Excel 2007 XLSX (Apache POI)”</a:t>
            </a:r>
            <a:r>
              <a:rPr lang="zh-CN" altLang="en-US" dirty="0"/>
              <a:t>。可通过点击下拉符 ，选择“</a:t>
            </a:r>
            <a:r>
              <a:rPr lang="en-US" altLang="zh-CN" dirty="0"/>
              <a:t>Excel 2007 XLSX (Apache POI)”</a:t>
            </a:r>
            <a:r>
              <a:rPr lang="zh-CN" altLang="en-US" dirty="0"/>
              <a:t>作为配置值。因为输入的文件后缀名为</a:t>
            </a:r>
            <a:r>
              <a:rPr lang="en-US" altLang="zh-CN" dirty="0"/>
              <a:t>xlsx</a:t>
            </a:r>
            <a:r>
              <a:rPr lang="zh-CN" altLang="en-US" dirty="0"/>
              <a:t>，属于</a:t>
            </a:r>
            <a:r>
              <a:rPr lang="en-US" altLang="zh-CN" dirty="0"/>
              <a:t>Excel 2007</a:t>
            </a:r>
            <a:r>
              <a:rPr lang="zh-CN" altLang="en-US" dirty="0"/>
              <a:t>以上版本的文件。</a:t>
            </a:r>
          </a:p>
          <a:p>
            <a:pPr marL="285750" indent="-285750">
              <a:buFont typeface="Wingdings" panose="05000000000000000000" pitchFamily="2" charset="2"/>
              <a:buChar char="Ø"/>
            </a:pPr>
            <a:r>
              <a:rPr lang="zh-CN" altLang="en-US" dirty="0"/>
              <a:t>点击“浏览</a:t>
            </a:r>
            <a:r>
              <a:rPr lang="en-US" altLang="zh-CN" dirty="0"/>
              <a:t>(B)…”</a:t>
            </a:r>
            <a:r>
              <a:rPr lang="zh-CN" altLang="en-US" dirty="0"/>
              <a:t>按钮，选择路径“</a:t>
            </a:r>
            <a:r>
              <a:rPr lang="en-US" altLang="zh-CN" dirty="0"/>
              <a:t>E:\</a:t>
            </a:r>
            <a:r>
              <a:rPr lang="zh-CN" altLang="en-US" dirty="0"/>
              <a:t>教材案例</a:t>
            </a:r>
            <a:r>
              <a:rPr lang="en-US" altLang="zh-CN" dirty="0"/>
              <a:t>\</a:t>
            </a:r>
            <a:r>
              <a:rPr lang="zh-CN" altLang="en-US" dirty="0"/>
              <a:t>第</a:t>
            </a:r>
            <a:r>
              <a:rPr lang="en-US" altLang="zh-CN" dirty="0"/>
              <a:t>3</a:t>
            </a:r>
            <a:r>
              <a:rPr lang="zh-CN" altLang="en-US" dirty="0"/>
              <a:t>章”下的</a:t>
            </a:r>
            <a:r>
              <a:rPr lang="en-US" altLang="zh-CN" dirty="0"/>
              <a:t>student.xlsx</a:t>
            </a:r>
            <a:r>
              <a:rPr lang="zh-CN" altLang="en-US" dirty="0"/>
              <a:t>文件作为输入文件，然后点击“增加”按钮，把文件增加到“选中的文件”列表中。</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33</a:t>
            </a:fld>
            <a:endParaRPr lang="zh-CN" altLang="en-US"/>
          </a:p>
        </p:txBody>
      </p:sp>
    </p:spTree>
    <p:extLst>
      <p:ext uri="{BB962C8B-B14F-4D97-AF65-F5344CB8AC3E}">
        <p14:creationId xmlns:p14="http://schemas.microsoft.com/office/powerpoint/2010/main" val="2367851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000" dirty="0">
                <a:solidFill>
                  <a:schemeClr val="tx1"/>
                </a:solidFill>
                <a:effectLst/>
                <a:latin typeface="+mn-lt"/>
                <a:ea typeface="微软雅黑" panose="020B0503020204020204" pitchFamily="34" charset="-122"/>
                <a:cs typeface="+mn-cs"/>
              </a:rPr>
              <a:t>在“工作表”标签卡中：</a:t>
            </a:r>
            <a:endParaRPr lang="en-US" altLang="zh-CN" sz="1200" kern="1200" dirty="0">
              <a:solidFill>
                <a:schemeClr val="tx1"/>
              </a:solidFill>
              <a:effectLst/>
              <a:latin typeface="+mn-lt"/>
              <a:ea typeface="+mn-ea"/>
              <a:cs typeface="+mn-cs"/>
            </a:endParaRPr>
          </a:p>
          <a:p>
            <a:pPr marL="285750" indent="-285750">
              <a:buFont typeface="Wingdings" panose="05000000000000000000" pitchFamily="2" charset="2"/>
              <a:buChar char="Ø"/>
            </a:pPr>
            <a:r>
              <a:rPr lang="zh-CN" altLang="zh-CN" dirty="0"/>
              <a:t>点击“获取工作表名称…”按钮</a:t>
            </a:r>
            <a:endParaRPr lang="en-US" altLang="zh-CN" dirty="0"/>
          </a:p>
          <a:p>
            <a:pPr marL="285750" indent="-285750">
              <a:buFont typeface="Wingdings" panose="05000000000000000000" pitchFamily="2" charset="2"/>
              <a:buChar char="Ø"/>
            </a:pPr>
            <a:r>
              <a:rPr lang="zh-CN" altLang="zh-CN" dirty="0"/>
              <a:t>在“输入列表”弹框中，点击左边“可用项目”栏目的“</a:t>
            </a:r>
            <a:r>
              <a:rPr lang="en-US" altLang="zh-CN" dirty="0"/>
              <a:t>Sheet1</a:t>
            </a:r>
            <a:r>
              <a:rPr lang="zh-CN" altLang="zh-CN" dirty="0"/>
              <a:t>”，以选定</a:t>
            </a:r>
            <a:r>
              <a:rPr lang="en-US" altLang="zh-CN" dirty="0"/>
              <a:t>Sheet1</a:t>
            </a:r>
            <a:r>
              <a:rPr lang="zh-CN" altLang="zh-CN" dirty="0"/>
              <a:t>作为要处理的数据源。</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34</a:t>
            </a:fld>
            <a:endParaRPr lang="zh-CN" altLang="en-US"/>
          </a:p>
        </p:txBody>
      </p:sp>
    </p:spTree>
    <p:extLst>
      <p:ext uri="{BB962C8B-B14F-4D97-AF65-F5344CB8AC3E}">
        <p14:creationId xmlns:p14="http://schemas.microsoft.com/office/powerpoint/2010/main" val="1948047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dirty="0"/>
              <a:t>在“要读取的工作表列表”中，“起始行”和“起始列”都填</a:t>
            </a:r>
            <a:r>
              <a:rPr lang="en-US" altLang="zh-CN" dirty="0"/>
              <a:t>0</a:t>
            </a:r>
            <a:r>
              <a:rPr lang="zh-CN" altLang="zh-CN" dirty="0"/>
              <a:t>。因为表格的数据从第</a:t>
            </a:r>
            <a:r>
              <a:rPr lang="en-US" altLang="zh-CN" dirty="0"/>
              <a:t>0</a:t>
            </a:r>
            <a:r>
              <a:rPr lang="zh-CN" altLang="zh-CN" dirty="0"/>
              <a:t>行第</a:t>
            </a:r>
            <a:r>
              <a:rPr lang="en-US" altLang="zh-CN" dirty="0"/>
              <a:t>0</a:t>
            </a:r>
            <a:r>
              <a:rPr lang="zh-CN" altLang="zh-CN" dirty="0"/>
              <a:t>列开始的</a:t>
            </a:r>
            <a:r>
              <a:rPr lang="zh-CN" altLang="en-US" dirty="0"/>
              <a:t>。</a:t>
            </a:r>
          </a:p>
          <a:p>
            <a:r>
              <a:rPr lang="zh-CN" altLang="en-US" dirty="0"/>
              <a:t>到此，就完成了“工作表”标签卡的配置</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35</a:t>
            </a:fld>
            <a:endParaRPr lang="zh-CN" altLang="en-US"/>
          </a:p>
        </p:txBody>
      </p:sp>
    </p:spTree>
    <p:extLst>
      <p:ext uri="{BB962C8B-B14F-4D97-AF65-F5344CB8AC3E}">
        <p14:creationId xmlns:p14="http://schemas.microsoft.com/office/powerpoint/2010/main" val="2434010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“内容”标签卡</a:t>
            </a:r>
            <a:r>
              <a:rPr lang="zh-CN" altLang="zh-CN" dirty="0"/>
              <a:t>采用默认的配置即可。勾选“头部”，即意味着表格的第一行作为字段。表格文字的“编码”，采用默认的编码即可。</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36</a:t>
            </a:fld>
            <a:endParaRPr lang="zh-CN" altLang="en-US"/>
          </a:p>
        </p:txBody>
      </p:sp>
    </p:spTree>
    <p:extLst>
      <p:ext uri="{BB962C8B-B14F-4D97-AF65-F5344CB8AC3E}">
        <p14:creationId xmlns:p14="http://schemas.microsoft.com/office/powerpoint/2010/main" val="3886523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dirty="0"/>
              <a:t>“错误处理”</a:t>
            </a:r>
            <a:r>
              <a:rPr lang="zh-CN" altLang="en-US" dirty="0"/>
              <a:t>标签卡</a:t>
            </a:r>
            <a:r>
              <a:rPr lang="zh-CN" altLang="zh-CN" dirty="0"/>
              <a:t>的配置，采用默认的配置即可</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37</a:t>
            </a:fld>
            <a:endParaRPr lang="zh-CN" altLang="en-US"/>
          </a:p>
        </p:txBody>
      </p:sp>
    </p:spTree>
    <p:extLst>
      <p:ext uri="{BB962C8B-B14F-4D97-AF65-F5344CB8AC3E}">
        <p14:creationId xmlns:p14="http://schemas.microsoft.com/office/powerpoint/2010/main" val="3532793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indent="0">
              <a:buFont typeface="Wingdings" panose="05000000000000000000" pitchFamily="2" charset="2"/>
              <a:buNone/>
            </a:pPr>
            <a:r>
              <a:rPr lang="zh-CN" altLang="en-US" dirty="0"/>
              <a:t>“字段”标签卡的配置：</a:t>
            </a:r>
            <a:endParaRPr lang="en-US" altLang="zh-CN" dirty="0"/>
          </a:p>
          <a:p>
            <a:pPr marL="285750" indent="-285750">
              <a:buFont typeface="Wingdings" panose="05000000000000000000" pitchFamily="2" charset="2"/>
              <a:buChar char="Ø"/>
            </a:pPr>
            <a:r>
              <a:rPr lang="zh-CN" altLang="zh-CN" dirty="0"/>
              <a:t>点击“获取来自头部数据的字段…”，将获取</a:t>
            </a:r>
            <a:r>
              <a:rPr lang="en-US" altLang="zh-CN" dirty="0"/>
              <a:t>Sheet1</a:t>
            </a:r>
            <a:r>
              <a:rPr lang="zh-CN" altLang="zh-CN" dirty="0"/>
              <a:t>表的所有字段，获取到字段及配置信息在字段列表中显示。</a:t>
            </a:r>
            <a:endParaRPr lang="en-US" altLang="zh-CN" dirty="0"/>
          </a:p>
          <a:p>
            <a:pPr marL="285750" indent="-285750">
              <a:buFont typeface="Wingdings" panose="05000000000000000000" pitchFamily="2" charset="2"/>
              <a:buChar char="Ø"/>
            </a:pPr>
            <a:r>
              <a:rPr lang="zh-CN" altLang="zh-CN" dirty="0"/>
              <a:t>手工配置类型为“</a:t>
            </a:r>
            <a:r>
              <a:rPr lang="en-US" altLang="zh-CN" dirty="0"/>
              <a:t>Number</a:t>
            </a:r>
            <a:r>
              <a:rPr lang="zh-CN" altLang="zh-CN" dirty="0"/>
              <a:t>”字段的格式，通过下拉选择为“</a:t>
            </a:r>
            <a:r>
              <a:rPr lang="en-US" altLang="zh-CN" dirty="0"/>
              <a:t>#</a:t>
            </a:r>
            <a:r>
              <a:rPr lang="zh-CN" altLang="zh-CN" dirty="0"/>
              <a:t>”，不显示小数点</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38</a:t>
            </a:fld>
            <a:endParaRPr lang="zh-CN" altLang="en-US"/>
          </a:p>
        </p:txBody>
      </p:sp>
    </p:spTree>
    <p:extLst>
      <p:ext uri="{BB962C8B-B14F-4D97-AF65-F5344CB8AC3E}">
        <p14:creationId xmlns:p14="http://schemas.microsoft.com/office/powerpoint/2010/main" val="6468091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zh-CN" dirty="0"/>
              <a:t>“</a:t>
            </a:r>
            <a:r>
              <a:rPr lang="zh-CN" altLang="en-US" dirty="0"/>
              <a:t>其他输出字段</a:t>
            </a:r>
            <a:r>
              <a:rPr lang="zh-CN" altLang="zh-CN" dirty="0"/>
              <a:t>”</a:t>
            </a:r>
            <a:r>
              <a:rPr lang="zh-CN" altLang="en-US" dirty="0"/>
              <a:t>标签卡</a:t>
            </a:r>
            <a:r>
              <a:rPr lang="zh-CN" altLang="zh-CN" dirty="0"/>
              <a:t>的配置，采用默认的配置即可</a:t>
            </a:r>
            <a:r>
              <a:rPr lang="zh-CN" altLang="en-US" dirty="0"/>
              <a:t>。</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39</a:t>
            </a:fld>
            <a:endParaRPr lang="zh-CN" altLang="en-US"/>
          </a:p>
        </p:txBody>
      </p:sp>
    </p:spTree>
    <p:extLst>
      <p:ext uri="{BB962C8B-B14F-4D97-AF65-F5344CB8AC3E}">
        <p14:creationId xmlns:p14="http://schemas.microsoft.com/office/powerpoint/2010/main" val="1322507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zh-CN" dirty="0"/>
              <a:t>在本章，我们将通过一些案例，分类的学习如何利用这些输入类的步骤获取不同来源、不同类型的数据，并利用输出类的步骤直接导出数据进行查看和分析。在这些案例的操作指导中，我们将简化描述案例的操作过程，我们将从转换的输入输出需求、转换的设计和步骤的参数配置这</a:t>
            </a:r>
            <a:r>
              <a:rPr lang="en-US" altLang="zh-CN" dirty="0"/>
              <a:t>3</a:t>
            </a:r>
            <a:r>
              <a:rPr lang="zh-CN" altLang="zh-CN" dirty="0"/>
              <a:t>个方面描述案例的操作，关于具体的可视化编程过程，读者可参考第</a:t>
            </a:r>
            <a:r>
              <a:rPr lang="en-US" altLang="zh-CN" dirty="0"/>
              <a:t>2</a:t>
            </a:r>
            <a:r>
              <a:rPr lang="zh-CN" altLang="zh-CN" dirty="0"/>
              <a:t>章的</a:t>
            </a:r>
            <a:r>
              <a:rPr lang="en-US" altLang="zh-CN" dirty="0"/>
              <a:t>2.2.2</a:t>
            </a:r>
            <a:r>
              <a:rPr lang="zh-CN" altLang="zh-CN" dirty="0"/>
              <a:t>的案例</a:t>
            </a:r>
            <a:r>
              <a:rPr lang="zh-CN" altLang="en-US" dirty="0"/>
              <a:t>。</a:t>
            </a:r>
            <a:endParaRPr lang="en-US" altLang="zh-CN" dirty="0"/>
          </a:p>
          <a:p>
            <a:pPr marL="171450" indent="-171450">
              <a:buFont typeface="Wingdings" panose="05000000000000000000" pitchFamily="2" charset="2"/>
              <a:buChar char="Ø"/>
            </a:pPr>
            <a:r>
              <a:rPr lang="zh-CN" altLang="zh-CN" dirty="0"/>
              <a:t>我们将按以下</a:t>
            </a:r>
            <a:r>
              <a:rPr lang="en-US" altLang="zh-CN" dirty="0"/>
              <a:t>4</a:t>
            </a:r>
            <a:r>
              <a:rPr lang="zh-CN" altLang="zh-CN" dirty="0"/>
              <a:t>种场景学习数据的导入与导出</a:t>
            </a:r>
            <a:r>
              <a:rPr lang="zh-CN" altLang="zh-CN" b="0" dirty="0">
                <a:cs typeface="方正书宋简体" charset="0"/>
              </a:rPr>
              <a:t>：</a:t>
            </a:r>
            <a:r>
              <a:rPr lang="zh-CN" altLang="en-US" b="1" dirty="0">
                <a:cs typeface="方正书宋简体" charset="0"/>
              </a:rPr>
              <a:t>基于文件的数据导入与导出，基于数据库的数据导入与导出，基于</a:t>
            </a:r>
            <a:r>
              <a:rPr lang="en-US" altLang="zh-CN" b="1" dirty="0">
                <a:cs typeface="方正书宋简体" charset="0"/>
              </a:rPr>
              <a:t>Web</a:t>
            </a:r>
            <a:r>
              <a:rPr lang="zh-CN" altLang="en-US" b="1" dirty="0">
                <a:cs typeface="方正书宋简体" charset="0"/>
              </a:rPr>
              <a:t>的数据导入与导出，基于</a:t>
            </a:r>
            <a:r>
              <a:rPr lang="en-US" altLang="zh-CN" b="1" dirty="0">
                <a:cs typeface="方正书宋简体" charset="0"/>
              </a:rPr>
              <a:t>CDC</a:t>
            </a:r>
            <a:r>
              <a:rPr lang="zh-CN" altLang="en-US" b="1" dirty="0">
                <a:cs typeface="方正书宋简体" charset="0"/>
              </a:rPr>
              <a:t>变更的数据导入与导出</a:t>
            </a:r>
            <a:r>
              <a:rPr lang="zh-CN" altLang="en-US" b="0" dirty="0">
                <a:cs typeface="方正书宋简体" charset="0"/>
              </a:rPr>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第二步，我们来进行</a:t>
            </a:r>
            <a:r>
              <a:rPr lang="zh-CN" altLang="zh-CN" kern="1000" dirty="0">
                <a:ea typeface="微软雅黑" panose="020B0503020204020204" pitchFamily="34" charset="-122"/>
                <a:cs typeface="微软雅黑" panose="020B0503020204020204" pitchFamily="34" charset="-122"/>
              </a:rPr>
              <a:t>“</a:t>
            </a:r>
            <a:r>
              <a:rPr lang="zh-CN" altLang="en-US" dirty="0"/>
              <a:t>文本文件输出</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endParaRPr lang="en-US" altLang="zh-CN" kern="1000" dirty="0">
              <a:ea typeface="微软雅黑" panose="020B0503020204020204" pitchFamily="34" charset="-122"/>
              <a:cs typeface="微软雅黑" panose="020B0503020204020204" pitchFamily="34" charset="-122"/>
            </a:endParaRPr>
          </a:p>
          <a:p>
            <a:r>
              <a:rPr lang="zh-CN" altLang="en-US" sz="1200" kern="1000" dirty="0">
                <a:solidFill>
                  <a:schemeClr val="tx1"/>
                </a:solidFill>
                <a:effectLst/>
                <a:latin typeface="+mn-lt"/>
                <a:ea typeface="微软雅黑" panose="020B0503020204020204" pitchFamily="34" charset="-122"/>
                <a:cs typeface="+mn-cs"/>
              </a:rPr>
              <a:t>在“文件”标签卡中</a:t>
            </a:r>
            <a:endParaRPr lang="en-US" altLang="zh-CN" sz="1200" kern="1000" dirty="0">
              <a:solidFill>
                <a:schemeClr val="tx1"/>
              </a:solidFill>
              <a:effectLst/>
              <a:latin typeface="+mn-lt"/>
              <a:ea typeface="微软雅黑" panose="020B0503020204020204" pitchFamily="34" charset="-122"/>
              <a:cs typeface="+mn-cs"/>
            </a:endParaRPr>
          </a:p>
          <a:p>
            <a:pPr marL="285750" indent="-285750">
              <a:buFont typeface="Wingdings" panose="05000000000000000000" pitchFamily="2" charset="2"/>
              <a:buChar char="Ø"/>
            </a:pPr>
            <a:r>
              <a:rPr lang="zh-CN" altLang="en-US" kern="1000" dirty="0">
                <a:ea typeface="微软雅黑" panose="020B0503020204020204" pitchFamily="34" charset="-122"/>
                <a:cs typeface="微软雅黑" panose="020B0503020204020204" pitchFamily="34" charset="-122"/>
              </a:rPr>
              <a:t>文件名称选择“</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a:t>
            </a:r>
            <a:r>
              <a:rPr lang="en-US" altLang="zh-CN" dirty="0"/>
              <a:t>\student.csv</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40</a:t>
            </a:fld>
            <a:endParaRPr lang="zh-CN" altLang="en-US"/>
          </a:p>
        </p:txBody>
      </p:sp>
    </p:spTree>
    <p:extLst>
      <p:ext uri="{BB962C8B-B14F-4D97-AF65-F5344CB8AC3E}">
        <p14:creationId xmlns:p14="http://schemas.microsoft.com/office/powerpoint/2010/main" val="3827313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“内容”标签卡中“</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分隔符”</a:t>
            </a:r>
            <a:r>
              <a:rPr lang="zh-CN" altLang="zh-CN" dirty="0"/>
              <a:t>配置为分号（</a:t>
            </a:r>
            <a:r>
              <a:rPr lang="zh-CN" altLang="en-US" dirty="0"/>
              <a:t>，</a:t>
            </a:r>
            <a:r>
              <a:rPr lang="zh-CN" altLang="zh-CN" dirty="0"/>
              <a:t>），因为我们需要输出分隔符为分号的文件</a:t>
            </a:r>
            <a:r>
              <a:rPr lang="zh-CN" altLang="en-US" dirty="0"/>
              <a:t>。</a:t>
            </a:r>
            <a:endParaRPr lang="en-US" altLang="zh-CN" dirty="0"/>
          </a:p>
          <a:p>
            <a:pPr marL="171450" indent="-171450">
              <a:buFont typeface="Wingdings" panose="05000000000000000000" pitchFamily="2" charset="2"/>
              <a:buChar char="Ø"/>
            </a:pP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“格式”选择“</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CR+LF terminated(Windows,DOS)</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因为此转换在</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Windows</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下运行，文件换行的字符是回车换行符。</a:t>
            </a:r>
            <a:endParaRPr lang="zh-CN" altLang="zh-CN" kern="1000" dirty="0">
              <a:latin typeface="Times New Roman" panose="02020603050405020304" pitchFamily="18" charset="0"/>
              <a:ea typeface="方正书宋简体"/>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41</a:t>
            </a:fld>
            <a:endParaRPr lang="zh-CN" altLang="en-US"/>
          </a:p>
        </p:txBody>
      </p:sp>
    </p:spTree>
    <p:extLst>
      <p:ext uri="{BB962C8B-B14F-4D97-AF65-F5344CB8AC3E}">
        <p14:creationId xmlns:p14="http://schemas.microsoft.com/office/powerpoint/2010/main" val="2366582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259080" algn="l" defTabSz="914400" rtl="0" eaLnBrk="1" fontAlgn="auto" latinLnBrk="0" hangingPunct="1">
              <a:lnSpc>
                <a:spcPct val="100000"/>
              </a:lnSpc>
              <a:spcBef>
                <a:spcPts val="0"/>
              </a:spcBef>
              <a:spcAft>
                <a:spcPts val="0"/>
              </a:spcAft>
              <a:buClrTx/>
              <a:buSzTx/>
              <a:buFontTx/>
              <a:buNone/>
              <a:tabLst/>
              <a:defRPr/>
            </a:pPr>
            <a:r>
              <a:rPr lang="zh-CN" altLang="en-US" sz="1200" kern="1000" dirty="0">
                <a:solidFill>
                  <a:schemeClr val="tx1"/>
                </a:solidFill>
                <a:effectLst/>
                <a:latin typeface="+mn-lt"/>
                <a:ea typeface="微软雅黑" panose="020B0503020204020204" pitchFamily="34" charset="-122"/>
                <a:cs typeface="+mn-cs"/>
              </a:rPr>
              <a:t>在“字段”标签卡中，</a:t>
            </a:r>
            <a:r>
              <a:rPr lang="zh-CN" altLang="zh-CN" dirty="0"/>
              <a:t>点击“获取字段”按钮，在字段列表上选择出此文件的所有字段。</a:t>
            </a:r>
            <a:r>
              <a:rPr lang="zh-CN" altLang="en-US" kern="1000" spc="10" dirty="0">
                <a:latin typeface="Times New Roman" panose="02020603050405020304" pitchFamily="18" charset="0"/>
                <a:ea typeface="微软雅黑" panose="020B0503020204020204" pitchFamily="34" charset="-122"/>
              </a:rPr>
              <a:t>通过设置这三个标签卡，就完成了</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文本文件输出</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zh-CN" altLang="en-US" dirty="0"/>
          </a:p>
          <a:p>
            <a:pPr indent="259080"/>
            <a:endParaRPr lang="zh-CN" altLang="zh-CN" kern="1000" dirty="0">
              <a:latin typeface="Times New Roman" panose="02020603050405020304" pitchFamily="18" charset="0"/>
              <a:ea typeface="方正书宋简体"/>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42</a:t>
            </a:fld>
            <a:endParaRPr lang="zh-CN" altLang="en-US"/>
          </a:p>
        </p:txBody>
      </p:sp>
    </p:spTree>
    <p:extLst>
      <p:ext uri="{BB962C8B-B14F-4D97-AF65-F5344CB8AC3E}">
        <p14:creationId xmlns:p14="http://schemas.microsoft.com/office/powerpoint/2010/main" val="3098781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第三步，我们来进行</a:t>
            </a:r>
            <a:r>
              <a:rPr lang="zh-CN" altLang="zh-CN" kern="1000" dirty="0">
                <a:ea typeface="微软雅黑" panose="020B0503020204020204" pitchFamily="34" charset="-122"/>
                <a:cs typeface="微软雅黑" panose="020B0503020204020204" pitchFamily="34" charset="-122"/>
              </a:rPr>
              <a:t>“</a:t>
            </a:r>
            <a:r>
              <a:rPr lang="en-US" altLang="zh-CN" dirty="0"/>
              <a:t>Microsoft Excel </a:t>
            </a:r>
            <a:r>
              <a:rPr lang="zh-CN" altLang="zh-CN" dirty="0"/>
              <a:t>输出</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endParaRPr lang="en-US" altLang="zh-CN" kern="1000" dirty="0">
              <a:ea typeface="微软雅黑" panose="020B0503020204020204" pitchFamily="34" charset="-122"/>
              <a:cs typeface="微软雅黑" panose="020B0503020204020204" pitchFamily="34" charset="-122"/>
            </a:endParaRPr>
          </a:p>
          <a:p>
            <a:r>
              <a:rPr lang="zh-CN" altLang="en-US" sz="1200" kern="1000" dirty="0">
                <a:solidFill>
                  <a:schemeClr val="tx1"/>
                </a:solidFill>
                <a:effectLst/>
                <a:latin typeface="+mn-lt"/>
                <a:ea typeface="微软雅黑" panose="020B0503020204020204" pitchFamily="34" charset="-122"/>
                <a:cs typeface="+mn-cs"/>
              </a:rPr>
              <a:t>在</a:t>
            </a:r>
            <a:r>
              <a:rPr lang="zh-CN" altLang="en-US" dirty="0"/>
              <a:t>“</a:t>
            </a:r>
            <a:r>
              <a:rPr lang="zh-CN" altLang="zh-CN" dirty="0"/>
              <a:t>文件</a:t>
            </a:r>
            <a:r>
              <a:rPr lang="en-US" altLang="zh-CN" dirty="0"/>
              <a:t>&amp;</a:t>
            </a:r>
            <a:r>
              <a:rPr lang="zh-CN" altLang="zh-CN" dirty="0"/>
              <a:t>工作表</a:t>
            </a:r>
            <a:r>
              <a:rPr lang="zh-CN" altLang="en-US" dirty="0"/>
              <a:t>”标签卡中配置。</a:t>
            </a:r>
            <a:endParaRPr lang="en-US" altLang="zh-CN" dirty="0"/>
          </a:p>
          <a:p>
            <a:pPr marL="285750" indent="-285750">
              <a:buFont typeface="Wingdings" panose="05000000000000000000" pitchFamily="2" charset="2"/>
              <a:buChar char="Ø"/>
            </a:pPr>
            <a:r>
              <a:rPr lang="zh-CN" altLang="en-US" dirty="0"/>
              <a:t>“浏览</a:t>
            </a:r>
            <a:r>
              <a:rPr lang="en-US" altLang="zh-CN" dirty="0"/>
              <a:t>(B)…”</a:t>
            </a:r>
            <a:r>
              <a:rPr lang="zh-CN" altLang="en-US" dirty="0"/>
              <a:t>按钮，选择输出</a:t>
            </a:r>
            <a:r>
              <a:rPr lang="en-US" altLang="zh-CN" dirty="0"/>
              <a:t>Excel</a:t>
            </a:r>
            <a:r>
              <a:rPr lang="zh-CN" altLang="en-US" dirty="0"/>
              <a:t>的路径与文件名。这里为“</a:t>
            </a:r>
            <a:r>
              <a:rPr lang="en-US" altLang="zh-CN" dirty="0"/>
              <a:t>E:\</a:t>
            </a:r>
            <a:r>
              <a:rPr lang="zh-CN" altLang="en-US" dirty="0"/>
              <a:t>教材案例</a:t>
            </a:r>
            <a:r>
              <a:rPr lang="en-US" altLang="zh-CN" dirty="0"/>
              <a:t>\</a:t>
            </a:r>
            <a:r>
              <a:rPr lang="zh-CN" altLang="en-US" dirty="0"/>
              <a:t>第</a:t>
            </a:r>
            <a:r>
              <a:rPr lang="en-US" altLang="zh-CN" dirty="0"/>
              <a:t>3</a:t>
            </a:r>
            <a:r>
              <a:rPr lang="zh-CN" altLang="en-US" dirty="0"/>
              <a:t>章</a:t>
            </a:r>
            <a:r>
              <a:rPr lang="en-US" altLang="zh-CN" dirty="0"/>
              <a:t>\</a:t>
            </a:r>
            <a:r>
              <a:rPr lang="en-US" altLang="zh-CN" dirty="0" err="1"/>
              <a:t>stuout</a:t>
            </a:r>
            <a:r>
              <a:rPr lang="en-US" altLang="zh-CN" dirty="0"/>
              <a:t>”</a:t>
            </a:r>
            <a:r>
              <a:rPr lang="zh-CN" altLang="en-US" dirty="0"/>
              <a:t>。</a:t>
            </a:r>
          </a:p>
          <a:p>
            <a:pPr marL="285750" indent="-285750">
              <a:buFont typeface="Wingdings" panose="05000000000000000000" pitchFamily="2" charset="2"/>
              <a:buChar char="Ø"/>
            </a:pPr>
            <a:r>
              <a:rPr lang="zh-CN" altLang="en-US" dirty="0"/>
              <a:t>“扩展名”配置为“</a:t>
            </a:r>
            <a:r>
              <a:rPr lang="en-US" altLang="zh-CN" dirty="0"/>
              <a:t>xlsx[Excel 2007 and above]”,</a:t>
            </a:r>
            <a:r>
              <a:rPr lang="zh-CN" altLang="en-US" dirty="0"/>
              <a:t>可通过点击 下拉选择。其他的配置为默认配置</a:t>
            </a:r>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43</a:t>
            </a:fld>
            <a:endParaRPr lang="zh-CN" altLang="en-US"/>
          </a:p>
        </p:txBody>
      </p:sp>
    </p:spTree>
    <p:extLst>
      <p:ext uri="{BB962C8B-B14F-4D97-AF65-F5344CB8AC3E}">
        <p14:creationId xmlns:p14="http://schemas.microsoft.com/office/powerpoint/2010/main" val="4208633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000" dirty="0">
                <a:solidFill>
                  <a:schemeClr val="tx1"/>
                </a:solidFill>
                <a:effectLst/>
                <a:latin typeface="+mn-lt"/>
                <a:ea typeface="微软雅黑" panose="020B0503020204020204" pitchFamily="34" charset="-122"/>
                <a:cs typeface="+mn-cs"/>
              </a:rPr>
              <a:t>在</a:t>
            </a:r>
            <a:r>
              <a:rPr lang="zh-CN" altLang="en-US" dirty="0"/>
              <a:t>“内容”标签卡中配置。</a:t>
            </a:r>
            <a:endParaRPr lang="en-US" altLang="zh-CN" dirty="0"/>
          </a:p>
          <a:p>
            <a:r>
              <a:rPr lang="zh-CN" altLang="zh-CN" dirty="0"/>
              <a:t>点击“获取字段”按钮，将在“字段”栏目中显示出输出表格的所有字段。</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44</a:t>
            </a:fld>
            <a:endParaRPr lang="zh-CN" altLang="en-US"/>
          </a:p>
        </p:txBody>
      </p:sp>
    </p:spTree>
    <p:extLst>
      <p:ext uri="{BB962C8B-B14F-4D97-AF65-F5344CB8AC3E}">
        <p14:creationId xmlns:p14="http://schemas.microsoft.com/office/powerpoint/2010/main" val="36585745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通过上面几个步骤，已经完成了本案例的配置，接下来，我们来运行这个转换。点击运行按钮，在弹出的对话框中点击启动按钮， 将在路径</a:t>
            </a:r>
            <a:r>
              <a:rPr lang="zh-CN" altLang="zh-CN" dirty="0"/>
              <a:t>“</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章”中输出名为</a:t>
            </a:r>
            <a:r>
              <a:rPr lang="en-US" altLang="zh-CN" dirty="0"/>
              <a:t>stuout.xlsx</a:t>
            </a:r>
            <a:r>
              <a:rPr lang="zh-CN" altLang="en-US" dirty="0"/>
              <a:t>和</a:t>
            </a:r>
            <a:r>
              <a:rPr lang="en-US" altLang="zh-CN" dirty="0" err="1"/>
              <a:t>student.cvs</a:t>
            </a:r>
            <a:r>
              <a:rPr lang="zh-CN" altLang="zh-CN" dirty="0"/>
              <a:t>的文件</a:t>
            </a:r>
            <a:r>
              <a:rPr lang="zh-CN" altLang="en-US" dirty="0"/>
              <a:t>。查看这两个文件，并验证文件是否与期望输出一致。</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45</a:t>
            </a:fld>
            <a:endParaRPr lang="zh-CN" altLang="en-US"/>
          </a:p>
        </p:txBody>
      </p:sp>
    </p:spTree>
    <p:extLst>
      <p:ext uri="{BB962C8B-B14F-4D97-AF65-F5344CB8AC3E}">
        <p14:creationId xmlns:p14="http://schemas.microsoft.com/office/powerpoint/2010/main" val="3296954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46</a:t>
            </a:fld>
            <a:endParaRPr lang="zh-CN" altLang="en-US"/>
          </a:p>
        </p:txBody>
      </p:sp>
    </p:spTree>
    <p:extLst>
      <p:ext uri="{BB962C8B-B14F-4D97-AF65-F5344CB8AC3E}">
        <p14:creationId xmlns:p14="http://schemas.microsoft.com/office/powerpoint/2010/main" val="1594318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dirty="0"/>
              <a:t>上一小节我们介绍了</a:t>
            </a:r>
            <a:r>
              <a:rPr lang="en-US" altLang="zh-CN" dirty="0"/>
              <a:t>Excel</a:t>
            </a:r>
            <a:r>
              <a:rPr lang="zh-CN" altLang="en-US" dirty="0"/>
              <a:t>文件常用的导入导出步骤，接下来我们介绍一下</a:t>
            </a:r>
            <a:r>
              <a:rPr lang="en-US" altLang="zh-CN" dirty="0"/>
              <a:t>XML</a:t>
            </a:r>
            <a:r>
              <a:rPr lang="zh-CN" altLang="en-US" dirty="0"/>
              <a:t>文件的导入与导出</a:t>
            </a:r>
            <a:r>
              <a:rPr lang="zh-CN" altLang="en-US" sz="1200" kern="1200" dirty="0">
                <a:solidFill>
                  <a:schemeClr val="tx1"/>
                </a:solidFill>
                <a:effectLst/>
                <a:latin typeface="+mn-lt"/>
                <a:ea typeface="+mn-ea"/>
                <a:cs typeface="+mn-cs"/>
              </a:rPr>
              <a:t>。</a:t>
            </a:r>
            <a:endParaRPr lang="en-US" altLang="zh-CN" kern="1000" spc="10" dirty="0">
              <a:latin typeface="微软雅黑" panose="020B0503020204020204" pitchFamily="34" charset="-122"/>
              <a:ea typeface="方正书宋简体"/>
              <a:cs typeface="微软雅黑" panose="020B0503020204020204" pitchFamily="34" charset="-122"/>
            </a:endParaRPr>
          </a:p>
          <a:p>
            <a:pPr marL="171450" indent="-171450">
              <a:buFont typeface="Wingdings" panose="05000000000000000000" pitchFamily="2" charset="2"/>
              <a:buChar char="Ø"/>
            </a:pPr>
            <a:r>
              <a:rPr lang="en-US" altLang="zh-CN" sz="1200" kern="1200" dirty="0">
                <a:solidFill>
                  <a:schemeClr val="tx1"/>
                </a:solidFill>
                <a:effectLst/>
                <a:latin typeface="+mn-lt"/>
                <a:ea typeface="+mn-ea"/>
                <a:cs typeface="+mn-cs"/>
              </a:rPr>
              <a:t>XML</a:t>
            </a:r>
            <a:r>
              <a:rPr lang="zh-CN" altLang="zh-CN" sz="1200" kern="1200" dirty="0">
                <a:solidFill>
                  <a:schemeClr val="tx1"/>
                </a:solidFill>
                <a:effectLst/>
                <a:latin typeface="+mn-lt"/>
                <a:ea typeface="+mn-ea"/>
                <a:cs typeface="+mn-cs"/>
              </a:rPr>
              <a:t>是扩展标识语言（</a:t>
            </a:r>
            <a:r>
              <a:rPr lang="en-US" altLang="zh-CN" sz="1200" kern="1200" dirty="0">
                <a:solidFill>
                  <a:schemeClr val="tx1"/>
                </a:solidFill>
                <a:effectLst/>
                <a:latin typeface="+mn-lt"/>
                <a:ea typeface="+mn-ea"/>
                <a:cs typeface="+mn-cs"/>
              </a:rPr>
              <a:t>Extensible Markup Language</a:t>
            </a:r>
            <a:r>
              <a:rPr lang="zh-CN" altLang="zh-CN" sz="1200" kern="1200" dirty="0">
                <a:solidFill>
                  <a:schemeClr val="tx1"/>
                </a:solidFill>
                <a:effectLst/>
                <a:latin typeface="+mn-lt"/>
                <a:ea typeface="+mn-ea"/>
                <a:cs typeface="+mn-cs"/>
              </a:rPr>
              <a:t>）的缩写，是一种在平面文本文件中定义数据结构和内容的开放标准。在互联网上，很多软件和系统都使用</a:t>
            </a:r>
            <a:r>
              <a:rPr lang="en-US" altLang="zh-CN" sz="1200" kern="1200" dirty="0">
                <a:solidFill>
                  <a:schemeClr val="tx1"/>
                </a:solidFill>
                <a:effectLst/>
                <a:latin typeface="+mn-lt"/>
                <a:ea typeface="+mn-ea"/>
                <a:cs typeface="+mn-cs"/>
              </a:rPr>
              <a:t>XML</a:t>
            </a:r>
            <a:r>
              <a:rPr lang="zh-CN" altLang="zh-CN" sz="1200" kern="1200" dirty="0">
                <a:solidFill>
                  <a:schemeClr val="tx1"/>
                </a:solidFill>
                <a:effectLst/>
                <a:latin typeface="+mn-lt"/>
                <a:ea typeface="+mn-ea"/>
                <a:cs typeface="+mn-cs"/>
              </a:rPr>
              <a:t>格式来交换数据，这使得</a:t>
            </a:r>
            <a:r>
              <a:rPr lang="en-US" altLang="zh-CN" sz="1200" kern="1200" dirty="0">
                <a:solidFill>
                  <a:schemeClr val="tx1"/>
                </a:solidFill>
                <a:effectLst/>
                <a:latin typeface="+mn-lt"/>
                <a:ea typeface="+mn-ea"/>
                <a:cs typeface="+mn-cs"/>
              </a:rPr>
              <a:t>XML</a:t>
            </a:r>
            <a:r>
              <a:rPr lang="zh-CN" altLang="zh-CN" sz="1200" kern="1200" dirty="0">
                <a:solidFill>
                  <a:schemeClr val="tx1"/>
                </a:solidFill>
                <a:effectLst/>
                <a:latin typeface="+mn-lt"/>
                <a:ea typeface="+mn-ea"/>
                <a:cs typeface="+mn-cs"/>
              </a:rPr>
              <a:t>格式的文件非常流行。</a:t>
            </a:r>
            <a:r>
              <a:rPr lang="en-US" altLang="zh-CN" sz="1200" kern="1200" dirty="0">
                <a:solidFill>
                  <a:schemeClr val="tx1"/>
                </a:solidFill>
                <a:effectLst/>
                <a:latin typeface="+mn-lt"/>
                <a:ea typeface="+mn-ea"/>
                <a:cs typeface="+mn-cs"/>
              </a:rPr>
              <a:t>XML</a:t>
            </a:r>
            <a:r>
              <a:rPr lang="zh-CN" altLang="zh-CN" sz="1200" kern="1200" dirty="0">
                <a:solidFill>
                  <a:schemeClr val="tx1"/>
                </a:solidFill>
                <a:effectLst/>
                <a:latin typeface="+mn-lt"/>
                <a:ea typeface="+mn-ea"/>
                <a:cs typeface="+mn-cs"/>
              </a:rPr>
              <a:t>实际上是文本文件，它可以使用</a:t>
            </a:r>
            <a:r>
              <a:rPr lang="en-US" altLang="zh-CN" sz="1200" kern="1200" dirty="0" err="1">
                <a:solidFill>
                  <a:schemeClr val="tx1"/>
                </a:solidFill>
                <a:effectLst/>
                <a:latin typeface="+mn-lt"/>
                <a:ea typeface="+mn-ea"/>
                <a:cs typeface="+mn-cs"/>
              </a:rPr>
              <a:t>NotePad</a:t>
            </a:r>
            <a:r>
              <a:rPr lang="zh-CN" altLang="zh-CN" sz="1200" kern="1200" dirty="0">
                <a:solidFill>
                  <a:schemeClr val="tx1"/>
                </a:solidFill>
                <a:effectLst/>
                <a:latin typeface="+mn-lt"/>
                <a:ea typeface="+mn-ea"/>
                <a:cs typeface="+mn-cs"/>
              </a:rPr>
              <a:t>或</a:t>
            </a:r>
            <a:r>
              <a:rPr lang="en-US" altLang="zh-CN" sz="1200" kern="1200" dirty="0">
                <a:solidFill>
                  <a:schemeClr val="tx1"/>
                </a:solidFill>
                <a:effectLst/>
                <a:latin typeface="+mn-lt"/>
                <a:ea typeface="+mn-ea"/>
                <a:cs typeface="+mn-cs"/>
              </a:rPr>
              <a:t>vi</a:t>
            </a:r>
            <a:r>
              <a:rPr lang="zh-CN" altLang="zh-CN" sz="1200" kern="1200" dirty="0">
                <a:solidFill>
                  <a:schemeClr val="tx1"/>
                </a:solidFill>
                <a:effectLst/>
                <a:latin typeface="+mn-lt"/>
                <a:ea typeface="+mn-ea"/>
                <a:cs typeface="+mn-cs"/>
              </a:rPr>
              <a:t>这样的文本编辑器打开。</a:t>
            </a:r>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47</a:t>
            </a:fld>
            <a:endParaRPr lang="zh-CN" altLang="en-US"/>
          </a:p>
        </p:txBody>
      </p:sp>
    </p:spTree>
    <p:extLst>
      <p:ext uri="{BB962C8B-B14F-4D97-AF65-F5344CB8AC3E}">
        <p14:creationId xmlns:p14="http://schemas.microsoft.com/office/powerpoint/2010/main" val="3236239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en-US" altLang="zh-CN" sz="1200" kern="1200" dirty="0">
                <a:solidFill>
                  <a:schemeClr val="tx1"/>
                </a:solidFill>
                <a:effectLst/>
                <a:latin typeface="+mn-lt"/>
                <a:ea typeface="+mn-ea"/>
                <a:cs typeface="+mn-cs"/>
              </a:rPr>
              <a:t>XML</a:t>
            </a:r>
            <a:r>
              <a:rPr lang="zh-CN" altLang="zh-CN" sz="1200" kern="1200" dirty="0">
                <a:solidFill>
                  <a:schemeClr val="tx1"/>
                </a:solidFill>
                <a:effectLst/>
                <a:latin typeface="+mn-lt"/>
                <a:ea typeface="+mn-ea"/>
                <a:cs typeface="+mn-cs"/>
              </a:rPr>
              <a:t>文件不是普通的文本文件，而是一种遵循规范的半结构化的文本文件。关于</a:t>
            </a:r>
            <a:r>
              <a:rPr lang="en-US" altLang="zh-CN" sz="1200" kern="1200" dirty="0">
                <a:solidFill>
                  <a:schemeClr val="tx1"/>
                </a:solidFill>
                <a:effectLst/>
                <a:latin typeface="+mn-lt"/>
                <a:ea typeface="+mn-ea"/>
                <a:cs typeface="+mn-cs"/>
              </a:rPr>
              <a:t>XML</a:t>
            </a:r>
            <a:r>
              <a:rPr lang="zh-CN" altLang="zh-CN" sz="1200" kern="1200" dirty="0">
                <a:solidFill>
                  <a:schemeClr val="tx1"/>
                </a:solidFill>
                <a:effectLst/>
                <a:latin typeface="+mn-lt"/>
                <a:ea typeface="+mn-ea"/>
                <a:cs typeface="+mn-cs"/>
              </a:rPr>
              <a:t>的语法规则及相关的知识内容，本书不作介绍，请不熟悉的读者自找资料完成</a:t>
            </a:r>
            <a:r>
              <a:rPr lang="en-US" altLang="zh-CN" sz="1200" kern="1200" dirty="0">
                <a:solidFill>
                  <a:schemeClr val="tx1"/>
                </a:solidFill>
                <a:effectLst/>
                <a:latin typeface="+mn-lt"/>
                <a:ea typeface="+mn-ea"/>
                <a:cs typeface="+mn-cs"/>
              </a:rPr>
              <a:t>XML</a:t>
            </a:r>
            <a:r>
              <a:rPr lang="zh-CN" altLang="zh-CN" sz="1200" kern="1200" dirty="0">
                <a:solidFill>
                  <a:schemeClr val="tx1"/>
                </a:solidFill>
                <a:effectLst/>
                <a:latin typeface="+mn-lt"/>
                <a:ea typeface="+mn-ea"/>
                <a:cs typeface="+mn-cs"/>
              </a:rPr>
              <a:t>相关知识的学习。</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对于</a:t>
            </a:r>
            <a:r>
              <a:rPr lang="en-US" altLang="zh-CN" sz="1200" kern="1200" dirty="0">
                <a:solidFill>
                  <a:schemeClr val="tx1"/>
                </a:solidFill>
                <a:effectLst/>
                <a:latin typeface="+mn-lt"/>
                <a:ea typeface="+mn-ea"/>
                <a:cs typeface="+mn-cs"/>
              </a:rPr>
              <a:t>XML</a:t>
            </a:r>
            <a:r>
              <a:rPr lang="zh-CN" altLang="zh-CN" sz="1200" kern="1200" dirty="0">
                <a:solidFill>
                  <a:schemeClr val="tx1"/>
                </a:solidFill>
                <a:effectLst/>
                <a:latin typeface="+mn-lt"/>
                <a:ea typeface="+mn-ea"/>
                <a:cs typeface="+mn-cs"/>
              </a:rPr>
              <a:t>文件，</a:t>
            </a:r>
            <a:r>
              <a:rPr lang="en-US" altLang="zh-CN" sz="1200" kern="1200" dirty="0">
                <a:solidFill>
                  <a:schemeClr val="tx1"/>
                </a:solidFill>
                <a:effectLst/>
                <a:latin typeface="+mn-lt"/>
                <a:ea typeface="+mn-ea"/>
                <a:cs typeface="+mn-cs"/>
              </a:rPr>
              <a:t>Kettle</a:t>
            </a:r>
            <a:r>
              <a:rPr lang="zh-CN" altLang="zh-CN" sz="1200" kern="1200" dirty="0">
                <a:solidFill>
                  <a:schemeClr val="tx1"/>
                </a:solidFill>
                <a:effectLst/>
                <a:latin typeface="+mn-lt"/>
                <a:ea typeface="+mn-ea"/>
                <a:cs typeface="+mn-cs"/>
              </a:rPr>
              <a:t>可以用“</a:t>
            </a:r>
            <a:r>
              <a:rPr lang="en-US" altLang="zh-CN" sz="1200" kern="1200" dirty="0">
                <a:solidFill>
                  <a:schemeClr val="tx1"/>
                </a:solidFill>
                <a:effectLst/>
                <a:latin typeface="+mn-lt"/>
                <a:ea typeface="+mn-ea"/>
                <a:cs typeface="+mn-cs"/>
              </a:rPr>
              <a:t>Get data from XML</a:t>
            </a:r>
            <a:r>
              <a:rPr lang="zh-CN" altLang="zh-CN" sz="1200" kern="1200" dirty="0">
                <a:solidFill>
                  <a:schemeClr val="tx1"/>
                </a:solidFill>
                <a:effectLst/>
                <a:latin typeface="+mn-lt"/>
                <a:ea typeface="+mn-ea"/>
                <a:cs typeface="+mn-cs"/>
              </a:rPr>
              <a:t>”步骤完成文件的读取，用“</a:t>
            </a:r>
            <a:r>
              <a:rPr lang="en-US" altLang="zh-CN" sz="1200" kern="1200" dirty="0">
                <a:solidFill>
                  <a:schemeClr val="tx1"/>
                </a:solidFill>
                <a:effectLst/>
                <a:latin typeface="+mn-lt"/>
                <a:ea typeface="+mn-ea"/>
                <a:cs typeface="+mn-cs"/>
              </a:rPr>
              <a:t>XML Output</a:t>
            </a:r>
            <a:r>
              <a:rPr lang="zh-CN" altLang="zh-CN" sz="1200" kern="1200" dirty="0">
                <a:solidFill>
                  <a:schemeClr val="tx1"/>
                </a:solidFill>
                <a:effectLst/>
                <a:latin typeface="+mn-lt"/>
                <a:ea typeface="+mn-ea"/>
                <a:cs typeface="+mn-cs"/>
              </a:rPr>
              <a:t>”步骤完成简单的</a:t>
            </a:r>
            <a:r>
              <a:rPr lang="en-US" altLang="zh-CN" sz="1200" kern="1200" dirty="0">
                <a:solidFill>
                  <a:schemeClr val="tx1"/>
                </a:solidFill>
                <a:effectLst/>
                <a:latin typeface="+mn-lt"/>
                <a:ea typeface="+mn-ea"/>
                <a:cs typeface="+mn-cs"/>
              </a:rPr>
              <a:t>XML</a:t>
            </a:r>
            <a:r>
              <a:rPr lang="zh-CN" altLang="zh-CN" sz="1200" kern="1200" dirty="0">
                <a:solidFill>
                  <a:schemeClr val="tx1"/>
                </a:solidFill>
                <a:effectLst/>
                <a:latin typeface="+mn-lt"/>
                <a:ea typeface="+mn-ea"/>
                <a:cs typeface="+mn-cs"/>
              </a:rPr>
              <a:t>输出。</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48</a:t>
            </a:fld>
            <a:endParaRPr lang="zh-CN" altLang="en-US"/>
          </a:p>
        </p:txBody>
      </p:sp>
    </p:spTree>
    <p:extLst>
      <p:ext uri="{BB962C8B-B14F-4D97-AF65-F5344CB8AC3E}">
        <p14:creationId xmlns:p14="http://schemas.microsoft.com/office/powerpoint/2010/main" val="1905765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en-US" dirty="0"/>
              <a:t>接下来我们通过一个案例，来使用并了解</a:t>
            </a:r>
            <a:r>
              <a:rPr lang="en-US" altLang="zh-CN" sz="1200" kern="1200" dirty="0">
                <a:solidFill>
                  <a:schemeClr val="tx1"/>
                </a:solidFill>
                <a:effectLst/>
                <a:latin typeface="+mn-lt"/>
                <a:ea typeface="+mn-ea"/>
                <a:cs typeface="+mn-cs"/>
              </a:rPr>
              <a:t>XML</a:t>
            </a:r>
            <a:r>
              <a:rPr lang="zh-CN" altLang="en-US" sz="1200" kern="1200" dirty="0">
                <a:solidFill>
                  <a:schemeClr val="tx1"/>
                </a:solidFill>
                <a:effectLst/>
                <a:latin typeface="+mn-lt"/>
                <a:ea typeface="+mn-ea"/>
                <a:cs typeface="+mn-cs"/>
              </a:rPr>
              <a:t>的输入、输出步骤。</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en-US" sz="1200" kern="1200" dirty="0">
                <a:solidFill>
                  <a:schemeClr val="tx1"/>
                </a:solidFill>
                <a:effectLst/>
                <a:latin typeface="+mn-lt"/>
                <a:ea typeface="+mn-ea"/>
                <a:cs typeface="+mn-cs"/>
              </a:rPr>
              <a:t>首先，我们来看转换的输入输出需求</a:t>
            </a:r>
            <a:r>
              <a:rPr lang="en-US" altLang="zh-CN" sz="1200" kern="1200" dirty="0">
                <a:solidFill>
                  <a:schemeClr val="tx1"/>
                </a:solidFill>
                <a:effectLst/>
                <a:latin typeface="+mn-lt"/>
                <a:ea typeface="+mn-ea"/>
                <a:cs typeface="+mn-cs"/>
              </a:rPr>
              <a:t>:</a:t>
            </a:r>
          </a:p>
          <a:p>
            <a:r>
              <a:rPr lang="zh-CN" altLang="en-US" kern="1000" spc="10" dirty="0">
                <a:ea typeface="微软雅黑" panose="020B0503020204020204" pitchFamily="34" charset="-122"/>
                <a:cs typeface="微软雅黑" panose="020B0503020204020204" pitchFamily="34" charset="-122"/>
              </a:rPr>
              <a:t>我们需要</a:t>
            </a:r>
            <a:r>
              <a:rPr lang="zh-CN" altLang="zh-CN" dirty="0"/>
              <a:t>读入“</a:t>
            </a:r>
            <a:r>
              <a:rPr lang="en-US" altLang="zh-CN" dirty="0"/>
              <a:t>XML</a:t>
            </a:r>
            <a:r>
              <a:rPr lang="zh-CN" altLang="zh-CN" dirty="0"/>
              <a:t>文件</a:t>
            </a:r>
            <a:r>
              <a:rPr lang="en-US" altLang="zh-CN" dirty="0"/>
              <a:t>.XML</a:t>
            </a:r>
            <a:r>
              <a:rPr lang="zh-CN" altLang="zh-CN" dirty="0"/>
              <a:t>”文件，输出“</a:t>
            </a:r>
            <a:r>
              <a:rPr lang="en-US" altLang="zh-CN" dirty="0"/>
              <a:t>XmltoExcel.xlsx</a:t>
            </a:r>
            <a:r>
              <a:rPr lang="zh-CN" altLang="zh-CN" dirty="0"/>
              <a:t>”文件和“</a:t>
            </a:r>
            <a:r>
              <a:rPr lang="en-US" altLang="zh-CN" dirty="0"/>
              <a:t>xmlout.xml</a:t>
            </a:r>
            <a:r>
              <a:rPr lang="zh-CN" altLang="zh-CN" dirty="0"/>
              <a:t>”的文件。</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49</a:t>
            </a:fld>
            <a:endParaRPr lang="zh-CN" altLang="en-US"/>
          </a:p>
        </p:txBody>
      </p:sp>
    </p:spTree>
    <p:extLst>
      <p:ext uri="{BB962C8B-B14F-4D97-AF65-F5344CB8AC3E}">
        <p14:creationId xmlns:p14="http://schemas.microsoft.com/office/powerpoint/2010/main" val="1350128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下面我们来学习第</a:t>
            </a:r>
            <a:r>
              <a:rPr lang="en-US" altLang="zh-CN" dirty="0"/>
              <a:t>1</a:t>
            </a:r>
            <a:r>
              <a:rPr lang="zh-CN" altLang="en-US" dirty="0"/>
              <a:t>个章节内容</a:t>
            </a: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基于文件的数据导入与导出</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。这一章节包括四部分内容：</a:t>
            </a: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文本文件的导入与导出、</a:t>
            </a:r>
            <a:r>
              <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rPr>
              <a:t>Excel</a:t>
            </a: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文件的导入与导出、</a:t>
            </a:r>
            <a:r>
              <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rPr>
              <a:t>XML</a:t>
            </a: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文件的导入与导出、</a:t>
            </a:r>
            <a:r>
              <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rPr>
              <a:t>JSON</a:t>
            </a: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文件的导入与导出</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kern="1000" spc="10" dirty="0">
                <a:ea typeface="微软雅黑" panose="020B0503020204020204" pitchFamily="34" charset="-122"/>
                <a:cs typeface="微软雅黑" panose="020B0503020204020204" pitchFamily="34" charset="-122"/>
              </a:rPr>
              <a:t>期望输出的</a:t>
            </a:r>
            <a:r>
              <a:rPr lang="en-US" altLang="zh-CN" dirty="0"/>
              <a:t>XmltoExcel.xlsx</a:t>
            </a:r>
            <a:r>
              <a:rPr lang="zh-CN" altLang="zh-CN" kern="1000" spc="10" dirty="0">
                <a:ea typeface="微软雅黑" panose="020B0503020204020204" pitchFamily="34" charset="-122"/>
                <a:cs typeface="微软雅黑" panose="020B0503020204020204" pitchFamily="34" charset="-122"/>
              </a:rPr>
              <a:t>文件</a:t>
            </a:r>
            <a:r>
              <a:rPr lang="zh-CN" altLang="en-US" kern="1000" spc="10" dirty="0">
                <a:ea typeface="微软雅黑" panose="020B0503020204020204" pitchFamily="34" charset="-122"/>
                <a:cs typeface="微软雅黑" panose="020B0503020204020204" pitchFamily="34" charset="-122"/>
              </a:rPr>
              <a:t>内容和</a:t>
            </a:r>
            <a:r>
              <a:rPr lang="en-US" altLang="zh-CN" dirty="0"/>
              <a:t>xmlout.xml</a:t>
            </a:r>
            <a:r>
              <a:rPr lang="zh-CN" altLang="zh-CN" kern="1000" spc="10" dirty="0">
                <a:ea typeface="微软雅黑" panose="020B0503020204020204" pitchFamily="34" charset="-122"/>
                <a:cs typeface="微软雅黑" panose="020B0503020204020204" pitchFamily="34" charset="-122"/>
              </a:rPr>
              <a:t>文件内容</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50</a:t>
            </a:fld>
            <a:endParaRPr lang="zh-CN" altLang="en-US"/>
          </a:p>
        </p:txBody>
      </p:sp>
    </p:spTree>
    <p:extLst>
      <p:ext uri="{BB962C8B-B14F-4D97-AF65-F5344CB8AC3E}">
        <p14:creationId xmlns:p14="http://schemas.microsoft.com/office/powerpoint/2010/main" val="3447054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我们在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已经创建了简单的转换流程图，这里参考第二章的操作，</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新建转换文件，并开始可视化编程。</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r>
              <a:rPr lang="zh-CN" altLang="zh-CN" dirty="0"/>
              <a:t>“</a:t>
            </a:r>
            <a:r>
              <a:rPr lang="en-US" altLang="zh-CN" dirty="0"/>
              <a:t>Get data from XML</a:t>
            </a:r>
            <a:r>
              <a:rPr lang="zh-CN" altLang="zh-CN" dirty="0"/>
              <a:t>”实质是“</a:t>
            </a:r>
            <a:r>
              <a:rPr lang="en-US" altLang="zh-CN" dirty="0"/>
              <a:t>XML</a:t>
            </a:r>
            <a:r>
              <a:rPr lang="zh-CN" altLang="zh-CN" dirty="0"/>
              <a:t>文件输入”步骤，“</a:t>
            </a:r>
            <a:r>
              <a:rPr lang="en-US" altLang="zh-CN" dirty="0"/>
              <a:t>XML Output</a:t>
            </a:r>
            <a:r>
              <a:rPr lang="zh-CN" altLang="zh-CN" dirty="0"/>
              <a:t>”实质上是“</a:t>
            </a:r>
            <a:r>
              <a:rPr lang="en-US" altLang="zh-CN" dirty="0"/>
              <a:t>XML </a:t>
            </a:r>
            <a:r>
              <a:rPr lang="zh-CN" altLang="zh-CN" dirty="0"/>
              <a:t>输出”步骤。</a:t>
            </a:r>
          </a:p>
          <a:p>
            <a:pPr marL="285750" indent="-285750">
              <a:buFont typeface="Wingdings" panose="05000000000000000000" pitchFamily="2" charset="2"/>
              <a:buChar char="Ø"/>
            </a:pPr>
            <a:r>
              <a:rPr lang="zh-CN" altLang="zh-CN" dirty="0"/>
              <a:t>其中，“</a:t>
            </a:r>
            <a:r>
              <a:rPr lang="en-US" altLang="zh-CN" dirty="0"/>
              <a:t>Get data from XML</a:t>
            </a:r>
            <a:r>
              <a:rPr lang="zh-CN" altLang="zh-CN" dirty="0"/>
              <a:t>”连接“</a:t>
            </a:r>
            <a:r>
              <a:rPr lang="en-US" altLang="zh-CN" dirty="0"/>
              <a:t>XML Output</a:t>
            </a:r>
            <a:r>
              <a:rPr lang="zh-CN" altLang="zh-CN" dirty="0"/>
              <a:t>”和“</a:t>
            </a:r>
            <a:r>
              <a:rPr lang="en-US" altLang="zh-CN" dirty="0"/>
              <a:t>Microsoft Excel </a:t>
            </a:r>
            <a:r>
              <a:rPr lang="zh-CN" altLang="zh-CN" dirty="0"/>
              <a:t>输出”时，在弹出的“警告”弹框中，选择“复制”，使得输入的数据复制两份，同时发送到两个输出步骤。</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51</a:t>
            </a:fld>
            <a:endParaRPr lang="zh-CN" altLang="en-US"/>
          </a:p>
        </p:txBody>
      </p:sp>
    </p:spTree>
    <p:extLst>
      <p:ext uri="{BB962C8B-B14F-4D97-AF65-F5344CB8AC3E}">
        <p14:creationId xmlns:p14="http://schemas.microsoft.com/office/powerpoint/2010/main" val="2587679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第一步，我们来进行</a:t>
            </a:r>
            <a:r>
              <a:rPr lang="zh-CN" altLang="zh-CN" kern="1000" dirty="0">
                <a:ea typeface="微软雅黑" panose="020B0503020204020204" pitchFamily="34" charset="-122"/>
                <a:cs typeface="微软雅黑" panose="020B0503020204020204" pitchFamily="34" charset="-122"/>
              </a:rPr>
              <a:t>“</a:t>
            </a:r>
            <a:r>
              <a:rPr lang="en-US" altLang="zh-CN" dirty="0"/>
              <a:t>Get data from XML</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endParaRPr lang="en-US" altLang="zh-CN" kern="1000" dirty="0">
              <a:ea typeface="微软雅黑" panose="020B0503020204020204" pitchFamily="34" charset="-122"/>
              <a:cs typeface="微软雅黑" panose="020B0503020204020204" pitchFamily="34" charset="-122"/>
            </a:endParaRPr>
          </a:p>
          <a:p>
            <a:r>
              <a:rPr lang="zh-CN" altLang="en-US" sz="1200" kern="1000" dirty="0">
                <a:solidFill>
                  <a:schemeClr val="tx1"/>
                </a:solidFill>
                <a:effectLst/>
                <a:latin typeface="+mn-lt"/>
                <a:ea typeface="微软雅黑" panose="020B0503020204020204" pitchFamily="34" charset="-122"/>
                <a:cs typeface="+mn-cs"/>
              </a:rPr>
              <a:t>在“文件”标签卡中：</a:t>
            </a:r>
            <a:endParaRPr lang="en-US" altLang="zh-CN" sz="1200" kern="1200" dirty="0">
              <a:solidFill>
                <a:schemeClr val="tx1"/>
              </a:solidFill>
              <a:effectLst/>
              <a:latin typeface="+mn-lt"/>
              <a:ea typeface="+mn-ea"/>
              <a:cs typeface="+mn-cs"/>
            </a:endParaRPr>
          </a:p>
          <a:p>
            <a:pPr marL="285750" indent="-285750">
              <a:buFont typeface="Wingdings" panose="05000000000000000000" pitchFamily="2" charset="2"/>
              <a:buChar char="Ø"/>
            </a:pPr>
            <a:r>
              <a:rPr lang="zh-CN" altLang="en-US" dirty="0"/>
              <a:t>“</a:t>
            </a:r>
            <a:r>
              <a:rPr lang="zh-CN" altLang="zh-CN" dirty="0"/>
              <a:t>点击“浏览</a:t>
            </a:r>
            <a:r>
              <a:rPr lang="en-US" altLang="zh-CN" dirty="0"/>
              <a:t>(B)</a:t>
            </a:r>
            <a:r>
              <a:rPr lang="zh-CN" altLang="zh-CN" dirty="0"/>
              <a:t>…”按钮，选择路径“</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章”下的“</a:t>
            </a:r>
            <a:r>
              <a:rPr lang="en-US" altLang="zh-CN" dirty="0"/>
              <a:t>XML</a:t>
            </a:r>
            <a:r>
              <a:rPr lang="zh-CN" altLang="zh-CN" dirty="0"/>
              <a:t>文件</a:t>
            </a:r>
            <a:r>
              <a:rPr lang="en-US" altLang="zh-CN" dirty="0"/>
              <a:t>.XML</a:t>
            </a:r>
            <a:r>
              <a:rPr lang="zh-CN" altLang="zh-CN" dirty="0"/>
              <a:t>”文件作为输入文件，然后点击“增加”按钮，把文件增加到“选中的文件和目录”列表中。</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52</a:t>
            </a:fld>
            <a:endParaRPr lang="zh-CN" altLang="en-US"/>
          </a:p>
        </p:txBody>
      </p:sp>
    </p:spTree>
    <p:extLst>
      <p:ext uri="{BB962C8B-B14F-4D97-AF65-F5344CB8AC3E}">
        <p14:creationId xmlns:p14="http://schemas.microsoft.com/office/powerpoint/2010/main" val="27872643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000" dirty="0">
                <a:solidFill>
                  <a:schemeClr val="tx1"/>
                </a:solidFill>
                <a:effectLst/>
                <a:latin typeface="+mn-lt"/>
                <a:ea typeface="微软雅黑" panose="020B0503020204020204" pitchFamily="34" charset="-122"/>
                <a:cs typeface="+mn-cs"/>
              </a:rPr>
              <a:t>在“内容”标签卡中：</a:t>
            </a:r>
            <a:endParaRPr lang="en-US" altLang="zh-CN" sz="1200" kern="1200" dirty="0">
              <a:solidFill>
                <a:schemeClr val="tx1"/>
              </a:solidFill>
              <a:effectLst/>
              <a:latin typeface="+mn-lt"/>
              <a:ea typeface="+mn-ea"/>
              <a:cs typeface="+mn-cs"/>
            </a:endParaRPr>
          </a:p>
          <a:p>
            <a:pPr marL="285750" indent="-285750">
              <a:buFont typeface="Wingdings" panose="05000000000000000000" pitchFamily="2" charset="2"/>
              <a:buChar char="Ø"/>
            </a:pPr>
            <a:r>
              <a:rPr lang="zh-CN" altLang="zh-CN" dirty="0"/>
              <a:t>“循环读取路径”配置为“</a:t>
            </a:r>
            <a:r>
              <a:rPr lang="en-US" altLang="zh-CN" dirty="0"/>
              <a:t>/bookstore/book</a:t>
            </a:r>
            <a:r>
              <a:rPr lang="zh-CN" altLang="zh-CN" dirty="0"/>
              <a:t>”</a:t>
            </a:r>
            <a:r>
              <a:rPr lang="en-US" altLang="zh-CN" dirty="0"/>
              <a:t>,</a:t>
            </a:r>
            <a:r>
              <a:rPr lang="zh-CN" altLang="zh-CN" dirty="0"/>
              <a:t>因为我们需要读取</a:t>
            </a:r>
            <a:r>
              <a:rPr lang="en-US" altLang="zh-CN" dirty="0"/>
              <a:t>book</a:t>
            </a:r>
            <a:r>
              <a:rPr lang="zh-CN" altLang="zh-CN" dirty="0"/>
              <a:t>属性下所有的元素。</a:t>
            </a:r>
          </a:p>
          <a:p>
            <a:pPr marL="285750" indent="-285750">
              <a:buFont typeface="Wingdings" panose="05000000000000000000" pitchFamily="2" charset="2"/>
              <a:buChar char="Ø"/>
            </a:pPr>
            <a:r>
              <a:rPr lang="zh-CN" altLang="zh-CN" dirty="0"/>
              <a:t>“编码”配置为“</a:t>
            </a:r>
            <a:r>
              <a:rPr lang="en-US" altLang="zh-CN" dirty="0"/>
              <a:t>UTF-8</a:t>
            </a:r>
            <a:r>
              <a:rPr lang="zh-CN" altLang="zh-CN" dirty="0"/>
              <a:t>”，因为此文件的编码是</a:t>
            </a:r>
            <a:r>
              <a:rPr lang="en-US" altLang="zh-CN" dirty="0"/>
              <a:t>UTF-8</a:t>
            </a:r>
            <a:r>
              <a:rPr lang="zh-CN" altLang="zh-CN" dirty="0"/>
              <a:t>。</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53</a:t>
            </a:fld>
            <a:endParaRPr lang="zh-CN" altLang="en-US"/>
          </a:p>
        </p:txBody>
      </p:sp>
    </p:spTree>
    <p:extLst>
      <p:ext uri="{BB962C8B-B14F-4D97-AF65-F5344CB8AC3E}">
        <p14:creationId xmlns:p14="http://schemas.microsoft.com/office/powerpoint/2010/main" val="42317103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dirty="0"/>
              <a:t>在“</a:t>
            </a:r>
            <a:r>
              <a:rPr lang="zh-CN" altLang="en-US" dirty="0"/>
              <a:t>字段</a:t>
            </a:r>
            <a:r>
              <a:rPr lang="zh-CN" altLang="zh-CN" dirty="0"/>
              <a:t>”</a:t>
            </a:r>
            <a:r>
              <a:rPr lang="zh-CN" altLang="en-US" dirty="0"/>
              <a:t>标签卡</a:t>
            </a:r>
            <a:r>
              <a:rPr lang="zh-CN" altLang="zh-CN" dirty="0"/>
              <a:t>中，点击“获取字段</a:t>
            </a:r>
            <a:r>
              <a:rPr lang="en-US" altLang="zh-CN" dirty="0"/>
              <a:t>(G)</a:t>
            </a:r>
            <a:r>
              <a:rPr lang="zh-CN" altLang="zh-CN" dirty="0"/>
              <a:t>”按钮，将在字段列表中获取此</a:t>
            </a:r>
            <a:r>
              <a:rPr lang="en-US" altLang="zh-CN" dirty="0"/>
              <a:t>XML</a:t>
            </a:r>
            <a:r>
              <a:rPr lang="zh-CN" altLang="zh-CN" dirty="0"/>
              <a:t>文件的</a:t>
            </a:r>
            <a:r>
              <a:rPr lang="en-US" altLang="zh-CN" dirty="0"/>
              <a:t>book</a:t>
            </a:r>
            <a:r>
              <a:rPr lang="zh-CN" altLang="zh-CN" dirty="0"/>
              <a:t>属性的所有元素，它作为输出的字段名称。</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54</a:t>
            </a:fld>
            <a:endParaRPr lang="zh-CN" altLang="en-US"/>
          </a:p>
        </p:txBody>
      </p:sp>
    </p:spTree>
    <p:extLst>
      <p:ext uri="{BB962C8B-B14F-4D97-AF65-F5344CB8AC3E}">
        <p14:creationId xmlns:p14="http://schemas.microsoft.com/office/powerpoint/2010/main" val="38156148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第二步，我们来进行</a:t>
            </a:r>
            <a:r>
              <a:rPr lang="zh-CN" altLang="zh-CN" kern="1000" dirty="0">
                <a:ea typeface="微软雅黑" panose="020B0503020204020204" pitchFamily="34" charset="-122"/>
                <a:cs typeface="微软雅黑" panose="020B0503020204020204" pitchFamily="34" charset="-122"/>
              </a:rPr>
              <a:t>“</a:t>
            </a:r>
            <a:r>
              <a:rPr lang="en-US" altLang="zh-CN" dirty="0"/>
              <a:t>XML Output</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endParaRPr lang="en-US" altLang="zh-CN" kern="1000" dirty="0">
              <a:ea typeface="微软雅黑" panose="020B0503020204020204" pitchFamily="34" charset="-122"/>
              <a:cs typeface="微软雅黑" panose="020B0503020204020204" pitchFamily="34" charset="-122"/>
            </a:endParaRPr>
          </a:p>
          <a:p>
            <a:r>
              <a:rPr lang="zh-CN" altLang="en-US" sz="1200" kern="1000" dirty="0">
                <a:solidFill>
                  <a:schemeClr val="tx1"/>
                </a:solidFill>
                <a:effectLst/>
                <a:latin typeface="+mn-lt"/>
                <a:ea typeface="微软雅黑" panose="020B0503020204020204" pitchFamily="34" charset="-122"/>
                <a:cs typeface="+mn-cs"/>
              </a:rPr>
              <a:t>在“文件”标签卡中</a:t>
            </a:r>
            <a:endParaRPr lang="en-US" altLang="zh-CN" sz="1200" kern="1000" dirty="0">
              <a:solidFill>
                <a:schemeClr val="tx1"/>
              </a:solidFill>
              <a:effectLst/>
              <a:latin typeface="+mn-lt"/>
              <a:ea typeface="微软雅黑" panose="020B0503020204020204" pitchFamily="34" charset="-122"/>
              <a:cs typeface="+mn-cs"/>
            </a:endParaRPr>
          </a:p>
          <a:p>
            <a:pPr marL="285750" indent="-285750">
              <a:buFont typeface="Wingdings" panose="05000000000000000000" pitchFamily="2" charset="2"/>
              <a:buChar char="Ø"/>
            </a:pPr>
            <a:r>
              <a:rPr lang="zh-CN" altLang="zh-CN" dirty="0"/>
              <a:t>点击“浏览</a:t>
            </a:r>
            <a:r>
              <a:rPr lang="en-US" altLang="zh-CN" dirty="0"/>
              <a:t>(B)</a:t>
            </a:r>
            <a:r>
              <a:rPr lang="zh-CN" altLang="zh-CN" dirty="0"/>
              <a:t>…”按钮，选择输出文件的路径和名称，这里配置为</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a:t>
            </a:r>
            <a:r>
              <a:rPr lang="en-US" altLang="zh-CN" dirty="0"/>
              <a:t>\</a:t>
            </a:r>
            <a:r>
              <a:rPr lang="en-US" altLang="zh-CN" dirty="0" err="1"/>
              <a:t>xmlout</a:t>
            </a:r>
            <a:r>
              <a:rPr lang="zh-CN" altLang="zh-CN" dirty="0"/>
              <a:t>，后缀名在“扩展”栏中配置，配置为“</a:t>
            </a:r>
            <a:r>
              <a:rPr lang="en-US" altLang="zh-CN" dirty="0"/>
              <a:t>xml</a:t>
            </a:r>
            <a:r>
              <a:rPr lang="zh-CN" altLang="zh-CN" dirty="0"/>
              <a:t>”</a:t>
            </a:r>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55</a:t>
            </a:fld>
            <a:endParaRPr lang="zh-CN" altLang="en-US"/>
          </a:p>
        </p:txBody>
      </p:sp>
    </p:spTree>
    <p:extLst>
      <p:ext uri="{BB962C8B-B14F-4D97-AF65-F5344CB8AC3E}">
        <p14:creationId xmlns:p14="http://schemas.microsoft.com/office/powerpoint/2010/main" val="24776737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“内容”标签卡中</a:t>
            </a:r>
            <a:r>
              <a:rPr lang="zh-CN" altLang="zh-CN" sz="1200" kern="1200" dirty="0">
                <a:solidFill>
                  <a:schemeClr val="tx1"/>
                </a:solidFill>
                <a:effectLst/>
                <a:latin typeface="+mn-lt"/>
                <a:ea typeface="+mn-ea"/>
                <a:cs typeface="+mn-cs"/>
              </a:rPr>
              <a:t>“正在编码”配置为“</a:t>
            </a:r>
            <a:r>
              <a:rPr lang="en-US" altLang="zh-CN" sz="1200" kern="1200" dirty="0">
                <a:solidFill>
                  <a:schemeClr val="tx1"/>
                </a:solidFill>
                <a:effectLst/>
                <a:latin typeface="+mn-lt"/>
                <a:ea typeface="+mn-ea"/>
                <a:cs typeface="+mn-cs"/>
              </a:rPr>
              <a:t>UTF-8</a:t>
            </a:r>
            <a:r>
              <a:rPr lang="zh-CN" altLang="zh-CN" sz="1200" kern="1200" dirty="0">
                <a:solidFill>
                  <a:schemeClr val="tx1"/>
                </a:solidFill>
                <a:effectLst/>
                <a:latin typeface="+mn-lt"/>
                <a:ea typeface="+mn-ea"/>
                <a:cs typeface="+mn-cs"/>
              </a:rPr>
              <a:t>”，保持和输入步骤的编码一致。</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“父</a:t>
            </a:r>
            <a:r>
              <a:rPr lang="en-US" altLang="zh-CN" sz="1200" kern="1200" dirty="0">
                <a:solidFill>
                  <a:schemeClr val="tx1"/>
                </a:solidFill>
                <a:effectLst/>
                <a:latin typeface="+mn-lt"/>
                <a:ea typeface="+mn-ea"/>
                <a:cs typeface="+mn-cs"/>
              </a:rPr>
              <a:t>XML</a:t>
            </a:r>
            <a:r>
              <a:rPr lang="zh-CN" altLang="zh-CN" sz="1200" kern="1200" dirty="0">
                <a:solidFill>
                  <a:schemeClr val="tx1"/>
                </a:solidFill>
                <a:effectLst/>
                <a:latin typeface="+mn-lt"/>
                <a:ea typeface="+mn-ea"/>
                <a:cs typeface="+mn-cs"/>
              </a:rPr>
              <a:t>元素”配置为“</a:t>
            </a:r>
            <a:r>
              <a:rPr lang="en-US" altLang="zh-CN" sz="1200" kern="1200" dirty="0">
                <a:solidFill>
                  <a:schemeClr val="tx1"/>
                </a:solidFill>
                <a:effectLst/>
                <a:latin typeface="+mn-lt"/>
                <a:ea typeface="+mn-ea"/>
                <a:cs typeface="+mn-cs"/>
              </a:rPr>
              <a:t>bookstore</a:t>
            </a:r>
            <a:r>
              <a:rPr lang="zh-CN" altLang="zh-CN" sz="1200" kern="1200" dirty="0">
                <a:solidFill>
                  <a:schemeClr val="tx1"/>
                </a:solidFill>
                <a:effectLst/>
                <a:latin typeface="+mn-lt"/>
                <a:ea typeface="+mn-ea"/>
                <a:cs typeface="+mn-cs"/>
              </a:rPr>
              <a:t>”，“记录</a:t>
            </a:r>
            <a:r>
              <a:rPr lang="en-US" altLang="zh-CN" sz="1200" kern="1200" dirty="0">
                <a:solidFill>
                  <a:schemeClr val="tx1"/>
                </a:solidFill>
                <a:effectLst/>
                <a:latin typeface="+mn-lt"/>
                <a:ea typeface="+mn-ea"/>
                <a:cs typeface="+mn-cs"/>
              </a:rPr>
              <a:t>XML</a:t>
            </a:r>
            <a:r>
              <a:rPr lang="zh-CN" altLang="zh-CN" sz="1200" kern="1200" dirty="0">
                <a:solidFill>
                  <a:schemeClr val="tx1"/>
                </a:solidFill>
                <a:effectLst/>
                <a:latin typeface="+mn-lt"/>
                <a:ea typeface="+mn-ea"/>
                <a:cs typeface="+mn-cs"/>
              </a:rPr>
              <a:t>元素”配置为“</a:t>
            </a:r>
            <a:r>
              <a:rPr lang="en-US" altLang="zh-CN" sz="1200" kern="1200" dirty="0">
                <a:solidFill>
                  <a:schemeClr val="tx1"/>
                </a:solidFill>
                <a:effectLst/>
                <a:latin typeface="+mn-lt"/>
                <a:ea typeface="+mn-ea"/>
                <a:cs typeface="+mn-cs"/>
              </a:rPr>
              <a:t>book</a:t>
            </a:r>
            <a:r>
              <a:rPr lang="zh-CN" altLang="zh-CN" sz="1200" kern="1200" dirty="0">
                <a:solidFill>
                  <a:schemeClr val="tx1"/>
                </a:solidFill>
                <a:effectLst/>
                <a:latin typeface="+mn-lt"/>
                <a:ea typeface="+mn-ea"/>
                <a:cs typeface="+mn-cs"/>
              </a:rPr>
              <a:t>”，使得文件的输出格式满足输出文件的格式要求。</a:t>
            </a:r>
            <a:endParaRPr lang="zh-CN" altLang="zh-CN" kern="1000" dirty="0">
              <a:latin typeface="Times New Roman" panose="02020603050405020304" pitchFamily="18" charset="0"/>
              <a:ea typeface="方正书宋简体"/>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56</a:t>
            </a:fld>
            <a:endParaRPr lang="zh-CN" altLang="en-US"/>
          </a:p>
        </p:txBody>
      </p:sp>
    </p:spTree>
    <p:extLst>
      <p:ext uri="{BB962C8B-B14F-4D97-AF65-F5344CB8AC3E}">
        <p14:creationId xmlns:p14="http://schemas.microsoft.com/office/powerpoint/2010/main" val="17352517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259080" algn="l" defTabSz="914400" rtl="0" eaLnBrk="1" fontAlgn="auto" latinLnBrk="0" hangingPunct="1">
              <a:lnSpc>
                <a:spcPct val="100000"/>
              </a:lnSpc>
              <a:spcBef>
                <a:spcPts val="0"/>
              </a:spcBef>
              <a:spcAft>
                <a:spcPts val="0"/>
              </a:spcAft>
              <a:buClrTx/>
              <a:buSzTx/>
              <a:buFontTx/>
              <a:buNone/>
              <a:tabLst/>
              <a:defRPr/>
            </a:pPr>
            <a:r>
              <a:rPr lang="zh-CN" altLang="en-US" sz="1200" kern="1000" dirty="0">
                <a:solidFill>
                  <a:schemeClr val="tx1"/>
                </a:solidFill>
                <a:effectLst/>
                <a:latin typeface="+mn-lt"/>
                <a:ea typeface="微软雅黑" panose="020B0503020204020204" pitchFamily="34" charset="-122"/>
                <a:cs typeface="+mn-cs"/>
              </a:rPr>
              <a:t>在“字段”标签卡中，</a:t>
            </a:r>
            <a:r>
              <a:rPr lang="zh-CN" altLang="zh-CN" sz="1200" kern="1200" dirty="0">
                <a:solidFill>
                  <a:schemeClr val="tx1"/>
                </a:solidFill>
                <a:effectLst/>
                <a:latin typeface="+mn-lt"/>
                <a:ea typeface="+mn-ea"/>
                <a:cs typeface="+mn-cs"/>
              </a:rPr>
              <a:t>点击“获取字段</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”，将在字段列表中列出上个步骤输出的字段。</a:t>
            </a:r>
            <a:endParaRPr lang="en-US" altLang="zh-CN" sz="1200" kern="1200" dirty="0">
              <a:solidFill>
                <a:schemeClr val="tx1"/>
              </a:solidFill>
              <a:effectLst/>
              <a:latin typeface="+mn-lt"/>
              <a:ea typeface="+mn-ea"/>
              <a:cs typeface="+mn-cs"/>
            </a:endParaRPr>
          </a:p>
          <a:p>
            <a:pPr marL="0" marR="0" lvl="0" indent="259080" algn="l" defTabSz="914400" rtl="0" eaLnBrk="1" fontAlgn="auto" latinLnBrk="0" hangingPunct="1">
              <a:lnSpc>
                <a:spcPct val="100000"/>
              </a:lnSpc>
              <a:spcBef>
                <a:spcPts val="0"/>
              </a:spcBef>
              <a:spcAft>
                <a:spcPts val="0"/>
              </a:spcAft>
              <a:buClrTx/>
              <a:buSzTx/>
              <a:buFontTx/>
              <a:buNone/>
              <a:tabLst/>
              <a:defRPr/>
            </a:pPr>
            <a:endParaRPr lang="zh-CN" altLang="zh-CN" kern="1000" dirty="0">
              <a:latin typeface="Times New Roman" panose="02020603050405020304" pitchFamily="18" charset="0"/>
              <a:ea typeface="方正书宋简体"/>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57</a:t>
            </a:fld>
            <a:endParaRPr lang="zh-CN" altLang="en-US"/>
          </a:p>
        </p:txBody>
      </p:sp>
    </p:spTree>
    <p:extLst>
      <p:ext uri="{BB962C8B-B14F-4D97-AF65-F5344CB8AC3E}">
        <p14:creationId xmlns:p14="http://schemas.microsoft.com/office/powerpoint/2010/main" val="21957167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第三步，我们来进行</a:t>
            </a:r>
            <a:r>
              <a:rPr lang="zh-CN" altLang="zh-CN" kern="1000" dirty="0">
                <a:ea typeface="微软雅黑" panose="020B0503020204020204" pitchFamily="34" charset="-122"/>
                <a:cs typeface="微软雅黑" panose="020B0503020204020204" pitchFamily="34" charset="-122"/>
              </a:rPr>
              <a:t>“</a:t>
            </a:r>
            <a:r>
              <a:rPr lang="en-US" altLang="zh-CN" dirty="0"/>
              <a:t>Microsoft Excel </a:t>
            </a:r>
            <a:r>
              <a:rPr lang="zh-CN" altLang="zh-CN" dirty="0"/>
              <a:t>输出</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endParaRPr lang="en-US" altLang="zh-CN" kern="1000" dirty="0">
              <a:ea typeface="微软雅黑" panose="020B0503020204020204" pitchFamily="34" charset="-122"/>
              <a:cs typeface="微软雅黑" panose="020B0503020204020204" pitchFamily="34" charset="-122"/>
            </a:endParaRPr>
          </a:p>
          <a:p>
            <a:r>
              <a:rPr lang="zh-CN" altLang="en-US" sz="1200" kern="1000" dirty="0">
                <a:solidFill>
                  <a:schemeClr val="tx1"/>
                </a:solidFill>
                <a:effectLst/>
                <a:latin typeface="+mn-lt"/>
                <a:ea typeface="微软雅黑" panose="020B0503020204020204" pitchFamily="34" charset="-122"/>
                <a:cs typeface="+mn-cs"/>
              </a:rPr>
              <a:t>在</a:t>
            </a:r>
            <a:r>
              <a:rPr lang="zh-CN" altLang="en-US" dirty="0"/>
              <a:t>“</a:t>
            </a:r>
            <a:r>
              <a:rPr lang="zh-CN" altLang="zh-CN" dirty="0"/>
              <a:t>文件</a:t>
            </a:r>
            <a:r>
              <a:rPr lang="en-US" altLang="zh-CN" dirty="0"/>
              <a:t>&amp;</a:t>
            </a:r>
            <a:r>
              <a:rPr lang="zh-CN" altLang="zh-CN" dirty="0"/>
              <a:t>工作表</a:t>
            </a:r>
            <a:r>
              <a:rPr lang="zh-CN" altLang="en-US" dirty="0"/>
              <a:t>”标签卡中配置。</a:t>
            </a:r>
            <a:endParaRPr lang="en-US" altLang="zh-CN" dirty="0"/>
          </a:p>
          <a:p>
            <a:pPr marL="285750" indent="-285750">
              <a:buFont typeface="Wingdings" panose="05000000000000000000" pitchFamily="2" charset="2"/>
              <a:buChar char="Ø"/>
            </a:pPr>
            <a:r>
              <a:rPr lang="zh-CN" altLang="en-US" dirty="0"/>
              <a:t>“浏览</a:t>
            </a:r>
            <a:r>
              <a:rPr lang="en-US" altLang="zh-CN" dirty="0"/>
              <a:t>(B)…”</a:t>
            </a:r>
            <a:r>
              <a:rPr lang="zh-CN" altLang="en-US" dirty="0"/>
              <a:t>按钮，选择输出</a:t>
            </a:r>
            <a:r>
              <a:rPr lang="en-US" altLang="zh-CN" dirty="0"/>
              <a:t>Excel</a:t>
            </a:r>
            <a:r>
              <a:rPr lang="zh-CN" altLang="en-US" dirty="0"/>
              <a:t>的路径与文件名。这里为“</a:t>
            </a:r>
            <a:r>
              <a:rPr lang="en-US" altLang="zh-CN" dirty="0"/>
              <a:t>E:\</a:t>
            </a:r>
            <a:r>
              <a:rPr lang="zh-CN" altLang="en-US" dirty="0"/>
              <a:t>教材案例</a:t>
            </a:r>
            <a:r>
              <a:rPr lang="en-US" altLang="zh-CN" dirty="0"/>
              <a:t>\</a:t>
            </a:r>
            <a:r>
              <a:rPr lang="zh-CN" altLang="en-US" dirty="0"/>
              <a:t>第</a:t>
            </a:r>
            <a:r>
              <a:rPr lang="en-US" altLang="zh-CN" dirty="0"/>
              <a:t>3</a:t>
            </a:r>
            <a:r>
              <a:rPr lang="zh-CN" altLang="en-US" dirty="0"/>
              <a:t>章</a:t>
            </a:r>
            <a:r>
              <a:rPr lang="en-US" altLang="zh-CN" dirty="0"/>
              <a:t>\</a:t>
            </a:r>
            <a:r>
              <a:rPr lang="en-US" altLang="zh-CN" dirty="0" err="1"/>
              <a:t>XmltoExcel</a:t>
            </a:r>
            <a:r>
              <a:rPr lang="en-US" altLang="zh-CN" dirty="0"/>
              <a:t>”</a:t>
            </a:r>
            <a:r>
              <a:rPr lang="zh-CN" altLang="en-US" dirty="0"/>
              <a:t>。</a:t>
            </a:r>
          </a:p>
          <a:p>
            <a:pPr marL="285750" indent="-285750">
              <a:buFont typeface="Wingdings" panose="05000000000000000000" pitchFamily="2" charset="2"/>
              <a:buChar char="Ø"/>
            </a:pPr>
            <a:r>
              <a:rPr lang="zh-CN" altLang="en-US" dirty="0"/>
              <a:t>“扩展名”配置为“</a:t>
            </a:r>
            <a:r>
              <a:rPr lang="en-US" altLang="zh-CN" dirty="0"/>
              <a:t>xlsx[Excel 2007 and above]”,</a:t>
            </a:r>
            <a:r>
              <a:rPr lang="zh-CN" altLang="en-US" dirty="0"/>
              <a:t>可通过点击 下拉选择。其他的配置为默认配置</a:t>
            </a:r>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58</a:t>
            </a:fld>
            <a:endParaRPr lang="zh-CN" altLang="en-US"/>
          </a:p>
        </p:txBody>
      </p:sp>
    </p:spTree>
    <p:extLst>
      <p:ext uri="{BB962C8B-B14F-4D97-AF65-F5344CB8AC3E}">
        <p14:creationId xmlns:p14="http://schemas.microsoft.com/office/powerpoint/2010/main" val="39821047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000" dirty="0">
                <a:solidFill>
                  <a:schemeClr val="tx1"/>
                </a:solidFill>
                <a:effectLst/>
                <a:latin typeface="+mn-lt"/>
                <a:ea typeface="微软雅黑" panose="020B0503020204020204" pitchFamily="34" charset="-122"/>
                <a:cs typeface="+mn-cs"/>
              </a:rPr>
              <a:t>在</a:t>
            </a:r>
            <a:r>
              <a:rPr lang="zh-CN" altLang="en-US" dirty="0"/>
              <a:t>“内容”标签卡中配置。</a:t>
            </a:r>
            <a:endParaRPr lang="en-US" altLang="zh-CN" dirty="0"/>
          </a:p>
          <a:p>
            <a:r>
              <a:rPr lang="zh-CN" altLang="zh-CN" dirty="0"/>
              <a:t>点击“获取字段”按钮，将在“字段”栏目中显示出输出表格的所有字段。</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59</a:t>
            </a:fld>
            <a:endParaRPr lang="zh-CN" altLang="en-US"/>
          </a:p>
        </p:txBody>
      </p:sp>
    </p:spTree>
    <p:extLst>
      <p:ext uri="{BB962C8B-B14F-4D97-AF65-F5344CB8AC3E}">
        <p14:creationId xmlns:p14="http://schemas.microsoft.com/office/powerpoint/2010/main" val="1057018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kern="1000" spc="10" dirty="0">
                <a:ea typeface="微软雅黑" panose="020B0503020204020204" pitchFamily="34" charset="-122"/>
                <a:cs typeface="微软雅黑" panose="020B0503020204020204" pitchFamily="34" charset="-122"/>
              </a:rPr>
              <a:t>在</a:t>
            </a:r>
            <a:r>
              <a:rPr lang="en-US" altLang="zh-CN" kern="1000" spc="10" dirty="0">
                <a:ea typeface="微软雅黑" panose="020B0503020204020204" pitchFamily="34" charset="-122"/>
                <a:cs typeface="微软雅黑" panose="020B0503020204020204" pitchFamily="34" charset="-122"/>
              </a:rPr>
              <a:t>ETL</a:t>
            </a:r>
            <a:r>
              <a:rPr lang="zh-CN" altLang="zh-CN" kern="1000" spc="10" dirty="0">
                <a:ea typeface="微软雅黑" panose="020B0503020204020204" pitchFamily="34" charset="-122"/>
                <a:cs typeface="微软雅黑" panose="020B0503020204020204" pitchFamily="34" charset="-122"/>
              </a:rPr>
              <a:t>工作中，我们常常面临着处理</a:t>
            </a:r>
            <a:r>
              <a:rPr lang="en-US" altLang="zh-CN" kern="1000" spc="10" dirty="0">
                <a:ea typeface="微软雅黑" panose="020B0503020204020204" pitchFamily="34" charset="-122"/>
                <a:cs typeface="微软雅黑" panose="020B0503020204020204" pitchFamily="34" charset="-122"/>
              </a:rPr>
              <a:t>TXT</a:t>
            </a:r>
            <a:r>
              <a:rPr lang="zh-CN" altLang="zh-CN" kern="1000" spc="10" dirty="0">
                <a:ea typeface="微软雅黑" panose="020B0503020204020204" pitchFamily="34" charset="-122"/>
                <a:cs typeface="微软雅黑" panose="020B0503020204020204" pitchFamily="34" charset="-122"/>
              </a:rPr>
              <a:t>、</a:t>
            </a:r>
            <a:r>
              <a:rPr lang="en-US" altLang="zh-CN" kern="1000" spc="10" dirty="0">
                <a:ea typeface="微软雅黑" panose="020B0503020204020204" pitchFamily="34" charset="-122"/>
                <a:cs typeface="微软雅黑" panose="020B0503020204020204" pitchFamily="34" charset="-122"/>
              </a:rPr>
              <a:t>CSV</a:t>
            </a:r>
            <a:r>
              <a:rPr lang="zh-CN" altLang="zh-CN" kern="1000" spc="10" dirty="0">
                <a:ea typeface="微软雅黑" panose="020B0503020204020204" pitchFamily="34" charset="-122"/>
                <a:cs typeface="微软雅黑" panose="020B0503020204020204" pitchFamily="34" charset="-122"/>
              </a:rPr>
              <a:t>、</a:t>
            </a:r>
            <a:r>
              <a:rPr lang="en-US" altLang="zh-CN" kern="1000" spc="10" dirty="0">
                <a:ea typeface="微软雅黑" panose="020B0503020204020204" pitchFamily="34" charset="-122"/>
                <a:cs typeface="微软雅黑" panose="020B0503020204020204" pitchFamily="34" charset="-122"/>
              </a:rPr>
              <a:t>Excel</a:t>
            </a:r>
            <a:r>
              <a:rPr lang="zh-CN" altLang="zh-CN" kern="1000" spc="10" dirty="0">
                <a:ea typeface="微软雅黑" panose="020B0503020204020204" pitchFamily="34" charset="-122"/>
                <a:cs typeface="微软雅黑" panose="020B0503020204020204" pitchFamily="34" charset="-122"/>
              </a:rPr>
              <a:t>、</a:t>
            </a:r>
            <a:r>
              <a:rPr lang="en-US" altLang="zh-CN" kern="1000" spc="10" dirty="0">
                <a:ea typeface="微软雅黑" panose="020B0503020204020204" pitchFamily="34" charset="-122"/>
                <a:cs typeface="微软雅黑" panose="020B0503020204020204" pitchFamily="34" charset="-122"/>
              </a:rPr>
              <a:t>XML</a:t>
            </a:r>
            <a:r>
              <a:rPr lang="zh-CN" altLang="zh-CN" kern="1000" spc="10" dirty="0">
                <a:ea typeface="微软雅黑" panose="020B0503020204020204" pitchFamily="34" charset="-122"/>
                <a:cs typeface="微软雅黑" panose="020B0503020204020204" pitchFamily="34" charset="-122"/>
              </a:rPr>
              <a:t>、</a:t>
            </a:r>
            <a:r>
              <a:rPr lang="en-US" altLang="zh-CN" kern="1000" spc="10" dirty="0">
                <a:ea typeface="微软雅黑" panose="020B0503020204020204" pitchFamily="34" charset="-122"/>
                <a:cs typeface="微软雅黑" panose="020B0503020204020204" pitchFamily="34" charset="-122"/>
              </a:rPr>
              <a:t>JSON</a:t>
            </a:r>
            <a:r>
              <a:rPr lang="zh-CN" altLang="zh-CN" kern="1000" spc="10" dirty="0">
                <a:ea typeface="微软雅黑" panose="020B0503020204020204" pitchFamily="34" charset="-122"/>
                <a:cs typeface="微软雅黑" panose="020B0503020204020204" pitchFamily="34" charset="-122"/>
              </a:rPr>
              <a:t>等类型的文件场景，</a:t>
            </a:r>
            <a:r>
              <a:rPr lang="en-US" altLang="zh-CN" kern="1000" spc="10" dirty="0">
                <a:ea typeface="微软雅黑" panose="020B0503020204020204" pitchFamily="34" charset="-122"/>
                <a:cs typeface="微软雅黑" panose="020B0503020204020204" pitchFamily="34" charset="-122"/>
              </a:rPr>
              <a:t>Kettle</a:t>
            </a:r>
            <a:r>
              <a:rPr lang="zh-CN" altLang="zh-CN" kern="1000" spc="10" dirty="0">
                <a:ea typeface="微软雅黑" panose="020B0503020204020204" pitchFamily="34" charset="-122"/>
                <a:cs typeface="微软雅黑" panose="020B0503020204020204" pitchFamily="34" charset="-122"/>
              </a:rPr>
              <a:t>已提供了相关的步骤支持这些类型文件的处理。</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6</a:t>
            </a:fld>
            <a:endParaRPr lang="zh-CN" altLang="en-US"/>
          </a:p>
        </p:txBody>
      </p:sp>
    </p:spTree>
    <p:extLst>
      <p:ext uri="{BB962C8B-B14F-4D97-AF65-F5344CB8AC3E}">
        <p14:creationId xmlns:p14="http://schemas.microsoft.com/office/powerpoint/2010/main" val="23387154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通过上面几个步骤，已经完成了本案例的配置，接下来，我们来运行这个转换。点击运行按钮，在弹出的对话框中点击启动按钮， 将在路径</a:t>
            </a:r>
            <a:r>
              <a:rPr lang="zh-CN" altLang="zh-CN" dirty="0"/>
              <a:t>“</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章”中输出名</a:t>
            </a:r>
            <a:r>
              <a:rPr lang="en-US" altLang="zh-CN" dirty="0"/>
              <a:t>XmltoExcel.xlsx</a:t>
            </a:r>
            <a:r>
              <a:rPr lang="zh-CN" altLang="en-US" dirty="0"/>
              <a:t>和</a:t>
            </a:r>
            <a:r>
              <a:rPr lang="en-US" altLang="zh-CN" dirty="0"/>
              <a:t>xmlout.xml</a:t>
            </a:r>
            <a:r>
              <a:rPr lang="zh-CN" altLang="zh-CN" dirty="0"/>
              <a:t>的文件</a:t>
            </a:r>
            <a:r>
              <a:rPr lang="zh-CN" altLang="en-US" dirty="0"/>
              <a:t>。查看这两个文件，并验证文件是否与期望输出一致。</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60</a:t>
            </a:fld>
            <a:endParaRPr lang="zh-CN" altLang="en-US"/>
          </a:p>
        </p:txBody>
      </p:sp>
    </p:spTree>
    <p:extLst>
      <p:ext uri="{BB962C8B-B14F-4D97-AF65-F5344CB8AC3E}">
        <p14:creationId xmlns:p14="http://schemas.microsoft.com/office/powerpoint/2010/main" val="21461240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61</a:t>
            </a:fld>
            <a:endParaRPr lang="zh-CN" altLang="en-US"/>
          </a:p>
        </p:txBody>
      </p:sp>
    </p:spTree>
    <p:extLst>
      <p:ext uri="{BB962C8B-B14F-4D97-AF65-F5344CB8AC3E}">
        <p14:creationId xmlns:p14="http://schemas.microsoft.com/office/powerpoint/2010/main" val="27958106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t>上一小节介绍了</a:t>
            </a:r>
            <a:r>
              <a:rPr lang="en-US" altLang="zh-CN" dirty="0"/>
              <a:t>XML</a:t>
            </a:r>
            <a:r>
              <a:rPr lang="zh-CN" altLang="en-US" dirty="0"/>
              <a:t>文件常用的导入导出步骤，接下来我们介绍一下</a:t>
            </a:r>
            <a:r>
              <a:rPr lang="en-US" altLang="zh-CN" dirty="0"/>
              <a:t>JSON</a:t>
            </a:r>
            <a:r>
              <a:rPr lang="zh-CN" altLang="en-US" dirty="0"/>
              <a:t>文件的导入与导出</a:t>
            </a:r>
            <a:r>
              <a:rPr lang="zh-CN" altLang="en-US" sz="1200" kern="1200" dirty="0">
                <a:solidFill>
                  <a:schemeClr val="tx1"/>
                </a:solidFill>
                <a:effectLst/>
                <a:latin typeface="+mn-lt"/>
                <a:ea typeface="+mn-ea"/>
                <a:cs typeface="+mn-cs"/>
              </a:rPr>
              <a:t>。</a:t>
            </a:r>
            <a:endParaRPr lang="en-US" altLang="zh-CN" kern="1000" spc="10" dirty="0">
              <a:latin typeface="微软雅黑" panose="020B0503020204020204" pitchFamily="34" charset="-122"/>
              <a:ea typeface="方正书宋简体"/>
              <a:cs typeface="微软雅黑" panose="020B0503020204020204" pitchFamily="34" charset="-122"/>
            </a:endParaRPr>
          </a:p>
          <a:p>
            <a:pPr marL="285750" indent="-285750">
              <a:buFont typeface="Wingdings" panose="05000000000000000000" pitchFamily="2" charset="2"/>
              <a:buChar char="Ø"/>
            </a:pPr>
            <a:r>
              <a:rPr lang="en-US" altLang="zh-CN" dirty="0"/>
              <a:t>JSON</a:t>
            </a:r>
            <a:r>
              <a:rPr lang="zh-CN" altLang="zh-CN" dirty="0"/>
              <a:t>（</a:t>
            </a:r>
            <a:r>
              <a:rPr lang="en-US" altLang="zh-CN" dirty="0"/>
              <a:t>JavaScript Object Notation</a:t>
            </a:r>
            <a:r>
              <a:rPr lang="zh-CN" altLang="zh-CN" dirty="0"/>
              <a:t>），是目前</a:t>
            </a:r>
            <a:r>
              <a:rPr lang="en-US" altLang="zh-CN" dirty="0"/>
              <a:t>Web</a:t>
            </a:r>
            <a:r>
              <a:rPr lang="zh-CN" altLang="zh-CN" dirty="0"/>
              <a:t>应用中越来越多的一种数据交换标准，甚至超过</a:t>
            </a:r>
            <a:r>
              <a:rPr lang="en-US" altLang="zh-CN" dirty="0"/>
              <a:t>XML</a:t>
            </a:r>
            <a:r>
              <a:rPr lang="zh-CN" altLang="zh-CN" dirty="0"/>
              <a:t>格式。</a:t>
            </a:r>
            <a:r>
              <a:rPr lang="en-US" altLang="zh-CN" dirty="0"/>
              <a:t>JSON</a:t>
            </a:r>
            <a:r>
              <a:rPr lang="zh-CN" altLang="zh-CN" dirty="0"/>
              <a:t>格式最初由</a:t>
            </a:r>
            <a:r>
              <a:rPr lang="en-US" altLang="zh-CN" dirty="0"/>
              <a:t>Douglas Crockford</a:t>
            </a:r>
            <a:r>
              <a:rPr lang="zh-CN" altLang="zh-CN" dirty="0"/>
              <a:t>在</a:t>
            </a:r>
            <a:r>
              <a:rPr lang="en-US" altLang="zh-CN" u="sng" dirty="0">
                <a:hlinkClick r:id="rId3"/>
              </a:rPr>
              <a:t>http://www.ietf.org/rfc/rfc4672.txt</a:t>
            </a:r>
            <a:r>
              <a:rPr lang="zh-CN" altLang="zh-CN" dirty="0"/>
              <a:t>中提出，关于</a:t>
            </a:r>
            <a:r>
              <a:rPr lang="en-US" altLang="zh-CN" dirty="0"/>
              <a:t>JSON</a:t>
            </a:r>
            <a:r>
              <a:rPr lang="zh-CN" altLang="zh-CN" dirty="0"/>
              <a:t>的更多描述请参考</a:t>
            </a:r>
            <a:r>
              <a:rPr lang="en-US" altLang="zh-CN" u="sng" dirty="0">
                <a:hlinkClick r:id="rId4"/>
              </a:rPr>
              <a:t>http://www.json.org</a:t>
            </a:r>
            <a:r>
              <a:rPr lang="zh-CN" altLang="zh-CN" dirty="0"/>
              <a:t>。</a:t>
            </a:r>
          </a:p>
          <a:p>
            <a:pPr marL="285750" indent="-285750">
              <a:buFont typeface="Wingdings" panose="05000000000000000000" pitchFamily="2" charset="2"/>
              <a:buChar char="Ø"/>
            </a:pPr>
            <a:r>
              <a:rPr lang="en-US" altLang="zh-CN" dirty="0"/>
              <a:t> </a:t>
            </a:r>
            <a:r>
              <a:rPr lang="zh-CN" altLang="zh-CN" dirty="0"/>
              <a:t>对于</a:t>
            </a:r>
            <a:r>
              <a:rPr lang="en-US" altLang="zh-CN" dirty="0"/>
              <a:t>JSON</a:t>
            </a:r>
            <a:r>
              <a:rPr lang="zh-CN" altLang="zh-CN" dirty="0"/>
              <a:t>文件，</a:t>
            </a:r>
            <a:r>
              <a:rPr lang="en-US" altLang="zh-CN" dirty="0"/>
              <a:t>Kettle</a:t>
            </a:r>
            <a:r>
              <a:rPr lang="zh-CN" altLang="zh-CN" dirty="0"/>
              <a:t>可以用“</a:t>
            </a:r>
            <a:r>
              <a:rPr lang="en-US" altLang="zh-CN" dirty="0"/>
              <a:t>JSON Input</a:t>
            </a:r>
            <a:r>
              <a:rPr lang="zh-CN" altLang="zh-CN" dirty="0"/>
              <a:t>”和“</a:t>
            </a:r>
            <a:r>
              <a:rPr lang="en-US" altLang="zh-CN" dirty="0"/>
              <a:t>JSON Output</a:t>
            </a:r>
            <a:r>
              <a:rPr lang="zh-CN" altLang="zh-CN" dirty="0"/>
              <a:t>”步骤完成文件的读取与输出。</a:t>
            </a:r>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62</a:t>
            </a:fld>
            <a:endParaRPr lang="zh-CN" altLang="en-US"/>
          </a:p>
        </p:txBody>
      </p:sp>
    </p:spTree>
    <p:extLst>
      <p:ext uri="{BB962C8B-B14F-4D97-AF65-F5344CB8AC3E}">
        <p14:creationId xmlns:p14="http://schemas.microsoft.com/office/powerpoint/2010/main" val="4148976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en-US" dirty="0"/>
              <a:t>接下来我们通过一个案例，来使用并了解</a:t>
            </a:r>
            <a:r>
              <a:rPr lang="en-US" altLang="zh-CN" sz="1200" kern="1200" dirty="0">
                <a:solidFill>
                  <a:schemeClr val="tx1"/>
                </a:solidFill>
                <a:effectLst/>
                <a:latin typeface="+mn-lt"/>
                <a:ea typeface="+mn-ea"/>
                <a:cs typeface="+mn-cs"/>
              </a:rPr>
              <a:t>JSON</a:t>
            </a:r>
            <a:r>
              <a:rPr lang="zh-CN" altLang="en-US" sz="1200" kern="1200" dirty="0">
                <a:solidFill>
                  <a:schemeClr val="tx1"/>
                </a:solidFill>
                <a:effectLst/>
                <a:latin typeface="+mn-lt"/>
                <a:ea typeface="+mn-ea"/>
                <a:cs typeface="+mn-cs"/>
              </a:rPr>
              <a:t>的输入、输出步骤。</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en-US" sz="1200" kern="1200" dirty="0">
                <a:solidFill>
                  <a:schemeClr val="tx1"/>
                </a:solidFill>
                <a:effectLst/>
                <a:latin typeface="+mn-lt"/>
                <a:ea typeface="+mn-ea"/>
                <a:cs typeface="+mn-cs"/>
              </a:rPr>
              <a:t>首先，我们来看转换的输入输出需求</a:t>
            </a:r>
            <a:r>
              <a:rPr lang="en-US" altLang="zh-CN" sz="1200" kern="1200" dirty="0">
                <a:solidFill>
                  <a:schemeClr val="tx1"/>
                </a:solidFill>
                <a:effectLst/>
                <a:latin typeface="+mn-lt"/>
                <a:ea typeface="+mn-ea"/>
                <a:cs typeface="+mn-cs"/>
              </a:rPr>
              <a:t>:</a:t>
            </a:r>
          </a:p>
          <a:p>
            <a:r>
              <a:rPr lang="zh-CN" altLang="en-US" kern="1000" spc="10" dirty="0">
                <a:ea typeface="微软雅黑" panose="020B0503020204020204" pitchFamily="34" charset="-122"/>
                <a:cs typeface="微软雅黑" panose="020B0503020204020204" pitchFamily="34" charset="-122"/>
              </a:rPr>
              <a:t>我们需要</a:t>
            </a:r>
            <a:r>
              <a:rPr lang="zh-CN" altLang="zh-CN" dirty="0"/>
              <a:t>读入“</a:t>
            </a:r>
            <a:r>
              <a:rPr lang="en-US" altLang="zh-CN" dirty="0"/>
              <a:t>student.js</a:t>
            </a:r>
            <a:r>
              <a:rPr lang="zh-CN" altLang="zh-CN" dirty="0"/>
              <a:t>”文件，输出“</a:t>
            </a:r>
            <a:r>
              <a:rPr lang="en-US" altLang="zh-CN" dirty="0"/>
              <a:t>JsonToExcel.xlsx</a:t>
            </a:r>
            <a:r>
              <a:rPr lang="zh-CN" altLang="zh-CN" dirty="0"/>
              <a:t>”文件和“</a:t>
            </a:r>
            <a:r>
              <a:rPr lang="en-US" altLang="zh-CN" dirty="0"/>
              <a:t>student-out.js</a:t>
            </a:r>
            <a:r>
              <a:rPr lang="zh-CN" altLang="zh-CN" dirty="0"/>
              <a:t>”的文件。</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63</a:t>
            </a:fld>
            <a:endParaRPr lang="zh-CN" altLang="en-US"/>
          </a:p>
        </p:txBody>
      </p:sp>
    </p:spTree>
    <p:extLst>
      <p:ext uri="{BB962C8B-B14F-4D97-AF65-F5344CB8AC3E}">
        <p14:creationId xmlns:p14="http://schemas.microsoft.com/office/powerpoint/2010/main" val="24294810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kern="1000" spc="10" dirty="0">
                <a:ea typeface="微软雅黑" panose="020B0503020204020204" pitchFamily="34" charset="-122"/>
                <a:cs typeface="微软雅黑" panose="020B0503020204020204" pitchFamily="34" charset="-122"/>
              </a:rPr>
              <a:t>期望输出的</a:t>
            </a:r>
            <a:r>
              <a:rPr lang="en-US" altLang="zh-CN" dirty="0"/>
              <a:t>XmltoExcel.xlsx</a:t>
            </a:r>
            <a:r>
              <a:rPr lang="zh-CN" altLang="zh-CN" kern="1000" spc="10" dirty="0">
                <a:ea typeface="微软雅黑" panose="020B0503020204020204" pitchFamily="34" charset="-122"/>
                <a:cs typeface="微软雅黑" panose="020B0503020204020204" pitchFamily="34" charset="-122"/>
              </a:rPr>
              <a:t>文件</a:t>
            </a:r>
            <a:r>
              <a:rPr lang="zh-CN" altLang="en-US" kern="1000" spc="10" dirty="0">
                <a:ea typeface="微软雅黑" panose="020B0503020204020204" pitchFamily="34" charset="-122"/>
                <a:cs typeface="微软雅黑" panose="020B0503020204020204" pitchFamily="34" charset="-122"/>
              </a:rPr>
              <a:t>内容和</a:t>
            </a:r>
            <a:r>
              <a:rPr lang="en-US" altLang="zh-CN" dirty="0"/>
              <a:t>xmlout.xml</a:t>
            </a:r>
            <a:r>
              <a:rPr lang="zh-CN" altLang="zh-CN" kern="1000" spc="10" dirty="0">
                <a:ea typeface="微软雅黑" panose="020B0503020204020204" pitchFamily="34" charset="-122"/>
                <a:cs typeface="微软雅黑" panose="020B0503020204020204" pitchFamily="34" charset="-122"/>
              </a:rPr>
              <a:t>文件内容</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64</a:t>
            </a:fld>
            <a:endParaRPr lang="zh-CN" altLang="en-US"/>
          </a:p>
        </p:txBody>
      </p:sp>
    </p:spTree>
    <p:extLst>
      <p:ext uri="{BB962C8B-B14F-4D97-AF65-F5344CB8AC3E}">
        <p14:creationId xmlns:p14="http://schemas.microsoft.com/office/powerpoint/2010/main" val="33626889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我们在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已经创建了简单的转换流程图，这里参考第二章的操作，</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新建转换文件，并开始可视化编程。</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r>
              <a:rPr lang="zh-CN" altLang="zh-CN" dirty="0"/>
              <a:t>“</a:t>
            </a:r>
            <a:r>
              <a:rPr lang="en-US" altLang="zh-CN" dirty="0"/>
              <a:t>JSON Input</a:t>
            </a:r>
            <a:r>
              <a:rPr lang="zh-CN" altLang="zh-CN" dirty="0"/>
              <a:t>”实质是“</a:t>
            </a:r>
            <a:r>
              <a:rPr lang="en-US" altLang="zh-CN" dirty="0"/>
              <a:t>Json</a:t>
            </a:r>
            <a:r>
              <a:rPr lang="zh-CN" altLang="zh-CN" dirty="0"/>
              <a:t>输入”步骤，“</a:t>
            </a:r>
            <a:r>
              <a:rPr lang="en-US" altLang="zh-CN" dirty="0"/>
              <a:t>JSON Output</a:t>
            </a:r>
            <a:r>
              <a:rPr lang="zh-CN" altLang="zh-CN" dirty="0"/>
              <a:t>”实质上是“</a:t>
            </a:r>
            <a:r>
              <a:rPr lang="en-US" altLang="zh-CN" dirty="0"/>
              <a:t>Json </a:t>
            </a:r>
            <a:r>
              <a:rPr lang="zh-CN" altLang="zh-CN" dirty="0"/>
              <a:t>输出”步骤。</a:t>
            </a:r>
          </a:p>
          <a:p>
            <a:pPr marL="285750" indent="-285750">
              <a:buFont typeface="Wingdings" panose="05000000000000000000" pitchFamily="2" charset="2"/>
              <a:buChar char="Ø"/>
            </a:pPr>
            <a:r>
              <a:rPr lang="zh-CN" altLang="zh-CN" dirty="0"/>
              <a:t>其中，“</a:t>
            </a:r>
            <a:r>
              <a:rPr lang="en-US" altLang="zh-CN" dirty="0"/>
              <a:t>JSON Input</a:t>
            </a:r>
            <a:r>
              <a:rPr lang="zh-CN" altLang="zh-CN" dirty="0"/>
              <a:t>”连接“</a:t>
            </a:r>
            <a:r>
              <a:rPr lang="en-US" altLang="zh-CN" dirty="0"/>
              <a:t>JSON Output</a:t>
            </a:r>
            <a:r>
              <a:rPr lang="zh-CN" altLang="zh-CN" dirty="0"/>
              <a:t>”和“</a:t>
            </a:r>
            <a:r>
              <a:rPr lang="en-US" altLang="zh-CN" dirty="0"/>
              <a:t>Microsoft Excel </a:t>
            </a:r>
            <a:r>
              <a:rPr lang="zh-CN" altLang="zh-CN" dirty="0"/>
              <a:t>输出”时，在弹出的“警告”弹框中，选择“复制”，使得输入的数据复制两份，同时发送到两个输出步骤</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65</a:t>
            </a:fld>
            <a:endParaRPr lang="zh-CN" altLang="en-US"/>
          </a:p>
        </p:txBody>
      </p:sp>
    </p:spTree>
    <p:extLst>
      <p:ext uri="{BB962C8B-B14F-4D97-AF65-F5344CB8AC3E}">
        <p14:creationId xmlns:p14="http://schemas.microsoft.com/office/powerpoint/2010/main" val="3967006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第一步，我们来进行</a:t>
            </a:r>
            <a:r>
              <a:rPr lang="zh-CN" altLang="zh-CN" kern="1000" dirty="0">
                <a:ea typeface="微软雅黑" panose="020B0503020204020204" pitchFamily="34" charset="-122"/>
                <a:cs typeface="微软雅黑" panose="020B0503020204020204" pitchFamily="34" charset="-122"/>
              </a:rPr>
              <a:t>“</a:t>
            </a:r>
            <a:r>
              <a:rPr lang="en-US" altLang="zh-CN" dirty="0"/>
              <a:t>JSON Input</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endParaRPr lang="en-US" altLang="zh-CN" kern="1000" dirty="0">
              <a:ea typeface="微软雅黑" panose="020B0503020204020204" pitchFamily="34" charset="-122"/>
              <a:cs typeface="微软雅黑" panose="020B0503020204020204" pitchFamily="34" charset="-122"/>
            </a:endParaRPr>
          </a:p>
          <a:p>
            <a:r>
              <a:rPr lang="zh-CN" altLang="en-US" sz="1200" kern="1000" dirty="0">
                <a:solidFill>
                  <a:schemeClr val="tx1"/>
                </a:solidFill>
                <a:effectLst/>
                <a:latin typeface="+mn-lt"/>
                <a:ea typeface="微软雅黑" panose="020B0503020204020204" pitchFamily="34" charset="-122"/>
                <a:cs typeface="+mn-cs"/>
              </a:rPr>
              <a:t>在“文件”标签卡中：</a:t>
            </a:r>
            <a:endParaRPr lang="en-US" altLang="zh-CN" sz="1200" kern="1200" dirty="0">
              <a:solidFill>
                <a:schemeClr val="tx1"/>
              </a:solidFill>
              <a:effectLst/>
              <a:latin typeface="+mn-lt"/>
              <a:ea typeface="+mn-ea"/>
              <a:cs typeface="+mn-cs"/>
            </a:endParaRPr>
          </a:p>
          <a:p>
            <a:pPr marL="285750" indent="-285750">
              <a:buFont typeface="Wingdings" panose="05000000000000000000" pitchFamily="2" charset="2"/>
              <a:buChar char="Ø"/>
            </a:pPr>
            <a:r>
              <a:rPr lang="zh-CN" altLang="zh-CN" dirty="0"/>
              <a:t>点击“浏览</a:t>
            </a:r>
            <a:r>
              <a:rPr lang="en-US" altLang="zh-CN" dirty="0"/>
              <a:t>(B)</a:t>
            </a:r>
            <a:r>
              <a:rPr lang="zh-CN" altLang="zh-CN" dirty="0"/>
              <a:t>…”按钮，选择路径“</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章”下的“</a:t>
            </a:r>
            <a:r>
              <a:rPr lang="en-US" altLang="zh-CN" dirty="0"/>
              <a:t>student.js</a:t>
            </a:r>
            <a:r>
              <a:rPr lang="zh-CN" altLang="zh-CN" dirty="0"/>
              <a:t>”文件作为输入文件，然后点击“增加”按钮，把文件增加到“选中的文件”列表中。</a:t>
            </a:r>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66</a:t>
            </a:fld>
            <a:endParaRPr lang="zh-CN" altLang="en-US"/>
          </a:p>
        </p:txBody>
      </p:sp>
    </p:spTree>
    <p:extLst>
      <p:ext uri="{BB962C8B-B14F-4D97-AF65-F5344CB8AC3E}">
        <p14:creationId xmlns:p14="http://schemas.microsoft.com/office/powerpoint/2010/main" val="20356570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dirty="0"/>
              <a:t>在“</a:t>
            </a:r>
            <a:r>
              <a:rPr lang="zh-CN" altLang="en-US" dirty="0"/>
              <a:t>字段</a:t>
            </a:r>
            <a:r>
              <a:rPr lang="zh-CN" altLang="zh-CN" dirty="0"/>
              <a:t>”</a:t>
            </a:r>
            <a:r>
              <a:rPr lang="zh-CN" altLang="en-US" dirty="0"/>
              <a:t>标签卡</a:t>
            </a:r>
            <a:r>
              <a:rPr lang="zh-CN" altLang="zh-CN" dirty="0"/>
              <a:t>中，设置字段映射，注意</a:t>
            </a:r>
            <a:r>
              <a:rPr lang="en-US" altLang="zh-CN" dirty="0"/>
              <a:t>path</a:t>
            </a:r>
            <a:r>
              <a:rPr lang="zh-CN" altLang="zh-CN" dirty="0"/>
              <a:t>的填写方式要遵照</a:t>
            </a:r>
            <a:r>
              <a:rPr lang="en-US" altLang="zh-CN" dirty="0" err="1"/>
              <a:t>jsonpath</a:t>
            </a:r>
            <a:r>
              <a:rPr lang="zh-CN" altLang="zh-CN" dirty="0"/>
              <a:t>规则，每一级子对象可以用一个</a:t>
            </a:r>
            <a:r>
              <a:rPr lang="en-US" altLang="zh-CN" dirty="0"/>
              <a:t>.</a:t>
            </a:r>
            <a:r>
              <a:rPr lang="zh-CN" altLang="zh-CN" dirty="0"/>
              <a:t>指代，有关</a:t>
            </a:r>
            <a:r>
              <a:rPr lang="en-US" altLang="zh-CN" dirty="0" err="1"/>
              <a:t>jsonpath</a:t>
            </a:r>
            <a:r>
              <a:rPr lang="zh-CN" altLang="zh-CN" dirty="0"/>
              <a:t>的说明，参考</a:t>
            </a:r>
            <a:r>
              <a:rPr lang="en-US" altLang="zh-CN" u="sng" dirty="0">
                <a:solidFill>
                  <a:srgbClr val="0070C0"/>
                </a:solidFill>
              </a:rPr>
              <a:t>http://goessner.net/articles/JsonPath/</a:t>
            </a:r>
            <a:r>
              <a:rPr lang="zh-CN" altLang="zh-CN" dirty="0"/>
              <a:t>。</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67</a:t>
            </a:fld>
            <a:endParaRPr lang="zh-CN" altLang="en-US"/>
          </a:p>
        </p:txBody>
      </p:sp>
    </p:spTree>
    <p:extLst>
      <p:ext uri="{BB962C8B-B14F-4D97-AF65-F5344CB8AC3E}">
        <p14:creationId xmlns:p14="http://schemas.microsoft.com/office/powerpoint/2010/main" val="24885660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第二步，我们来进行</a:t>
            </a:r>
            <a:r>
              <a:rPr lang="zh-CN" altLang="zh-CN" kern="1000" dirty="0">
                <a:ea typeface="微软雅黑" panose="020B0503020204020204" pitchFamily="34" charset="-122"/>
                <a:cs typeface="微软雅黑" panose="020B0503020204020204" pitchFamily="34" charset="-122"/>
              </a:rPr>
              <a:t>“</a:t>
            </a:r>
            <a:r>
              <a:rPr lang="en-US" altLang="zh-CN" dirty="0"/>
              <a:t>JSON Output</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endParaRPr lang="en-US" altLang="zh-CN" kern="1000" dirty="0">
              <a:ea typeface="微软雅黑" panose="020B0503020204020204" pitchFamily="34" charset="-122"/>
              <a:cs typeface="微软雅黑" panose="020B0503020204020204" pitchFamily="34" charset="-122"/>
            </a:endParaRPr>
          </a:p>
          <a:p>
            <a:r>
              <a:rPr lang="zh-CN" altLang="en-US" sz="1200" kern="1000" dirty="0">
                <a:solidFill>
                  <a:schemeClr val="tx1"/>
                </a:solidFill>
                <a:effectLst/>
                <a:latin typeface="+mn-lt"/>
                <a:ea typeface="微软雅黑" panose="020B0503020204020204" pitchFamily="34" charset="-122"/>
                <a:cs typeface="+mn-cs"/>
              </a:rPr>
              <a:t>在“一般”标签卡中</a:t>
            </a:r>
            <a:endParaRPr lang="en-US" altLang="zh-CN" sz="1200" kern="1000" dirty="0">
              <a:solidFill>
                <a:schemeClr val="tx1"/>
              </a:solidFill>
              <a:effectLst/>
              <a:latin typeface="+mn-lt"/>
              <a:ea typeface="微软雅黑" panose="020B0503020204020204" pitchFamily="34" charset="-122"/>
              <a:cs typeface="+mn-cs"/>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Json</a:t>
            </a:r>
            <a:r>
              <a:rPr lang="zh-CN" altLang="zh-CN" sz="1200" kern="1200" dirty="0">
                <a:solidFill>
                  <a:schemeClr val="tx1"/>
                </a:solidFill>
                <a:effectLst/>
                <a:latin typeface="+mn-lt"/>
                <a:ea typeface="+mn-ea"/>
                <a:cs typeface="+mn-cs"/>
              </a:rPr>
              <a:t>条目名称”栏填写“</a:t>
            </a:r>
            <a:r>
              <a:rPr lang="en-US" altLang="zh-CN" sz="1200" kern="1200" dirty="0">
                <a:solidFill>
                  <a:schemeClr val="tx1"/>
                </a:solidFill>
                <a:effectLst/>
                <a:latin typeface="+mn-lt"/>
                <a:ea typeface="+mn-ea"/>
                <a:cs typeface="+mn-cs"/>
              </a:rPr>
              <a:t>student</a:t>
            </a:r>
            <a:r>
              <a:rPr lang="zh-CN" altLang="zh-CN" sz="1200" kern="1200" dirty="0">
                <a:solidFill>
                  <a:schemeClr val="tx1"/>
                </a:solidFill>
                <a:effectLst/>
                <a:latin typeface="+mn-lt"/>
                <a:ea typeface="+mn-ea"/>
                <a:cs typeface="+mn-cs"/>
              </a:rPr>
              <a:t>”，为输出文件“</a:t>
            </a:r>
            <a:r>
              <a:rPr lang="en-US" altLang="zh-CN" sz="1200" kern="1200" dirty="0">
                <a:solidFill>
                  <a:schemeClr val="tx1"/>
                </a:solidFill>
                <a:effectLst/>
                <a:latin typeface="+mn-lt"/>
                <a:ea typeface="+mn-ea"/>
                <a:cs typeface="+mn-cs"/>
              </a:rPr>
              <a:t>student_out.js</a:t>
            </a:r>
            <a:r>
              <a:rPr lang="zh-CN" altLang="zh-CN" sz="1200" kern="1200" dirty="0">
                <a:solidFill>
                  <a:schemeClr val="tx1"/>
                </a:solidFill>
                <a:effectLst/>
                <a:latin typeface="+mn-lt"/>
                <a:ea typeface="+mn-ea"/>
                <a:cs typeface="+mn-cs"/>
              </a:rPr>
              <a:t>”文件的条目。</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“一个数据条目的数据行”配置为</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，因为“</a:t>
            </a:r>
            <a:r>
              <a:rPr lang="en-US" altLang="zh-CN" sz="1200" kern="1200" dirty="0">
                <a:solidFill>
                  <a:schemeClr val="tx1"/>
                </a:solidFill>
                <a:effectLst/>
                <a:latin typeface="+mn-lt"/>
                <a:ea typeface="+mn-ea"/>
                <a:cs typeface="+mn-cs"/>
              </a:rPr>
              <a:t>student.js</a:t>
            </a:r>
            <a:r>
              <a:rPr lang="zh-CN" altLang="zh-CN" sz="1200" kern="1200" dirty="0">
                <a:solidFill>
                  <a:schemeClr val="tx1"/>
                </a:solidFill>
                <a:effectLst/>
                <a:latin typeface="+mn-lt"/>
                <a:ea typeface="+mn-ea"/>
                <a:cs typeface="+mn-cs"/>
              </a:rPr>
              <a:t>”文件有</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条记录。</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点击“浏览</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…”按钮，选择输出文件的路径和名称，这里配置为</a:t>
            </a:r>
            <a:r>
              <a:rPr lang="en-US" altLang="zh-CN" sz="1200" kern="1200" dirty="0">
                <a:solidFill>
                  <a:schemeClr val="tx1"/>
                </a:solidFill>
                <a:effectLst/>
                <a:latin typeface="+mn-lt"/>
                <a:ea typeface="+mn-ea"/>
                <a:cs typeface="+mn-cs"/>
              </a:rPr>
              <a:t>E:\</a:t>
            </a:r>
            <a:r>
              <a:rPr lang="zh-CN" altLang="zh-CN" sz="1200" kern="1200" dirty="0">
                <a:solidFill>
                  <a:schemeClr val="tx1"/>
                </a:solidFill>
                <a:effectLst/>
                <a:latin typeface="+mn-lt"/>
                <a:ea typeface="+mn-ea"/>
                <a:cs typeface="+mn-cs"/>
              </a:rPr>
              <a:t>教材案例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章</a:t>
            </a:r>
            <a:r>
              <a:rPr lang="en-US" altLang="zh-CN" sz="1200" kern="1200" dirty="0">
                <a:solidFill>
                  <a:schemeClr val="tx1"/>
                </a:solidFill>
                <a:effectLst/>
                <a:latin typeface="+mn-lt"/>
                <a:ea typeface="+mn-ea"/>
                <a:cs typeface="+mn-cs"/>
              </a:rPr>
              <a:t>\student-out</a:t>
            </a:r>
            <a:r>
              <a:rPr lang="zh-CN" altLang="zh-CN" sz="1200" kern="1200" dirty="0">
                <a:solidFill>
                  <a:schemeClr val="tx1"/>
                </a:solidFill>
                <a:effectLst/>
                <a:latin typeface="+mn-lt"/>
                <a:ea typeface="+mn-ea"/>
                <a:cs typeface="+mn-cs"/>
              </a:rPr>
              <a:t>，后缀名在“扩展名”栏中配置，配置为“</a:t>
            </a:r>
            <a:r>
              <a:rPr lang="en-US" altLang="zh-CN" sz="1200" kern="1200" dirty="0" err="1">
                <a:solidFill>
                  <a:schemeClr val="tx1"/>
                </a:solidFill>
                <a:effectLst/>
                <a:latin typeface="+mn-lt"/>
                <a:ea typeface="+mn-ea"/>
                <a:cs typeface="+mn-cs"/>
              </a:rPr>
              <a:t>js</a:t>
            </a:r>
            <a:r>
              <a:rPr lang="zh-CN" altLang="zh-CN" sz="1200" kern="1200" dirty="0">
                <a:solidFill>
                  <a:schemeClr val="tx1"/>
                </a:solidFill>
                <a:effectLst/>
                <a:latin typeface="+mn-lt"/>
                <a:ea typeface="+mn-ea"/>
                <a:cs typeface="+mn-cs"/>
              </a:rPr>
              <a:t>”。</a:t>
            </a:r>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68</a:t>
            </a:fld>
            <a:endParaRPr lang="zh-CN" altLang="en-US"/>
          </a:p>
        </p:txBody>
      </p:sp>
    </p:spTree>
    <p:extLst>
      <p:ext uri="{BB962C8B-B14F-4D97-AF65-F5344CB8AC3E}">
        <p14:creationId xmlns:p14="http://schemas.microsoft.com/office/powerpoint/2010/main" val="15632419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259080" algn="l" defTabSz="914400" rtl="0" eaLnBrk="1" fontAlgn="auto" latinLnBrk="0" hangingPunct="1">
              <a:lnSpc>
                <a:spcPct val="100000"/>
              </a:lnSpc>
              <a:spcBef>
                <a:spcPts val="0"/>
              </a:spcBef>
              <a:spcAft>
                <a:spcPts val="0"/>
              </a:spcAft>
              <a:buClrTx/>
              <a:buSzTx/>
              <a:buFontTx/>
              <a:buNone/>
              <a:tabLst/>
              <a:defRPr/>
            </a:pPr>
            <a:r>
              <a:rPr lang="zh-CN" altLang="en-US" sz="1200" kern="1000" dirty="0">
                <a:solidFill>
                  <a:schemeClr val="tx1"/>
                </a:solidFill>
                <a:effectLst/>
                <a:latin typeface="+mn-lt"/>
                <a:ea typeface="微软雅黑" panose="020B0503020204020204" pitchFamily="34" charset="-122"/>
                <a:cs typeface="+mn-cs"/>
              </a:rPr>
              <a:t>在“字段”标签卡中，</a:t>
            </a:r>
            <a:r>
              <a:rPr lang="zh-CN" altLang="zh-CN" sz="1200" kern="1200" dirty="0">
                <a:solidFill>
                  <a:schemeClr val="tx1"/>
                </a:solidFill>
                <a:effectLst/>
                <a:latin typeface="+mn-lt"/>
                <a:ea typeface="+mn-ea"/>
                <a:cs typeface="+mn-cs"/>
              </a:rPr>
              <a:t>点击“获取字段</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a:t>
            </a:r>
            <a:r>
              <a:rPr lang="zh-CN" altLang="zh-CN" dirty="0"/>
              <a:t>将在字段列表中列出输出的字段名和该字段数据的来源于</a:t>
            </a:r>
            <a:r>
              <a:rPr lang="en-US" altLang="zh-CN" dirty="0"/>
              <a:t>json</a:t>
            </a:r>
            <a:r>
              <a:rPr lang="zh-CN" altLang="zh-CN" dirty="0"/>
              <a:t>文件的哪个元素名称。</a:t>
            </a:r>
            <a:endParaRPr lang="en-US" altLang="zh-CN" dirty="0"/>
          </a:p>
          <a:p>
            <a:pPr marL="0" marR="0" lvl="0" indent="259080" algn="l" defTabSz="914400" rtl="0" eaLnBrk="1" fontAlgn="auto" latinLnBrk="0" hangingPunct="1">
              <a:lnSpc>
                <a:spcPct val="100000"/>
              </a:lnSpc>
              <a:spcBef>
                <a:spcPts val="0"/>
              </a:spcBef>
              <a:spcAft>
                <a:spcPts val="0"/>
              </a:spcAft>
              <a:buClrTx/>
              <a:buSzTx/>
              <a:buFontTx/>
              <a:buNone/>
              <a:tabLst/>
              <a:defRPr/>
            </a:pPr>
            <a:endParaRPr lang="zh-CN" altLang="zh-CN" kern="1000" dirty="0">
              <a:latin typeface="Times New Roman" panose="02020603050405020304" pitchFamily="18" charset="0"/>
              <a:ea typeface="方正书宋简体"/>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69</a:t>
            </a:fld>
            <a:endParaRPr lang="zh-CN" altLang="en-US"/>
          </a:p>
        </p:txBody>
      </p:sp>
    </p:spTree>
    <p:extLst>
      <p:ext uri="{BB962C8B-B14F-4D97-AF65-F5344CB8AC3E}">
        <p14:creationId xmlns:p14="http://schemas.microsoft.com/office/powerpoint/2010/main" val="3614097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kern="1000" spc="10" dirty="0">
                <a:ea typeface="微软雅黑" panose="020B0503020204020204" pitchFamily="34" charset="-122"/>
                <a:cs typeface="微软雅黑" panose="020B0503020204020204" pitchFamily="34" charset="-122"/>
              </a:rPr>
              <a:t>文本文件可能是使用</a:t>
            </a:r>
            <a:r>
              <a:rPr lang="en-US" altLang="zh-CN" kern="1000" spc="10" dirty="0">
                <a:ea typeface="微软雅黑" panose="020B0503020204020204" pitchFamily="34" charset="-122"/>
                <a:cs typeface="微软雅黑" panose="020B0503020204020204" pitchFamily="34" charset="-122"/>
              </a:rPr>
              <a:t>ETL</a:t>
            </a:r>
            <a:r>
              <a:rPr lang="zh-CN" altLang="zh-CN" kern="1000" spc="10" dirty="0">
                <a:ea typeface="微软雅黑" panose="020B0503020204020204" pitchFamily="34" charset="-122"/>
                <a:cs typeface="微软雅黑" panose="020B0503020204020204" pitchFamily="34" charset="-122"/>
              </a:rPr>
              <a:t>工具处理的最简单的一种数据。文本文件易于交换，压缩比高，任何文本编辑器都可打开文本文件。总体来说，有以下两类文本文件</a:t>
            </a:r>
            <a:r>
              <a:rPr lang="zh-CN" altLang="en-US" kern="1000" spc="10" dirty="0">
                <a:ea typeface="微软雅黑" panose="020B0503020204020204" pitchFamily="34" charset="-122"/>
                <a:cs typeface="微软雅黑" panose="020B0503020204020204" pitchFamily="34" charset="-122"/>
              </a:rPr>
              <a:t>：</a:t>
            </a:r>
            <a:endParaRPr lang="en-US" altLang="zh-CN" kern="1000" spc="10" dirty="0">
              <a:ea typeface="微软雅黑" panose="020B0503020204020204" pitchFamily="34" charset="-122"/>
              <a:cs typeface="微软雅黑" panose="020B0503020204020204" pitchFamily="34" charset="-122"/>
            </a:endParaRPr>
          </a:p>
          <a:p>
            <a:pPr marL="171450" lvl="0" indent="-171450">
              <a:buFont typeface="Wingdings" panose="05000000000000000000" pitchFamily="2" charset="2"/>
              <a:buChar char="Ø"/>
            </a:pPr>
            <a:r>
              <a:rPr lang="zh-CN" altLang="zh-CN" sz="1200" b="1" kern="1200" dirty="0">
                <a:solidFill>
                  <a:schemeClr val="tx1"/>
                </a:solidFill>
                <a:effectLst/>
                <a:latin typeface="+mn-lt"/>
                <a:ea typeface="+mn-ea"/>
                <a:cs typeface="+mn-cs"/>
              </a:rPr>
              <a:t>分割符文件</a:t>
            </a:r>
            <a:r>
              <a:rPr lang="zh-CN" altLang="zh-CN" sz="1200" kern="1200" dirty="0">
                <a:solidFill>
                  <a:schemeClr val="tx1"/>
                </a:solidFill>
                <a:effectLst/>
                <a:latin typeface="+mn-lt"/>
                <a:ea typeface="+mn-ea"/>
                <a:cs typeface="+mn-cs"/>
              </a:rPr>
              <a:t>：在这种文件里，每个字段或列都有特定字符或制表符分割。通常，这类文件也称为</a:t>
            </a:r>
            <a:r>
              <a:rPr lang="en-US" altLang="zh-CN" sz="1200" kern="1200" dirty="0">
                <a:solidFill>
                  <a:schemeClr val="tx1"/>
                </a:solidFill>
                <a:effectLst/>
                <a:latin typeface="+mn-lt"/>
                <a:ea typeface="+mn-ea"/>
                <a:cs typeface="+mn-cs"/>
              </a:rPr>
              <a:t>CSV</a:t>
            </a:r>
            <a:r>
              <a:rPr lang="zh-CN" altLang="zh-CN" sz="1200" kern="1200" dirty="0">
                <a:solidFill>
                  <a:schemeClr val="tx1"/>
                </a:solidFill>
                <a:effectLst/>
                <a:latin typeface="+mn-lt"/>
                <a:ea typeface="+mn-ea"/>
                <a:cs typeface="+mn-cs"/>
              </a:rPr>
              <a:t>文件或制表符分割文件。</a:t>
            </a:r>
          </a:p>
          <a:p>
            <a:pPr marL="171450" lvl="0" indent="-171450">
              <a:buFont typeface="Wingdings" panose="05000000000000000000" pitchFamily="2" charset="2"/>
              <a:buChar char="Ø"/>
            </a:pPr>
            <a:r>
              <a:rPr lang="zh-CN" altLang="zh-CN" sz="1200" b="1" kern="1200" dirty="0">
                <a:solidFill>
                  <a:schemeClr val="tx1"/>
                </a:solidFill>
                <a:effectLst/>
                <a:latin typeface="+mn-lt"/>
                <a:ea typeface="+mn-ea"/>
                <a:cs typeface="+mn-cs"/>
              </a:rPr>
              <a:t>固定宽度文件</a:t>
            </a:r>
            <a:r>
              <a:rPr lang="zh-CN" altLang="zh-CN" sz="1200" kern="1200" dirty="0">
                <a:solidFill>
                  <a:schemeClr val="tx1"/>
                </a:solidFill>
                <a:effectLst/>
                <a:latin typeface="+mn-lt"/>
                <a:ea typeface="+mn-ea"/>
                <a:cs typeface="+mn-cs"/>
              </a:rPr>
              <a:t>：每个字段或列都有指定的宽度或长度。</a:t>
            </a:r>
            <a:r>
              <a:rPr lang="en-US" altLang="zh-CN" sz="1200" kern="1200" dirty="0">
                <a:solidFill>
                  <a:schemeClr val="tx1"/>
                </a:solidFill>
                <a:effectLst/>
                <a:latin typeface="+mn-lt"/>
                <a:ea typeface="+mn-ea"/>
                <a:cs typeface="+mn-cs"/>
              </a:rPr>
              <a:t>Kettle</a:t>
            </a:r>
            <a:r>
              <a:rPr lang="zh-CN" altLang="zh-CN" sz="1200" kern="1200" dirty="0">
                <a:solidFill>
                  <a:schemeClr val="tx1"/>
                </a:solidFill>
                <a:effectLst/>
                <a:latin typeface="+mn-lt"/>
                <a:ea typeface="+mn-ea"/>
                <a:cs typeface="+mn-cs"/>
              </a:rPr>
              <a:t>在“固定宽度文件输入”步骤的 “获取字段”的配置选项里提供了一些辅助工具进行选择字段。</a:t>
            </a:r>
            <a:endParaRPr lang="en-US" altLang="zh-CN" sz="1200" kern="1200" dirty="0">
              <a:solidFill>
                <a:schemeClr val="tx1"/>
              </a:solidFill>
              <a:effectLst/>
              <a:latin typeface="+mn-lt"/>
              <a:ea typeface="+mn-ea"/>
              <a:cs typeface="+mn-cs"/>
            </a:endParaRPr>
          </a:p>
          <a:p>
            <a:pPr lvl="0"/>
            <a:r>
              <a:rPr lang="zh-CN" altLang="zh-CN" sz="1200" kern="1200" dirty="0">
                <a:solidFill>
                  <a:schemeClr val="tx1"/>
                </a:solidFill>
                <a:effectLst/>
                <a:latin typeface="+mn-lt"/>
                <a:ea typeface="+mn-ea"/>
                <a:cs typeface="+mn-cs"/>
              </a:rPr>
              <a:t>但如果要在分割符文件和固定宽度文件之间选择，建议还是选择分割符文件，会简化输入文件的配置。</a:t>
            </a:r>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7</a:t>
            </a:fld>
            <a:endParaRPr lang="zh-CN" altLang="en-US"/>
          </a:p>
        </p:txBody>
      </p:sp>
    </p:spTree>
    <p:extLst>
      <p:ext uri="{BB962C8B-B14F-4D97-AF65-F5344CB8AC3E}">
        <p14:creationId xmlns:p14="http://schemas.microsoft.com/office/powerpoint/2010/main" val="3191021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第三步，我们来进行</a:t>
            </a:r>
            <a:r>
              <a:rPr lang="zh-CN" altLang="zh-CN" kern="1000" dirty="0">
                <a:ea typeface="微软雅黑" panose="020B0503020204020204" pitchFamily="34" charset="-122"/>
                <a:cs typeface="微软雅黑" panose="020B0503020204020204" pitchFamily="34" charset="-122"/>
              </a:rPr>
              <a:t>“</a:t>
            </a:r>
            <a:r>
              <a:rPr lang="en-US" altLang="zh-CN" dirty="0"/>
              <a:t>Microsoft Excel </a:t>
            </a:r>
            <a:r>
              <a:rPr lang="zh-CN" altLang="zh-CN" dirty="0"/>
              <a:t>输出</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endParaRPr lang="en-US" altLang="zh-CN" kern="1000" dirty="0">
              <a:ea typeface="微软雅黑" panose="020B0503020204020204" pitchFamily="34" charset="-122"/>
              <a:cs typeface="微软雅黑" panose="020B0503020204020204" pitchFamily="34" charset="-122"/>
            </a:endParaRPr>
          </a:p>
          <a:p>
            <a:r>
              <a:rPr lang="zh-CN" altLang="en-US" sz="1200" kern="1000" dirty="0">
                <a:solidFill>
                  <a:schemeClr val="tx1"/>
                </a:solidFill>
                <a:effectLst/>
                <a:latin typeface="+mn-lt"/>
                <a:ea typeface="微软雅黑" panose="020B0503020204020204" pitchFamily="34" charset="-122"/>
                <a:cs typeface="+mn-cs"/>
              </a:rPr>
              <a:t>在</a:t>
            </a:r>
            <a:r>
              <a:rPr lang="zh-CN" altLang="en-US" dirty="0"/>
              <a:t>“</a:t>
            </a:r>
            <a:r>
              <a:rPr lang="zh-CN" altLang="zh-CN" dirty="0"/>
              <a:t>文件</a:t>
            </a:r>
            <a:r>
              <a:rPr lang="en-US" altLang="zh-CN" dirty="0"/>
              <a:t>&amp;</a:t>
            </a:r>
            <a:r>
              <a:rPr lang="zh-CN" altLang="zh-CN" dirty="0"/>
              <a:t>工作表</a:t>
            </a:r>
            <a:r>
              <a:rPr lang="zh-CN" altLang="en-US" dirty="0"/>
              <a:t>”标签卡中配置。</a:t>
            </a:r>
            <a:endParaRPr lang="en-US" altLang="zh-CN" dirty="0"/>
          </a:p>
          <a:p>
            <a:pPr marL="285750" indent="-285750">
              <a:buFont typeface="Wingdings" panose="05000000000000000000" pitchFamily="2" charset="2"/>
              <a:buChar char="Ø"/>
            </a:pPr>
            <a:r>
              <a:rPr lang="zh-CN" altLang="en-US" dirty="0"/>
              <a:t>“浏览</a:t>
            </a:r>
            <a:r>
              <a:rPr lang="en-US" altLang="zh-CN" dirty="0"/>
              <a:t>(B)…”</a:t>
            </a:r>
            <a:r>
              <a:rPr lang="zh-CN" altLang="en-US" dirty="0"/>
              <a:t>按钮，选择输出</a:t>
            </a:r>
            <a:r>
              <a:rPr lang="en-US" altLang="zh-CN" dirty="0"/>
              <a:t>Excel</a:t>
            </a:r>
            <a:r>
              <a:rPr lang="zh-CN" altLang="en-US" dirty="0"/>
              <a:t>的路径与文件名。这里为“</a:t>
            </a:r>
            <a:r>
              <a:rPr lang="en-US" altLang="zh-CN" dirty="0"/>
              <a:t>E:\</a:t>
            </a:r>
            <a:r>
              <a:rPr lang="zh-CN" altLang="en-US" dirty="0"/>
              <a:t>教材案例</a:t>
            </a:r>
            <a:r>
              <a:rPr lang="en-US" altLang="zh-CN" dirty="0"/>
              <a:t>\</a:t>
            </a:r>
            <a:r>
              <a:rPr lang="zh-CN" altLang="en-US" dirty="0"/>
              <a:t>第</a:t>
            </a:r>
            <a:r>
              <a:rPr lang="en-US" altLang="zh-CN" dirty="0"/>
              <a:t>3</a:t>
            </a:r>
            <a:r>
              <a:rPr lang="zh-CN" altLang="en-US" dirty="0"/>
              <a:t>章</a:t>
            </a:r>
            <a:r>
              <a:rPr lang="en-US" altLang="zh-CN" dirty="0"/>
              <a:t>\</a:t>
            </a:r>
            <a:r>
              <a:rPr lang="en-US" altLang="zh-CN" sz="1200" kern="1200" dirty="0" err="1">
                <a:solidFill>
                  <a:schemeClr val="tx1"/>
                </a:solidFill>
                <a:effectLst/>
                <a:latin typeface="+mn-lt"/>
                <a:ea typeface="+mn-ea"/>
                <a:cs typeface="+mn-cs"/>
              </a:rPr>
              <a:t>JsontoExcel</a:t>
            </a:r>
            <a:r>
              <a:rPr lang="en-US" altLang="zh-CN" dirty="0"/>
              <a:t>”</a:t>
            </a:r>
            <a:r>
              <a:rPr lang="zh-CN" altLang="en-US" dirty="0"/>
              <a:t>。</a:t>
            </a:r>
          </a:p>
          <a:p>
            <a:pPr marL="285750" indent="-285750">
              <a:buFont typeface="Wingdings" panose="05000000000000000000" pitchFamily="2" charset="2"/>
              <a:buChar char="Ø"/>
            </a:pPr>
            <a:r>
              <a:rPr lang="zh-CN" altLang="en-US" dirty="0"/>
              <a:t>“扩展名”配置为“</a:t>
            </a:r>
            <a:r>
              <a:rPr lang="en-US" altLang="zh-CN" dirty="0"/>
              <a:t>xlsx[Excel 2007 and above]”,</a:t>
            </a:r>
            <a:r>
              <a:rPr lang="zh-CN" altLang="en-US" dirty="0"/>
              <a:t>可通过点击 下拉选择。其他的配置为默认配置</a:t>
            </a:r>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70</a:t>
            </a:fld>
            <a:endParaRPr lang="zh-CN" altLang="en-US"/>
          </a:p>
        </p:txBody>
      </p:sp>
    </p:spTree>
    <p:extLst>
      <p:ext uri="{BB962C8B-B14F-4D97-AF65-F5344CB8AC3E}">
        <p14:creationId xmlns:p14="http://schemas.microsoft.com/office/powerpoint/2010/main" val="39331633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000" dirty="0">
                <a:solidFill>
                  <a:schemeClr val="tx1"/>
                </a:solidFill>
                <a:effectLst/>
                <a:latin typeface="+mn-lt"/>
                <a:ea typeface="微软雅黑" panose="020B0503020204020204" pitchFamily="34" charset="-122"/>
                <a:cs typeface="+mn-cs"/>
              </a:rPr>
              <a:t>在</a:t>
            </a:r>
            <a:r>
              <a:rPr lang="zh-CN" altLang="en-US" dirty="0"/>
              <a:t>“内容”标签卡中配置。</a:t>
            </a:r>
            <a:endParaRPr lang="en-US" altLang="zh-CN" dirty="0"/>
          </a:p>
          <a:p>
            <a:r>
              <a:rPr lang="zh-CN" altLang="zh-CN" dirty="0"/>
              <a:t>点击“获取字段”按钮，将在“字段”栏目中显示出输出表格的所有字段。</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71</a:t>
            </a:fld>
            <a:endParaRPr lang="zh-CN" altLang="en-US"/>
          </a:p>
        </p:txBody>
      </p:sp>
    </p:spTree>
    <p:extLst>
      <p:ext uri="{BB962C8B-B14F-4D97-AF65-F5344CB8AC3E}">
        <p14:creationId xmlns:p14="http://schemas.microsoft.com/office/powerpoint/2010/main" val="35394882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通过上面几个步骤，已经完成了本案例的配置，接下来，我们来运行这个转换。点击运行按钮，在弹出的对话框中点击启动按钮， 将在路径</a:t>
            </a:r>
            <a:r>
              <a:rPr lang="zh-CN" altLang="zh-CN" dirty="0"/>
              <a:t>“</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章”中输出名</a:t>
            </a:r>
            <a:r>
              <a:rPr lang="en-US" altLang="zh-CN" dirty="0"/>
              <a:t>JsontoExcel.xlsx</a:t>
            </a:r>
            <a:r>
              <a:rPr lang="zh-CN" altLang="en-US" dirty="0"/>
              <a:t>和</a:t>
            </a:r>
            <a:r>
              <a:rPr lang="en-US" altLang="zh-CN" dirty="0"/>
              <a:t>student-out.js</a:t>
            </a:r>
            <a:r>
              <a:rPr lang="zh-CN" altLang="zh-CN" dirty="0"/>
              <a:t>的文件</a:t>
            </a:r>
            <a:r>
              <a:rPr lang="zh-CN" altLang="en-US" dirty="0"/>
              <a:t>。查看这两个文件，并验证文件是否与期望输出一致。</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72</a:t>
            </a:fld>
            <a:endParaRPr lang="zh-CN" altLang="en-US"/>
          </a:p>
        </p:txBody>
      </p:sp>
    </p:spTree>
    <p:extLst>
      <p:ext uri="{BB962C8B-B14F-4D97-AF65-F5344CB8AC3E}">
        <p14:creationId xmlns:p14="http://schemas.microsoft.com/office/powerpoint/2010/main" val="2078561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73</a:t>
            </a:fld>
            <a:endParaRPr lang="zh-CN" altLang="en-US"/>
          </a:p>
        </p:txBody>
      </p:sp>
    </p:spTree>
    <p:extLst>
      <p:ext uri="{BB962C8B-B14F-4D97-AF65-F5344CB8AC3E}">
        <p14:creationId xmlns:p14="http://schemas.microsoft.com/office/powerpoint/2010/main" val="6669382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在第</a:t>
            </a:r>
            <a:r>
              <a:rPr lang="en-US" altLang="zh-CN" dirty="0"/>
              <a:t>1</a:t>
            </a:r>
            <a:r>
              <a:rPr lang="zh-CN" altLang="en-US" dirty="0"/>
              <a:t>个章节中，我们学习了基于文件的数据导入与导出，并且做了</a:t>
            </a:r>
            <a:r>
              <a:rPr lang="en-US" altLang="zh-CN" dirty="0"/>
              <a:t>4</a:t>
            </a:r>
            <a:r>
              <a:rPr lang="zh-CN" altLang="en-US" dirty="0"/>
              <a:t>个相应的案例。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下面我们来学习第</a:t>
            </a:r>
            <a:r>
              <a:rPr lang="en-US" altLang="zh-CN" dirty="0"/>
              <a:t>2</a:t>
            </a:r>
            <a:r>
              <a:rPr lang="zh-CN" altLang="en-US" dirty="0"/>
              <a:t>个章节内容</a:t>
            </a: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基于数据库的数据导入与导出</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t>74</a:t>
            </a:fld>
            <a:endParaRPr lang="zh-CN" altLang="en-US"/>
          </a:p>
        </p:txBody>
      </p:sp>
    </p:spTree>
    <p:extLst>
      <p:ext uri="{BB962C8B-B14F-4D97-AF65-F5344CB8AC3E}">
        <p14:creationId xmlns:p14="http://schemas.microsoft.com/office/powerpoint/2010/main" val="7503564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目前，随着互联网的发展与大数据的兴起，数据库的类型已多样化，主要分为关系型数据库和非关系型的数据库。在本章节，我们主要学习关系型数据库数据的导入与导出。</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sz="1200" kern="1200" dirty="0">
                <a:solidFill>
                  <a:schemeClr val="tx1"/>
                </a:solidFill>
                <a:effectLst/>
                <a:latin typeface="+mn-lt"/>
                <a:ea typeface="+mn-ea"/>
                <a:cs typeface="+mn-cs"/>
              </a:rPr>
              <a:t>当前，市场上主流的关系型数据库有</a:t>
            </a:r>
            <a:r>
              <a:rPr lang="en-US" altLang="zh-CN" sz="1200" kern="1200" dirty="0">
                <a:solidFill>
                  <a:schemeClr val="tx1"/>
                </a:solidFill>
                <a:effectLst/>
                <a:latin typeface="+mn-lt"/>
                <a:ea typeface="+mn-ea"/>
                <a:cs typeface="+mn-cs"/>
              </a:rPr>
              <a:t>MySQL</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Oracle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SQL Server</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DB2</a:t>
            </a:r>
            <a:r>
              <a:rPr lang="zh-CN" altLang="zh-CN" sz="1200" kern="1200" dirty="0">
                <a:solidFill>
                  <a:schemeClr val="tx1"/>
                </a:solidFill>
                <a:effectLst/>
                <a:latin typeface="+mn-lt"/>
                <a:ea typeface="+mn-ea"/>
                <a:cs typeface="+mn-cs"/>
              </a:rPr>
              <a:t>等。</a:t>
            </a:r>
            <a:r>
              <a:rPr lang="zh-CN" altLang="en-US" sz="1200" kern="1200" dirty="0">
                <a:solidFill>
                  <a:schemeClr val="tx1"/>
                </a:solidFill>
                <a:effectLst/>
                <a:latin typeface="+mn-lt"/>
                <a:ea typeface="+mn-ea"/>
                <a:cs typeface="+mn-cs"/>
              </a:rPr>
              <a:t>非关系型数据库有</a:t>
            </a:r>
            <a:r>
              <a:rPr lang="en-US" altLang="zh-CN" b="1" i="0" dirty="0"/>
              <a:t>Redis</a:t>
            </a:r>
            <a:r>
              <a:rPr lang="zh-CN" altLang="en-US" sz="1200" kern="1200" dirty="0">
                <a:solidFill>
                  <a:schemeClr val="tx1"/>
                </a:solidFill>
                <a:effectLst/>
                <a:latin typeface="+mn-lt"/>
                <a:ea typeface="+mn-ea"/>
                <a:cs typeface="+mn-cs"/>
              </a:rPr>
              <a:t>、</a:t>
            </a:r>
            <a:r>
              <a:rPr lang="en-US" altLang="zh-CN" b="1" i="0" dirty="0" err="1"/>
              <a:t>Hbase</a:t>
            </a:r>
            <a:r>
              <a:rPr lang="zh-CN" altLang="en-US" sz="1200" kern="1200" dirty="0">
                <a:solidFill>
                  <a:schemeClr val="tx1"/>
                </a:solidFill>
                <a:effectLst/>
                <a:latin typeface="+mn-lt"/>
                <a:ea typeface="+mn-ea"/>
                <a:cs typeface="+mn-cs"/>
              </a:rPr>
              <a:t>、</a:t>
            </a:r>
            <a:r>
              <a:rPr lang="en-US" altLang="zh-CN" b="1" i="0" dirty="0" err="1"/>
              <a:t>MongodDB</a:t>
            </a:r>
            <a:r>
              <a:rPr lang="zh-CN" altLang="en-US" sz="1200" kern="1200" dirty="0">
                <a:solidFill>
                  <a:schemeClr val="tx1"/>
                </a:solidFill>
                <a:effectLst/>
                <a:latin typeface="+mn-lt"/>
                <a:ea typeface="+mn-ea"/>
                <a:cs typeface="+mn-cs"/>
              </a:rPr>
              <a:t>等。</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sz="1200" kern="1200" dirty="0">
                <a:solidFill>
                  <a:schemeClr val="tx1"/>
                </a:solidFill>
                <a:effectLst/>
                <a:latin typeface="+mn-lt"/>
                <a:ea typeface="+mn-ea"/>
                <a:cs typeface="+mn-cs"/>
              </a:rPr>
              <a:t>面对这些各种类型的关系型数据库，</a:t>
            </a:r>
            <a:r>
              <a:rPr lang="en-US" altLang="zh-CN" sz="1200" kern="1200" dirty="0">
                <a:solidFill>
                  <a:schemeClr val="tx1"/>
                </a:solidFill>
                <a:effectLst/>
                <a:latin typeface="+mn-lt"/>
                <a:ea typeface="+mn-ea"/>
                <a:cs typeface="+mn-cs"/>
              </a:rPr>
              <a:t> Kettle</a:t>
            </a:r>
            <a:r>
              <a:rPr lang="zh-CN" altLang="zh-CN" sz="1200" kern="1200" dirty="0">
                <a:solidFill>
                  <a:schemeClr val="tx1"/>
                </a:solidFill>
                <a:effectLst/>
                <a:latin typeface="+mn-lt"/>
                <a:ea typeface="+mn-ea"/>
                <a:cs typeface="+mn-cs"/>
              </a:rPr>
              <a:t>都可以使用“表输入”、“表输出”这两个步骤完成数据的导入与导出。在使用这两个步骤时，我们需要配置步骤里的“数据库连接”选项以连接到数据库。</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75</a:t>
            </a:fld>
            <a:endParaRPr lang="zh-CN" altLang="en-US"/>
          </a:p>
        </p:txBody>
      </p:sp>
    </p:spTree>
    <p:extLst>
      <p:ext uri="{BB962C8B-B14F-4D97-AF65-F5344CB8AC3E}">
        <p14:creationId xmlns:p14="http://schemas.microsoft.com/office/powerpoint/2010/main" val="23862760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sz="1200" kern="1200" dirty="0">
                <a:solidFill>
                  <a:schemeClr val="tx1"/>
                </a:solidFill>
                <a:effectLst/>
                <a:latin typeface="+mn-lt"/>
                <a:ea typeface="+mn-ea"/>
                <a:cs typeface="+mn-cs"/>
              </a:rPr>
              <a:t>“数据库连接”实际是数据库连接的描述：也就是建立实际连接所需要的参数。尽管都是关系型的数据库，但是，各个数据库的连接行为都不是完全相同的。</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200" kern="1200" dirty="0">
                <a:solidFill>
                  <a:schemeClr val="tx1"/>
                </a:solidFill>
                <a:effectLst/>
                <a:latin typeface="+mn-lt"/>
                <a:ea typeface="+mn-ea"/>
                <a:cs typeface="+mn-cs"/>
              </a:rPr>
              <a:t>例子中显示了</a:t>
            </a:r>
            <a:r>
              <a:rPr lang="en-US" altLang="zh-CN" sz="1200" kern="1200" dirty="0">
                <a:solidFill>
                  <a:schemeClr val="tx1"/>
                </a:solidFill>
                <a:effectLst/>
                <a:latin typeface="+mn-lt"/>
                <a:ea typeface="+mn-ea"/>
                <a:cs typeface="+mn-cs"/>
              </a:rPr>
              <a:t>MySQL</a:t>
            </a:r>
            <a:r>
              <a:rPr lang="zh-CN" altLang="zh-CN" sz="1200" kern="1200" dirty="0">
                <a:solidFill>
                  <a:schemeClr val="tx1"/>
                </a:solidFill>
                <a:effectLst/>
                <a:latin typeface="+mn-lt"/>
                <a:ea typeface="+mn-ea"/>
                <a:cs typeface="+mn-cs"/>
              </a:rPr>
              <a:t>数据的连接参数与</a:t>
            </a:r>
            <a:r>
              <a:rPr lang="en-US" altLang="zh-CN" sz="1200" kern="1200" dirty="0">
                <a:solidFill>
                  <a:schemeClr val="tx1"/>
                </a:solidFill>
                <a:effectLst/>
                <a:latin typeface="+mn-lt"/>
                <a:ea typeface="+mn-ea"/>
                <a:cs typeface="+mn-cs"/>
              </a:rPr>
              <a:t>Oracle</a:t>
            </a:r>
            <a:r>
              <a:rPr lang="zh-CN" altLang="zh-CN" sz="1200" kern="1200" dirty="0">
                <a:solidFill>
                  <a:schemeClr val="tx1"/>
                </a:solidFill>
                <a:effectLst/>
                <a:latin typeface="+mn-lt"/>
                <a:ea typeface="+mn-ea"/>
                <a:cs typeface="+mn-cs"/>
              </a:rPr>
              <a:t>的连接参数是不完全相同的。</a:t>
            </a:r>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76</a:t>
            </a:fld>
            <a:endParaRPr lang="zh-CN" altLang="en-US"/>
          </a:p>
        </p:txBody>
      </p:sp>
    </p:spTree>
    <p:extLst>
      <p:ext uri="{BB962C8B-B14F-4D97-AF65-F5344CB8AC3E}">
        <p14:creationId xmlns:p14="http://schemas.microsoft.com/office/powerpoint/2010/main" val="38051518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effectLst/>
                <a:latin typeface="+mn-lt"/>
                <a:ea typeface="+mn-ea"/>
                <a:cs typeface="+mn-cs"/>
              </a:rPr>
              <a:t>在“数据库连接”窗口中，主要设置下面</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个选项</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pPr marL="171450" lvl="0" indent="-171450">
              <a:buFont typeface="Wingdings" panose="05000000000000000000" pitchFamily="2" charset="2"/>
              <a:buChar char="Ø"/>
            </a:pPr>
            <a:r>
              <a:rPr lang="zh-CN" altLang="zh-CN" sz="1200" b="1" kern="1200" dirty="0">
                <a:solidFill>
                  <a:schemeClr val="tx1"/>
                </a:solidFill>
                <a:effectLst/>
                <a:latin typeface="+mn-lt"/>
                <a:ea typeface="+mn-ea"/>
                <a:cs typeface="+mn-cs"/>
              </a:rPr>
              <a:t>连接名称：</a:t>
            </a:r>
            <a:r>
              <a:rPr lang="zh-CN" altLang="zh-CN" sz="1200" kern="1200" dirty="0">
                <a:solidFill>
                  <a:schemeClr val="tx1"/>
                </a:solidFill>
                <a:effectLst/>
                <a:latin typeface="+mn-lt"/>
                <a:ea typeface="+mn-ea"/>
                <a:cs typeface="+mn-cs"/>
              </a:rPr>
              <a:t>设定一个在作业或转换范围内唯一的名称。</a:t>
            </a:r>
          </a:p>
          <a:p>
            <a:pPr marL="171450" lvl="0" indent="-171450">
              <a:buFont typeface="Wingdings" panose="05000000000000000000" pitchFamily="2" charset="2"/>
              <a:buChar char="Ø"/>
            </a:pPr>
            <a:r>
              <a:rPr lang="zh-CN" altLang="zh-CN" sz="1200" b="1" kern="1200" dirty="0">
                <a:solidFill>
                  <a:schemeClr val="tx1"/>
                </a:solidFill>
                <a:effectLst/>
                <a:latin typeface="+mn-lt"/>
                <a:ea typeface="+mn-ea"/>
                <a:cs typeface="+mn-cs"/>
              </a:rPr>
              <a:t>连接类型：</a:t>
            </a:r>
            <a:r>
              <a:rPr lang="zh-CN" altLang="zh-CN" sz="1200" kern="1200" dirty="0">
                <a:solidFill>
                  <a:schemeClr val="tx1"/>
                </a:solidFill>
                <a:effectLst/>
                <a:latin typeface="+mn-lt"/>
                <a:ea typeface="+mn-ea"/>
                <a:cs typeface="+mn-cs"/>
              </a:rPr>
              <a:t>从数据库列表中选择要连接的数据库类型。根据选中数据库的类型不同，要设置的访问方式和连接参数设置也不同。</a:t>
            </a:r>
          </a:p>
          <a:p>
            <a:pPr marL="171450" indent="-171450">
              <a:buFont typeface="Wingdings" panose="05000000000000000000" pitchFamily="2" charset="2"/>
              <a:buChar char="Ø"/>
            </a:pPr>
            <a:r>
              <a:rPr lang="zh-CN" altLang="zh-CN" sz="1200" b="1" kern="1200" dirty="0">
                <a:solidFill>
                  <a:schemeClr val="tx1"/>
                </a:solidFill>
                <a:effectLst/>
                <a:latin typeface="+mn-lt"/>
                <a:ea typeface="+mn-ea"/>
                <a:cs typeface="+mn-cs"/>
              </a:rPr>
              <a:t>访问方式：</a:t>
            </a:r>
            <a:r>
              <a:rPr lang="zh-CN" altLang="zh-CN" sz="1200" kern="1200" dirty="0">
                <a:solidFill>
                  <a:schemeClr val="tx1"/>
                </a:solidFill>
                <a:effectLst/>
                <a:latin typeface="+mn-lt"/>
                <a:ea typeface="+mn-ea"/>
                <a:cs typeface="+mn-cs"/>
              </a:rPr>
              <a:t>在列表里可以选择可用的访问方式。一般都使用</a:t>
            </a:r>
            <a:r>
              <a:rPr lang="en-US" altLang="zh-CN" sz="1200" kern="1200" dirty="0">
                <a:solidFill>
                  <a:schemeClr val="tx1"/>
                </a:solidFill>
                <a:effectLst/>
                <a:latin typeface="+mn-lt"/>
                <a:ea typeface="+mn-ea"/>
                <a:cs typeface="+mn-cs"/>
              </a:rPr>
              <a:t>JDBC</a:t>
            </a:r>
            <a:r>
              <a:rPr lang="zh-CN" altLang="zh-CN" sz="1200" kern="1200" dirty="0">
                <a:solidFill>
                  <a:schemeClr val="tx1"/>
                </a:solidFill>
                <a:effectLst/>
                <a:latin typeface="+mn-lt"/>
                <a:ea typeface="+mn-ea"/>
                <a:cs typeface="+mn-cs"/>
              </a:rPr>
              <a:t>连接，不过也可以使用</a:t>
            </a:r>
            <a:r>
              <a:rPr lang="en-US" altLang="zh-CN" sz="1200" kern="1200" dirty="0">
                <a:solidFill>
                  <a:schemeClr val="tx1"/>
                </a:solidFill>
                <a:effectLst/>
                <a:latin typeface="+mn-lt"/>
                <a:ea typeface="+mn-ea"/>
                <a:cs typeface="+mn-cs"/>
              </a:rPr>
              <a:t>ODBC</a:t>
            </a:r>
            <a:r>
              <a:rPr lang="zh-CN" altLang="zh-CN" sz="1200" kern="1200" dirty="0">
                <a:solidFill>
                  <a:schemeClr val="tx1"/>
                </a:solidFill>
                <a:effectLst/>
                <a:latin typeface="+mn-lt"/>
                <a:ea typeface="+mn-ea"/>
                <a:cs typeface="+mn-cs"/>
              </a:rPr>
              <a:t>数据源、</a:t>
            </a:r>
            <a:r>
              <a:rPr lang="en-US" altLang="zh-CN" sz="1200" kern="1200" dirty="0">
                <a:solidFill>
                  <a:schemeClr val="tx1"/>
                </a:solidFill>
                <a:effectLst/>
                <a:latin typeface="+mn-lt"/>
                <a:ea typeface="+mn-ea"/>
                <a:cs typeface="+mn-cs"/>
              </a:rPr>
              <a:t>JNDI</a:t>
            </a:r>
            <a:r>
              <a:rPr lang="zh-CN" altLang="zh-CN" sz="1200" kern="1200" dirty="0">
                <a:solidFill>
                  <a:schemeClr val="tx1"/>
                </a:solidFill>
                <a:effectLst/>
                <a:latin typeface="+mn-lt"/>
                <a:ea typeface="+mn-ea"/>
                <a:cs typeface="+mn-cs"/>
              </a:rPr>
              <a:t>数据源、</a:t>
            </a:r>
            <a:r>
              <a:rPr lang="en-US" altLang="zh-CN" sz="1200" kern="1200" dirty="0">
                <a:solidFill>
                  <a:schemeClr val="tx1"/>
                </a:solidFill>
                <a:effectLst/>
                <a:latin typeface="+mn-lt"/>
                <a:ea typeface="+mn-ea"/>
                <a:cs typeface="+mn-cs"/>
              </a:rPr>
              <a:t>Oracle</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OCI</a:t>
            </a:r>
            <a:r>
              <a:rPr lang="zh-CN" altLang="zh-CN" sz="1200" kern="1200" dirty="0">
                <a:solidFill>
                  <a:schemeClr val="tx1"/>
                </a:solidFill>
                <a:effectLst/>
                <a:latin typeface="+mn-lt"/>
                <a:ea typeface="+mn-ea"/>
                <a:cs typeface="+mn-cs"/>
              </a:rPr>
              <a:t>连接。</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77</a:t>
            </a:fld>
            <a:endParaRPr lang="zh-CN" altLang="en-US"/>
          </a:p>
        </p:txBody>
      </p:sp>
    </p:spTree>
    <p:extLst>
      <p:ext uri="{BB962C8B-B14F-4D97-AF65-F5344CB8AC3E}">
        <p14:creationId xmlns:p14="http://schemas.microsoft.com/office/powerpoint/2010/main" val="5824667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effectLst/>
                <a:latin typeface="+mn-lt"/>
                <a:ea typeface="+mn-ea"/>
                <a:cs typeface="+mn-cs"/>
              </a:rPr>
              <a:t>根据选择的数据库不同，右侧面板的连接参数设置也不同。相对于</a:t>
            </a:r>
            <a:r>
              <a:rPr lang="en-US" altLang="zh-CN" sz="1200" kern="1200" dirty="0">
                <a:solidFill>
                  <a:schemeClr val="tx1"/>
                </a:solidFill>
                <a:effectLst/>
                <a:latin typeface="+mn-lt"/>
                <a:ea typeface="+mn-ea"/>
                <a:cs typeface="+mn-cs"/>
              </a:rPr>
              <a:t>MySQL</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Oracle</a:t>
            </a:r>
            <a:r>
              <a:rPr lang="zh-CN" altLang="zh-CN" sz="1200" kern="1200" dirty="0">
                <a:solidFill>
                  <a:schemeClr val="tx1"/>
                </a:solidFill>
                <a:effectLst/>
                <a:latin typeface="+mn-lt"/>
                <a:ea typeface="+mn-ea"/>
                <a:cs typeface="+mn-cs"/>
              </a:rPr>
              <a:t>数据库连接参数中，可以设置“数据表空间”选项。</a:t>
            </a:r>
          </a:p>
          <a:p>
            <a:r>
              <a:rPr lang="zh-CN" altLang="zh-CN" sz="1200" kern="1200" dirty="0">
                <a:solidFill>
                  <a:schemeClr val="tx1"/>
                </a:solidFill>
                <a:effectLst/>
                <a:latin typeface="+mn-lt"/>
                <a:ea typeface="+mn-ea"/>
                <a:cs typeface="+mn-cs"/>
              </a:rPr>
              <a:t>一般常用的连接参数如下：</a:t>
            </a:r>
          </a:p>
          <a:p>
            <a:pPr marL="171450" lvl="0" indent="-171450">
              <a:buFont typeface="Wingdings" panose="05000000000000000000" pitchFamily="2" charset="2"/>
              <a:buChar char="Ø"/>
            </a:pPr>
            <a:r>
              <a:rPr lang="zh-CN" altLang="zh-CN" sz="1200" b="1" kern="1200" dirty="0">
                <a:solidFill>
                  <a:schemeClr val="tx1"/>
                </a:solidFill>
                <a:effectLst/>
                <a:latin typeface="+mn-lt"/>
                <a:ea typeface="+mn-ea"/>
                <a:cs typeface="+mn-cs"/>
              </a:rPr>
              <a:t>主机名：</a:t>
            </a:r>
            <a:r>
              <a:rPr lang="zh-CN" altLang="zh-CN" sz="1200" kern="1200" dirty="0">
                <a:solidFill>
                  <a:schemeClr val="tx1"/>
                </a:solidFill>
                <a:effectLst/>
                <a:latin typeface="+mn-lt"/>
                <a:ea typeface="+mn-ea"/>
                <a:cs typeface="+mn-cs"/>
              </a:rPr>
              <a:t>数据库服务器的主机名或</a:t>
            </a:r>
            <a:r>
              <a:rPr lang="en-US" altLang="zh-CN" sz="1200" kern="1200" dirty="0">
                <a:solidFill>
                  <a:schemeClr val="tx1"/>
                </a:solidFill>
                <a:effectLst/>
                <a:latin typeface="+mn-lt"/>
                <a:ea typeface="+mn-ea"/>
                <a:cs typeface="+mn-cs"/>
              </a:rPr>
              <a:t>IP</a:t>
            </a:r>
            <a:r>
              <a:rPr lang="zh-CN" altLang="zh-CN" sz="1200" kern="1200" dirty="0">
                <a:solidFill>
                  <a:schemeClr val="tx1"/>
                </a:solidFill>
                <a:effectLst/>
                <a:latin typeface="+mn-lt"/>
                <a:ea typeface="+mn-ea"/>
                <a:cs typeface="+mn-cs"/>
              </a:rPr>
              <a:t>地址。</a:t>
            </a:r>
          </a:p>
          <a:p>
            <a:pPr marL="171450" lvl="0" indent="-171450">
              <a:buFont typeface="Wingdings" panose="05000000000000000000" pitchFamily="2" charset="2"/>
              <a:buChar char="Ø"/>
            </a:pPr>
            <a:r>
              <a:rPr lang="zh-CN" altLang="zh-CN" sz="1200" b="1" kern="1200" dirty="0">
                <a:solidFill>
                  <a:schemeClr val="tx1"/>
                </a:solidFill>
                <a:effectLst/>
                <a:latin typeface="+mn-lt"/>
                <a:ea typeface="+mn-ea"/>
                <a:cs typeface="+mn-cs"/>
              </a:rPr>
              <a:t>数据库名：</a:t>
            </a:r>
            <a:r>
              <a:rPr lang="zh-CN" altLang="zh-CN" sz="1200" kern="1200" dirty="0">
                <a:solidFill>
                  <a:schemeClr val="tx1"/>
                </a:solidFill>
                <a:effectLst/>
                <a:latin typeface="+mn-lt"/>
                <a:ea typeface="+mn-ea"/>
                <a:cs typeface="+mn-cs"/>
              </a:rPr>
              <a:t>要访问的数据库名。</a:t>
            </a:r>
          </a:p>
          <a:p>
            <a:pPr marL="171450" lvl="0" indent="-171450">
              <a:buFont typeface="Wingdings" panose="05000000000000000000" pitchFamily="2" charset="2"/>
              <a:buChar char="Ø"/>
            </a:pPr>
            <a:r>
              <a:rPr lang="zh-CN" altLang="zh-CN" sz="1200" b="1" kern="1200" dirty="0">
                <a:solidFill>
                  <a:schemeClr val="tx1"/>
                </a:solidFill>
                <a:effectLst/>
                <a:latin typeface="+mn-lt"/>
                <a:ea typeface="+mn-ea"/>
                <a:cs typeface="+mn-cs"/>
              </a:rPr>
              <a:t>端口号：</a:t>
            </a:r>
            <a:r>
              <a:rPr lang="zh-CN" altLang="zh-CN" sz="1200" kern="1200" dirty="0">
                <a:solidFill>
                  <a:schemeClr val="tx1"/>
                </a:solidFill>
                <a:effectLst/>
                <a:latin typeface="+mn-lt"/>
                <a:ea typeface="+mn-ea"/>
                <a:cs typeface="+mn-cs"/>
              </a:rPr>
              <a:t>默认是选中的数据库服务器的默认端口号。</a:t>
            </a:r>
          </a:p>
          <a:p>
            <a:pPr marL="171450" lvl="0" indent="-171450">
              <a:buFont typeface="Wingdings" panose="05000000000000000000" pitchFamily="2" charset="2"/>
              <a:buChar char="Ø"/>
            </a:pPr>
            <a:r>
              <a:rPr lang="zh-CN" altLang="zh-CN" sz="1200" b="1" kern="1200" dirty="0">
                <a:solidFill>
                  <a:schemeClr val="tx1"/>
                </a:solidFill>
                <a:effectLst/>
                <a:latin typeface="+mn-lt"/>
                <a:ea typeface="+mn-ea"/>
                <a:cs typeface="+mn-cs"/>
              </a:rPr>
              <a:t>用户名和密码：</a:t>
            </a:r>
            <a:r>
              <a:rPr lang="zh-CN" altLang="zh-CN" sz="1200" kern="1200" dirty="0">
                <a:solidFill>
                  <a:schemeClr val="tx1"/>
                </a:solidFill>
                <a:effectLst/>
                <a:latin typeface="+mn-lt"/>
                <a:ea typeface="+mn-ea"/>
                <a:cs typeface="+mn-cs"/>
              </a:rPr>
              <a:t>数据库服务器的用户名和密码。</a:t>
            </a:r>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78</a:t>
            </a:fld>
            <a:endParaRPr lang="zh-CN" altLang="en-US"/>
          </a:p>
        </p:txBody>
      </p:sp>
    </p:spTree>
    <p:extLst>
      <p:ext uri="{BB962C8B-B14F-4D97-AF65-F5344CB8AC3E}">
        <p14:creationId xmlns:p14="http://schemas.microsoft.com/office/powerpoint/2010/main" val="5688594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effectLst/>
                <a:latin typeface="+mn-lt"/>
                <a:ea typeface="+mn-ea"/>
                <a:cs typeface="+mn-cs"/>
              </a:rPr>
              <a:t>对大多数用户来说，使用数据库连接窗口的“一般”标签就足够了。但偶尔可能需要设置对话框里的“高级”标签的内容</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lvl="0"/>
            <a:r>
              <a:rPr lang="zh-CN" altLang="en-US" sz="1200" b="1" kern="1200" dirty="0">
                <a:solidFill>
                  <a:schemeClr val="tx1"/>
                </a:solidFill>
                <a:effectLst/>
                <a:latin typeface="+mn-lt"/>
                <a:ea typeface="+mn-ea"/>
                <a:cs typeface="+mn-cs"/>
              </a:rPr>
              <a:t>“高级”标签卡中主要包含：</a:t>
            </a:r>
            <a:endParaRPr lang="en-US" altLang="zh-CN" sz="1200" b="1" kern="1200" dirty="0">
              <a:solidFill>
                <a:schemeClr val="tx1"/>
              </a:solidFill>
              <a:effectLst/>
              <a:latin typeface="+mn-lt"/>
              <a:ea typeface="+mn-ea"/>
              <a:cs typeface="+mn-cs"/>
            </a:endParaRPr>
          </a:p>
          <a:p>
            <a:pPr marL="171450" lvl="0" indent="-171450">
              <a:buFont typeface="Wingdings" panose="05000000000000000000" pitchFamily="2" charset="2"/>
              <a:buChar char="Ø"/>
            </a:pPr>
            <a:r>
              <a:rPr lang="zh-CN" altLang="zh-CN" sz="1200" b="1" kern="1200" dirty="0">
                <a:solidFill>
                  <a:schemeClr val="tx1"/>
                </a:solidFill>
                <a:effectLst/>
                <a:latin typeface="+mn-lt"/>
                <a:ea typeface="+mn-ea"/>
                <a:cs typeface="+mn-cs"/>
              </a:rPr>
              <a:t>支持布尔数据类型：</a:t>
            </a:r>
            <a:r>
              <a:rPr lang="zh-CN" altLang="zh-CN" sz="1200" kern="1200" dirty="0">
                <a:solidFill>
                  <a:schemeClr val="tx1"/>
                </a:solidFill>
                <a:effectLst/>
                <a:latin typeface="+mn-lt"/>
                <a:ea typeface="+mn-ea"/>
                <a:cs typeface="+mn-cs"/>
              </a:rPr>
              <a:t>对布尔</a:t>
            </a:r>
            <a:r>
              <a:rPr lang="en-US" altLang="zh-CN" sz="1200" kern="1200" dirty="0">
                <a:solidFill>
                  <a:schemeClr val="tx1"/>
                </a:solidFill>
                <a:effectLst/>
                <a:latin typeface="+mn-lt"/>
                <a:ea typeface="+mn-ea"/>
                <a:cs typeface="+mn-cs"/>
              </a:rPr>
              <a:t>(bool)</a:t>
            </a:r>
            <a:r>
              <a:rPr lang="zh-CN" altLang="zh-CN" sz="1200" kern="1200" dirty="0">
                <a:solidFill>
                  <a:schemeClr val="tx1"/>
                </a:solidFill>
                <a:effectLst/>
                <a:latin typeface="+mn-lt"/>
                <a:ea typeface="+mn-ea"/>
                <a:cs typeface="+mn-cs"/>
              </a:rPr>
              <a:t>数据类型，大多数数据库的处理方式都不相同，即使同一个数据库的不同版本也有不同。许多数据库根本不支持布尔型。所以默认情况下，</a:t>
            </a:r>
            <a:r>
              <a:rPr lang="en-US" altLang="zh-CN" sz="1200" kern="1200" dirty="0">
                <a:solidFill>
                  <a:schemeClr val="tx1"/>
                </a:solidFill>
                <a:effectLst/>
                <a:latin typeface="+mn-lt"/>
                <a:ea typeface="+mn-ea"/>
                <a:cs typeface="+mn-cs"/>
              </a:rPr>
              <a:t> Kettle</a:t>
            </a:r>
            <a:r>
              <a:rPr lang="zh-CN" altLang="zh-CN" sz="1200" kern="1200" dirty="0">
                <a:solidFill>
                  <a:schemeClr val="tx1"/>
                </a:solidFill>
                <a:effectLst/>
                <a:latin typeface="+mn-lt"/>
                <a:ea typeface="+mn-ea"/>
                <a:cs typeface="+mn-cs"/>
              </a:rPr>
              <a:t>使用一个字符的字段</a:t>
            </a:r>
            <a:r>
              <a:rPr lang="en-US" altLang="zh-CN" sz="1200" kern="1200" dirty="0">
                <a:solidFill>
                  <a:schemeClr val="tx1"/>
                </a:solidFill>
                <a:effectLst/>
                <a:latin typeface="+mn-lt"/>
                <a:ea typeface="+mn-ea"/>
                <a:cs typeface="+mn-cs"/>
              </a:rPr>
              <a:t>(char1)</a:t>
            </a:r>
            <a:r>
              <a:rPr lang="zh-CN" altLang="zh-CN" sz="1200" kern="1200" dirty="0">
                <a:solidFill>
                  <a:schemeClr val="tx1"/>
                </a:solidFill>
                <a:effectLst/>
                <a:latin typeface="+mn-lt"/>
                <a:ea typeface="+mn-ea"/>
                <a:cs typeface="+mn-cs"/>
              </a:rPr>
              <a:t>的不同值</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或</a:t>
            </a:r>
            <a:r>
              <a:rPr lang="en-US" altLang="zh-CN" sz="1200"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来代替布尔字段。如果选中了这个选项，</a:t>
            </a:r>
            <a:r>
              <a:rPr lang="en-US" altLang="zh-CN" sz="1200" kern="1200" dirty="0">
                <a:solidFill>
                  <a:schemeClr val="tx1"/>
                </a:solidFill>
                <a:effectLst/>
                <a:latin typeface="+mn-lt"/>
                <a:ea typeface="+mn-ea"/>
                <a:cs typeface="+mn-cs"/>
              </a:rPr>
              <a:t>Kettle</a:t>
            </a:r>
            <a:r>
              <a:rPr lang="zh-CN" altLang="zh-CN" sz="1200" kern="1200" dirty="0">
                <a:solidFill>
                  <a:schemeClr val="tx1"/>
                </a:solidFill>
                <a:effectLst/>
                <a:latin typeface="+mn-lt"/>
                <a:ea typeface="+mn-ea"/>
                <a:cs typeface="+mn-cs"/>
              </a:rPr>
              <a:t>就会为支持布尔类型的数据库生成确的</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方言。</a:t>
            </a:r>
          </a:p>
          <a:p>
            <a:pPr marL="171450" lvl="0" indent="-171450">
              <a:buFont typeface="Wingdings" panose="05000000000000000000" pitchFamily="2" charset="2"/>
              <a:buChar char="Ø"/>
            </a:pPr>
            <a:r>
              <a:rPr lang="en-US" altLang="zh-CN" sz="1200" b="1" kern="1200" dirty="0">
                <a:solidFill>
                  <a:schemeClr val="tx1"/>
                </a:solidFill>
                <a:effectLst/>
                <a:latin typeface="+mn-lt"/>
                <a:ea typeface="+mn-ea"/>
                <a:cs typeface="+mn-cs"/>
              </a:rPr>
              <a:t>Supports the timestamp date type</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对于字段为时间戳类型的数据，</a:t>
            </a:r>
            <a:r>
              <a:rPr lang="en-US" altLang="zh-CN" sz="1200" kern="1200" dirty="0">
                <a:solidFill>
                  <a:schemeClr val="tx1"/>
                </a:solidFill>
                <a:effectLst/>
                <a:latin typeface="+mn-lt"/>
                <a:ea typeface="+mn-ea"/>
                <a:cs typeface="+mn-cs"/>
              </a:rPr>
              <a:t>Kettle</a:t>
            </a:r>
            <a:r>
              <a:rPr lang="zh-CN" altLang="zh-CN" sz="1200" kern="1200" dirty="0">
                <a:solidFill>
                  <a:schemeClr val="tx1"/>
                </a:solidFill>
                <a:effectLst/>
                <a:latin typeface="+mn-lt"/>
                <a:ea typeface="+mn-ea"/>
                <a:cs typeface="+mn-cs"/>
              </a:rPr>
              <a:t>能自动识别读取。</a:t>
            </a:r>
          </a:p>
          <a:p>
            <a:pPr marL="171450" lvl="0" indent="-171450">
              <a:buFont typeface="Wingdings" panose="05000000000000000000" pitchFamily="2" charset="2"/>
              <a:buChar char="Ø"/>
            </a:pPr>
            <a:r>
              <a:rPr lang="zh-CN" altLang="zh-CN" sz="1200" b="1" kern="1200" dirty="0">
                <a:solidFill>
                  <a:schemeClr val="tx1"/>
                </a:solidFill>
                <a:effectLst/>
                <a:latin typeface="+mn-lt"/>
                <a:ea typeface="+mn-ea"/>
                <a:cs typeface="+mn-cs"/>
              </a:rPr>
              <a:t>标识符使用引号括起来：</a:t>
            </a:r>
            <a:r>
              <a:rPr lang="zh-CN" altLang="zh-CN" sz="1200" kern="1200" dirty="0">
                <a:solidFill>
                  <a:schemeClr val="tx1"/>
                </a:solidFill>
                <a:effectLst/>
                <a:latin typeface="+mn-lt"/>
                <a:ea typeface="+mn-ea"/>
                <a:cs typeface="+mn-cs"/>
              </a:rPr>
              <a:t>强迫</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语句里的所有标识符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列名、表名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加双引号，一般用于区分大小写的数据库，或者你怀疑</a:t>
            </a:r>
            <a:r>
              <a:rPr lang="en-US" altLang="zh-CN" sz="1200" kern="1200" dirty="0">
                <a:solidFill>
                  <a:schemeClr val="tx1"/>
                </a:solidFill>
                <a:effectLst/>
                <a:latin typeface="+mn-lt"/>
                <a:ea typeface="+mn-ea"/>
                <a:cs typeface="+mn-cs"/>
              </a:rPr>
              <a:t>Kettle</a:t>
            </a:r>
            <a:r>
              <a:rPr lang="zh-CN" altLang="zh-CN" sz="1200" kern="1200" dirty="0">
                <a:solidFill>
                  <a:schemeClr val="tx1"/>
                </a:solidFill>
                <a:effectLst/>
                <a:latin typeface="+mn-lt"/>
                <a:ea typeface="+mn-ea"/>
                <a:cs typeface="+mn-cs"/>
              </a:rPr>
              <a:t>里定义的关键字列表和实际数据库不一致。</a:t>
            </a:r>
          </a:p>
          <a:p>
            <a:pPr marL="171450" lvl="0" indent="-171450">
              <a:buFont typeface="Wingdings" panose="05000000000000000000" pitchFamily="2" charset="2"/>
              <a:buChar char="Ø"/>
            </a:pPr>
            <a:r>
              <a:rPr lang="zh-CN" altLang="zh-CN" sz="1200" b="1" kern="1200" dirty="0">
                <a:solidFill>
                  <a:schemeClr val="tx1"/>
                </a:solidFill>
                <a:effectLst/>
                <a:latin typeface="+mn-lt"/>
                <a:ea typeface="+mn-ea"/>
                <a:cs typeface="+mn-cs"/>
              </a:rPr>
              <a:t>强制标识符使用小写字母：</a:t>
            </a:r>
            <a:r>
              <a:rPr lang="zh-CN" altLang="zh-CN" sz="1200" kern="1200" dirty="0">
                <a:solidFill>
                  <a:schemeClr val="tx1"/>
                </a:solidFill>
                <a:effectLst/>
                <a:latin typeface="+mn-lt"/>
                <a:ea typeface="+mn-ea"/>
                <a:cs typeface="+mn-cs"/>
              </a:rPr>
              <a:t>将</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语句里所有标识符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表名和列名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转为小写。</a:t>
            </a:r>
          </a:p>
          <a:p>
            <a:pPr marL="171450" lvl="0" indent="-171450">
              <a:buFont typeface="Wingdings" panose="05000000000000000000" pitchFamily="2" charset="2"/>
              <a:buChar char="Ø"/>
            </a:pPr>
            <a:r>
              <a:rPr lang="zh-CN" altLang="zh-CN" sz="1200" b="1" kern="1200" dirty="0">
                <a:solidFill>
                  <a:schemeClr val="tx1"/>
                </a:solidFill>
                <a:effectLst/>
                <a:latin typeface="+mn-lt"/>
                <a:ea typeface="+mn-ea"/>
                <a:cs typeface="+mn-cs"/>
              </a:rPr>
              <a:t>强制标识符使用大写字母</a:t>
            </a:r>
            <a:r>
              <a:rPr lang="zh-CN" altLang="zh-CN" sz="1200" kern="1200" dirty="0">
                <a:solidFill>
                  <a:schemeClr val="tx1"/>
                </a:solidFill>
                <a:effectLst/>
                <a:latin typeface="+mn-lt"/>
                <a:ea typeface="+mn-ea"/>
                <a:cs typeface="+mn-cs"/>
              </a:rPr>
              <a:t>：将</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语句里所有标识符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表名和列名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转为大写。</a:t>
            </a:r>
          </a:p>
          <a:p>
            <a:pPr marL="171450" lvl="0" indent="-171450">
              <a:buFont typeface="Wingdings" panose="05000000000000000000" pitchFamily="2" charset="2"/>
              <a:buChar char="Ø"/>
            </a:pPr>
            <a:r>
              <a:rPr lang="en-US" altLang="zh-CN" sz="1200" b="1" kern="1200" dirty="0">
                <a:solidFill>
                  <a:schemeClr val="tx1"/>
                </a:solidFill>
                <a:effectLst/>
                <a:latin typeface="+mn-lt"/>
                <a:ea typeface="+mn-ea"/>
                <a:cs typeface="+mn-cs"/>
              </a:rPr>
              <a:t>Preserve case of reserved words</a:t>
            </a:r>
            <a:r>
              <a:rPr lang="zh-CN" altLang="zh-CN" sz="1200" kern="1200" dirty="0">
                <a:solidFill>
                  <a:schemeClr val="tx1"/>
                </a:solidFill>
                <a:effectLst/>
                <a:latin typeface="+mn-lt"/>
                <a:ea typeface="+mn-ea"/>
                <a:cs typeface="+mn-cs"/>
              </a:rPr>
              <a:t>：保存一些</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保留关键字。</a:t>
            </a:r>
          </a:p>
          <a:p>
            <a:pPr marL="171450" lvl="0" indent="-171450">
              <a:buFont typeface="Wingdings" panose="05000000000000000000" pitchFamily="2" charset="2"/>
              <a:buChar char="Ø"/>
            </a:pPr>
            <a:r>
              <a:rPr lang="zh-CN" altLang="zh-CN" sz="1200" b="1" kern="1200" dirty="0">
                <a:solidFill>
                  <a:schemeClr val="tx1"/>
                </a:solidFill>
                <a:effectLst/>
                <a:latin typeface="+mn-lt"/>
                <a:ea typeface="+mn-ea"/>
                <a:cs typeface="+mn-cs"/>
              </a:rPr>
              <a:t>默认模式名</a:t>
            </a:r>
            <a:r>
              <a:rPr lang="en-US"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当不明确指定模式（有些数据库叫目录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默认的模式名。</a:t>
            </a:r>
          </a:p>
          <a:p>
            <a:pPr marL="171450" lvl="0" indent="-171450">
              <a:buFont typeface="Wingdings" panose="05000000000000000000" pitchFamily="2" charset="2"/>
              <a:buChar char="Ø"/>
            </a:pPr>
            <a:r>
              <a:rPr lang="zh-CN" altLang="zh-CN" sz="1200" b="1" kern="1200" dirty="0">
                <a:solidFill>
                  <a:schemeClr val="tx1"/>
                </a:solidFill>
                <a:effectLst/>
                <a:latin typeface="+mn-lt"/>
                <a:ea typeface="+mn-ea"/>
                <a:cs typeface="+mn-cs"/>
              </a:rPr>
              <a:t>连接后要执行的</a:t>
            </a:r>
            <a:r>
              <a:rPr lang="en-US" altLang="zh-CN" sz="1200" b="1"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立连接后</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修改某些参数，如</a:t>
            </a:r>
            <a:r>
              <a:rPr lang="en-US" altLang="zh-CN" sz="1200" kern="1200" dirty="0">
                <a:solidFill>
                  <a:schemeClr val="tx1"/>
                </a:solidFill>
                <a:effectLst/>
                <a:latin typeface="+mn-lt"/>
                <a:ea typeface="+mn-ea"/>
                <a:cs typeface="+mn-cs"/>
              </a:rPr>
              <a:t>Session</a:t>
            </a:r>
            <a:r>
              <a:rPr lang="zh-CN" altLang="zh-CN" sz="1200" kern="1200" dirty="0">
                <a:solidFill>
                  <a:schemeClr val="tx1"/>
                </a:solidFill>
                <a:effectLst/>
                <a:latin typeface="+mn-lt"/>
                <a:ea typeface="+mn-ea"/>
                <a:cs typeface="+mn-cs"/>
              </a:rPr>
              <a:t>级别的变量或调试信息等。</a:t>
            </a:r>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79</a:t>
            </a:fld>
            <a:endParaRPr lang="zh-CN" altLang="en-US"/>
          </a:p>
        </p:txBody>
      </p:sp>
    </p:spTree>
    <p:extLst>
      <p:ext uri="{BB962C8B-B14F-4D97-AF65-F5344CB8AC3E}">
        <p14:creationId xmlns:p14="http://schemas.microsoft.com/office/powerpoint/2010/main" val="1913991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kern="1000" spc="10" dirty="0">
                <a:ea typeface="微软雅黑" panose="020B0503020204020204" pitchFamily="34" charset="-122"/>
                <a:cs typeface="微软雅黑" panose="020B0503020204020204" pitchFamily="34" charset="-122"/>
              </a:rPr>
              <a:t>为了能正确的读取这两种文件，我们需要在输入类的步骤中选择文字编码。查看文件的字符编码方法比较多，较方便的一种方法就是用</a:t>
            </a:r>
            <a:r>
              <a:rPr lang="en-US" altLang="zh-CN" kern="1000" spc="10" dirty="0">
                <a:ea typeface="微软雅黑" panose="020B0503020204020204" pitchFamily="34" charset="-122"/>
                <a:cs typeface="微软雅黑" panose="020B0503020204020204" pitchFamily="34" charset="-122"/>
              </a:rPr>
              <a:t>IE</a:t>
            </a:r>
            <a:r>
              <a:rPr lang="zh-CN" altLang="zh-CN" kern="1000" spc="10" dirty="0">
                <a:ea typeface="微软雅黑" panose="020B0503020204020204" pitchFamily="34" charset="-122"/>
                <a:cs typeface="微软雅黑" panose="020B0503020204020204" pitchFamily="34" charset="-122"/>
              </a:rPr>
              <a:t>浏览器查看</a:t>
            </a:r>
            <a:r>
              <a:rPr lang="zh-CN" altLang="en-US" kern="1000" spc="10" dirty="0">
                <a:ea typeface="微软雅黑" panose="020B0503020204020204" pitchFamily="34" charset="-122"/>
                <a:cs typeface="微软雅黑" panose="020B0503020204020204" pitchFamily="34" charset="-122"/>
              </a:rPr>
              <a:t>。</a:t>
            </a:r>
            <a:r>
              <a:rPr lang="zh-CN" altLang="zh-CN" kern="1000" spc="10" dirty="0">
                <a:ea typeface="微软雅黑" panose="020B0503020204020204" pitchFamily="34" charset="-122"/>
                <a:cs typeface="微软雅黑" panose="020B0503020204020204" pitchFamily="34" charset="-122"/>
              </a:rPr>
              <a:t>打开</a:t>
            </a:r>
            <a:r>
              <a:rPr lang="en-US" altLang="zh-CN" kern="1000" spc="10" dirty="0">
                <a:ea typeface="微软雅黑" panose="020B0503020204020204" pitchFamily="34" charset="-122"/>
                <a:cs typeface="微软雅黑" panose="020B0503020204020204" pitchFamily="34" charset="-122"/>
              </a:rPr>
              <a:t>IE</a:t>
            </a:r>
            <a:r>
              <a:rPr lang="zh-CN" altLang="zh-CN" kern="1000" spc="10" dirty="0">
                <a:ea typeface="微软雅黑" panose="020B0503020204020204" pitchFamily="34" charset="-122"/>
                <a:cs typeface="微软雅黑" panose="020B0503020204020204" pitchFamily="34" charset="-122"/>
              </a:rPr>
              <a:t>浏览器，把文件拖放在</a:t>
            </a:r>
            <a:r>
              <a:rPr lang="en-US" altLang="zh-CN" kern="1000" spc="10" dirty="0">
                <a:ea typeface="微软雅黑" panose="020B0503020204020204" pitchFamily="34" charset="-122"/>
                <a:cs typeface="微软雅黑" panose="020B0503020204020204" pitchFamily="34" charset="-122"/>
              </a:rPr>
              <a:t>IE</a:t>
            </a:r>
            <a:r>
              <a:rPr lang="zh-CN" altLang="zh-CN" kern="1000" spc="10" dirty="0">
                <a:ea typeface="微软雅黑" panose="020B0503020204020204" pitchFamily="34" charset="-122"/>
                <a:cs typeface="微软雅黑" panose="020B0503020204020204" pitchFamily="34" charset="-122"/>
              </a:rPr>
              <a:t>浏览器上显示。然后，右键单击文件，在右键菜单上选择“编码</a:t>
            </a:r>
            <a:r>
              <a:rPr lang="en-US" altLang="zh-CN" kern="1000" spc="10" dirty="0">
                <a:ea typeface="微软雅黑" panose="020B0503020204020204" pitchFamily="34" charset="-122"/>
                <a:cs typeface="微软雅黑" panose="020B0503020204020204" pitchFamily="34" charset="-122"/>
              </a:rPr>
              <a:t>(E)</a:t>
            </a:r>
            <a:r>
              <a:rPr lang="zh-CN" altLang="zh-CN" kern="1000" spc="10" dirty="0">
                <a:ea typeface="微软雅黑" panose="020B0503020204020204" pitchFamily="34" charset="-122"/>
                <a:cs typeface="微软雅黑" panose="020B0503020204020204" pitchFamily="34" charset="-122"/>
              </a:rPr>
              <a:t>”，在旁边的弹框中将看到此文件的编码。</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8</a:t>
            </a:fld>
            <a:endParaRPr lang="zh-CN" altLang="en-US"/>
          </a:p>
        </p:txBody>
      </p:sp>
    </p:spTree>
    <p:extLst>
      <p:ext uri="{BB962C8B-B14F-4D97-AF65-F5344CB8AC3E}">
        <p14:creationId xmlns:p14="http://schemas.microsoft.com/office/powerpoint/2010/main" val="28883589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kern="1000" spc="10" dirty="0">
                <a:ea typeface="微软雅黑" panose="020B0503020204020204" pitchFamily="34" charset="-122"/>
                <a:cs typeface="微软雅黑" panose="020B0503020204020204" pitchFamily="34" charset="-122"/>
              </a:rPr>
              <a:t>除了这些高级选项，在连接对话框的“选项”标签下</a:t>
            </a:r>
            <a:r>
              <a:rPr lang="en-US" altLang="zh-CN" kern="1000" spc="10" dirty="0">
                <a:ea typeface="微软雅黑" panose="020B0503020204020204" pitchFamily="34" charset="-122"/>
                <a:cs typeface="微软雅黑" panose="020B0503020204020204" pitchFamily="34" charset="-122"/>
              </a:rPr>
              <a:t>,</a:t>
            </a:r>
            <a:r>
              <a:rPr lang="zh-CN" altLang="zh-CN" kern="1000" spc="10" dirty="0">
                <a:ea typeface="微软雅黑" panose="020B0503020204020204" pitchFamily="34" charset="-122"/>
                <a:cs typeface="微软雅黑" panose="020B0503020204020204" pitchFamily="34" charset="-122"/>
              </a:rPr>
              <a:t>还可以设置数据库的特定的参数，如一些连接参数。为便于使用，对于某些数据库</a:t>
            </a:r>
            <a:r>
              <a:rPr lang="en-US" altLang="zh-CN" kern="1000" spc="10" dirty="0">
                <a:ea typeface="微软雅黑" panose="020B0503020204020204" pitchFamily="34" charset="-122"/>
                <a:cs typeface="微软雅黑" panose="020B0503020204020204" pitchFamily="34" charset="-122"/>
              </a:rPr>
              <a:t>(</a:t>
            </a:r>
            <a:r>
              <a:rPr lang="zh-CN" altLang="zh-CN" kern="1000" spc="10" dirty="0">
                <a:ea typeface="微软雅黑" panose="020B0503020204020204" pitchFamily="34" charset="-122"/>
                <a:cs typeface="微软雅黑" panose="020B0503020204020204" pitchFamily="34" charset="-122"/>
              </a:rPr>
              <a:t>如</a:t>
            </a:r>
            <a:r>
              <a:rPr lang="en-US" altLang="zh-CN" kern="1000" spc="10" dirty="0">
                <a:ea typeface="微软雅黑" panose="020B0503020204020204" pitchFamily="34" charset="-122"/>
                <a:cs typeface="微软雅黑" panose="020B0503020204020204" pitchFamily="34" charset="-122"/>
              </a:rPr>
              <a:t>MySQL)</a:t>
            </a:r>
            <a:r>
              <a:rPr lang="zh-CN" altLang="zh-CN" kern="1000" spc="10" dirty="0">
                <a:ea typeface="微软雅黑" panose="020B0503020204020204" pitchFamily="34" charset="-122"/>
                <a:cs typeface="微软雅黑" panose="020B0503020204020204" pitchFamily="34" charset="-122"/>
              </a:rPr>
              <a:t>，</a:t>
            </a:r>
            <a:r>
              <a:rPr lang="en-US" altLang="zh-CN" kern="1000" spc="10" dirty="0">
                <a:ea typeface="微软雅黑" panose="020B0503020204020204" pitchFamily="34" charset="-122"/>
                <a:cs typeface="微软雅黑" panose="020B0503020204020204" pitchFamily="34" charset="-122"/>
              </a:rPr>
              <a:t>Kettle</a:t>
            </a:r>
            <a:r>
              <a:rPr lang="zh-CN" altLang="zh-CN" kern="1000" spc="10" dirty="0">
                <a:ea typeface="微软雅黑" panose="020B0503020204020204" pitchFamily="34" charset="-122"/>
                <a:cs typeface="微软雅黑" panose="020B0503020204020204" pitchFamily="34" charset="-122"/>
              </a:rPr>
              <a:t>是供了一些默认的连接参数和值。各个数据库详细的参数列表，请参考数据库</a:t>
            </a:r>
            <a:r>
              <a:rPr lang="en-US" altLang="zh-CN" kern="1000" spc="10" dirty="0">
                <a:ea typeface="微软雅黑" panose="020B0503020204020204" pitchFamily="34" charset="-122"/>
                <a:cs typeface="微软雅黑" panose="020B0503020204020204" pitchFamily="34" charset="-122"/>
              </a:rPr>
              <a:t>JDBC</a:t>
            </a:r>
            <a:r>
              <a:rPr lang="zh-CN" altLang="zh-CN" kern="1000" spc="10" dirty="0">
                <a:ea typeface="微软雅黑" panose="020B0503020204020204" pitchFamily="34" charset="-122"/>
                <a:cs typeface="微软雅黑" panose="020B0503020204020204" pitchFamily="34" charset="-122"/>
              </a:rPr>
              <a:t>驱动手册。</a:t>
            </a:r>
            <a:endParaRPr lang="en-US" altLang="zh-CN" kern="1000" spc="10" dirty="0">
              <a:ea typeface="微软雅黑" panose="020B0503020204020204" pitchFamily="34" charset="-122"/>
              <a:cs typeface="微软雅黑" panose="020B0503020204020204" pitchFamily="34" charset="-12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kern="1000" spc="10" dirty="0">
                <a:ea typeface="微软雅黑" panose="020B0503020204020204" pitchFamily="34" charset="-122"/>
                <a:cs typeface="微软雅黑" panose="020B0503020204020204" pitchFamily="34" charset="-122"/>
              </a:rPr>
              <a:t>例如</a:t>
            </a:r>
            <a:r>
              <a:rPr lang="en-US" altLang="zh-CN" kern="1000" spc="10" dirty="0">
                <a:ea typeface="微软雅黑" panose="020B0503020204020204" pitchFamily="34" charset="-122"/>
                <a:cs typeface="微软雅黑" panose="020B0503020204020204" pitchFamily="34" charset="-122"/>
              </a:rPr>
              <a:t>MySQL</a:t>
            </a:r>
            <a:r>
              <a:rPr lang="zh-CN" altLang="zh-CN" kern="1000" spc="10" dirty="0">
                <a:ea typeface="微软雅黑" panose="020B0503020204020204" pitchFamily="34" charset="-122"/>
                <a:cs typeface="微软雅黑" panose="020B0503020204020204" pitchFamily="34" charset="-122"/>
              </a:rPr>
              <a:t>，对用户来说，比较实用的一个选项就是通过参数设置数据库的字符编码</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80</a:t>
            </a:fld>
            <a:endParaRPr lang="zh-CN" altLang="en-US"/>
          </a:p>
        </p:txBody>
      </p:sp>
    </p:spTree>
    <p:extLst>
      <p:ext uri="{BB962C8B-B14F-4D97-AF65-F5344CB8AC3E}">
        <p14:creationId xmlns:p14="http://schemas.microsoft.com/office/powerpoint/2010/main" val="7157803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最后</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还可以选择</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Apache</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的通用数据库“连接池”和“集群”的选项。如果你需要在集群中运行很多转换或作业，那么，就必须使用到这些配置了。</a:t>
            </a:r>
            <a:endParaRPr lang="en-US" altLang="zh-CN" kern="1000" spc="0" dirty="0">
              <a:latin typeface="Times New Roman" panose="02020603050405020304" pitchFamily="18" charset="0"/>
              <a:ea typeface="微软雅黑" panose="020B0503020204020204" pitchFamily="34" charset="-122"/>
              <a:cs typeface="+mn-cs"/>
            </a:endParaRPr>
          </a:p>
          <a:p>
            <a:pPr marL="171450" indent="-171450">
              <a:buFont typeface="Wingdings" panose="05000000000000000000" pitchFamily="2" charset="2"/>
              <a:buChar char="Ø"/>
            </a:pP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考虑到关系数据库的共通性，在下个章节中，我们选择</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MySQL</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作为样例介绍参数化的查询。</a:t>
            </a:r>
            <a:endParaRPr lang="zh-CN" altLang="zh-CN" kern="1000" dirty="0">
              <a:latin typeface="Times New Roman" panose="02020603050405020304" pitchFamily="18" charset="0"/>
              <a:ea typeface="方正书宋简体"/>
            </a:endParaRPr>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81</a:t>
            </a:fld>
            <a:endParaRPr lang="zh-CN" altLang="en-US"/>
          </a:p>
        </p:txBody>
      </p:sp>
    </p:spTree>
    <p:extLst>
      <p:ext uri="{BB962C8B-B14F-4D97-AF65-F5344CB8AC3E}">
        <p14:creationId xmlns:p14="http://schemas.microsoft.com/office/powerpoint/2010/main" val="10818561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en-US" dirty="0"/>
              <a:t>接下来我们通过一个案例，来使用并了解</a:t>
            </a:r>
            <a:r>
              <a:rPr lang="zh-CN" altLang="en-US" sz="1200" kern="1200" dirty="0">
                <a:solidFill>
                  <a:schemeClr val="tx1"/>
                </a:solidFill>
                <a:effectLst/>
                <a:latin typeface="+mn-lt"/>
                <a:ea typeface="+mn-ea"/>
                <a:cs typeface="+mn-cs"/>
              </a:rPr>
              <a:t>数据库的输入、输出步骤。</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此案例的前提条件是我们在</a:t>
            </a:r>
            <a:r>
              <a:rPr lang="en-US" altLang="zh-CN" sz="1200" kern="1200" dirty="0">
                <a:solidFill>
                  <a:schemeClr val="tx1"/>
                </a:solidFill>
                <a:effectLst/>
                <a:latin typeface="+mn-lt"/>
                <a:ea typeface="+mn-ea"/>
                <a:cs typeface="+mn-cs"/>
              </a:rPr>
              <a:t>MySQL</a:t>
            </a:r>
            <a:r>
              <a:rPr lang="zh-CN" altLang="zh-CN" sz="1200" kern="1200" dirty="0">
                <a:solidFill>
                  <a:schemeClr val="tx1"/>
                </a:solidFill>
                <a:effectLst/>
                <a:latin typeface="+mn-lt"/>
                <a:ea typeface="+mn-ea"/>
                <a:cs typeface="+mn-cs"/>
              </a:rPr>
              <a:t>上已经创建了</a:t>
            </a:r>
            <a:r>
              <a:rPr lang="en-US" altLang="zh-CN" sz="1200" kern="1200" dirty="0">
                <a:solidFill>
                  <a:schemeClr val="tx1"/>
                </a:solidFill>
                <a:effectLst/>
                <a:latin typeface="+mn-lt"/>
                <a:ea typeface="+mn-ea"/>
                <a:cs typeface="+mn-cs"/>
              </a:rPr>
              <a:t>sql_test</a:t>
            </a:r>
            <a:r>
              <a:rPr lang="zh-CN" altLang="zh-CN" sz="1200" kern="1200" dirty="0">
                <a:solidFill>
                  <a:schemeClr val="tx1"/>
                </a:solidFill>
                <a:effectLst/>
                <a:latin typeface="+mn-lt"/>
                <a:ea typeface="+mn-ea"/>
                <a:cs typeface="+mn-cs"/>
              </a:rPr>
              <a:t>数据库，并在此库上创建了</a:t>
            </a:r>
            <a:r>
              <a:rPr lang="en-US" altLang="zh-CN" sz="1200" kern="1200" dirty="0">
                <a:solidFill>
                  <a:schemeClr val="tx1"/>
                </a:solidFill>
                <a:effectLst/>
                <a:latin typeface="+mn-lt"/>
                <a:ea typeface="+mn-ea"/>
                <a:cs typeface="+mn-cs"/>
              </a:rPr>
              <a:t>student</a:t>
            </a:r>
            <a:r>
              <a:rPr lang="zh-CN" altLang="zh-CN" sz="1200" kern="1200" dirty="0">
                <a:solidFill>
                  <a:schemeClr val="tx1"/>
                </a:solidFill>
                <a:effectLst/>
                <a:latin typeface="+mn-lt"/>
                <a:ea typeface="+mn-ea"/>
                <a:cs typeface="+mn-cs"/>
              </a:rPr>
              <a:t>表</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en-US" sz="1200" kern="1200" dirty="0">
                <a:solidFill>
                  <a:schemeClr val="tx1"/>
                </a:solidFill>
                <a:effectLst/>
                <a:latin typeface="+mn-lt"/>
                <a:ea typeface="+mn-ea"/>
                <a:cs typeface="+mn-cs"/>
              </a:rPr>
              <a:t>首先，我们来看转换的输入输出需求</a:t>
            </a:r>
            <a:r>
              <a:rPr lang="en-US" altLang="zh-CN"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我们需要</a:t>
            </a:r>
            <a:r>
              <a:rPr lang="zh-CN" altLang="zh-CN" sz="1200" kern="1200" dirty="0">
                <a:solidFill>
                  <a:schemeClr val="tx1"/>
                </a:solidFill>
                <a:effectLst/>
                <a:latin typeface="+mn-lt"/>
                <a:ea typeface="+mn-ea"/>
                <a:cs typeface="+mn-cs"/>
              </a:rPr>
              <a:t>读入</a:t>
            </a:r>
            <a:r>
              <a:rPr lang="en-US" altLang="zh-CN" sz="1200" kern="1200" dirty="0">
                <a:solidFill>
                  <a:schemeClr val="tx1"/>
                </a:solidFill>
                <a:effectLst/>
                <a:latin typeface="+mn-lt"/>
                <a:ea typeface="+mn-ea"/>
                <a:cs typeface="+mn-cs"/>
              </a:rPr>
              <a:t>student</a:t>
            </a:r>
            <a:r>
              <a:rPr lang="zh-CN" altLang="zh-CN" sz="1200" kern="1200" dirty="0">
                <a:solidFill>
                  <a:schemeClr val="tx1"/>
                </a:solidFill>
                <a:effectLst/>
                <a:latin typeface="+mn-lt"/>
                <a:ea typeface="+mn-ea"/>
                <a:cs typeface="+mn-cs"/>
              </a:rPr>
              <a:t>表格数据，输出满足身高大于等于</a:t>
            </a:r>
            <a:r>
              <a:rPr lang="en-US" altLang="zh-CN" sz="1200" kern="1200" dirty="0">
                <a:solidFill>
                  <a:schemeClr val="tx1"/>
                </a:solidFill>
                <a:effectLst/>
                <a:latin typeface="+mn-lt"/>
                <a:ea typeface="+mn-ea"/>
                <a:cs typeface="+mn-cs"/>
              </a:rPr>
              <a:t>185</a:t>
            </a:r>
            <a:r>
              <a:rPr lang="zh-CN" altLang="zh-CN" sz="1200" kern="1200" dirty="0">
                <a:solidFill>
                  <a:schemeClr val="tx1"/>
                </a:solidFill>
                <a:effectLst/>
                <a:latin typeface="+mn-lt"/>
                <a:ea typeface="+mn-ea"/>
                <a:cs typeface="+mn-cs"/>
              </a:rPr>
              <a:t>，成绩大于等于</a:t>
            </a:r>
            <a:r>
              <a:rPr lang="en-US" altLang="zh-CN" sz="1200" kern="1200" dirty="0">
                <a:solidFill>
                  <a:schemeClr val="tx1"/>
                </a:solidFill>
                <a:effectLst/>
                <a:latin typeface="+mn-lt"/>
                <a:ea typeface="+mn-ea"/>
                <a:cs typeface="+mn-cs"/>
              </a:rPr>
              <a:t>85</a:t>
            </a:r>
            <a:r>
              <a:rPr lang="zh-CN" altLang="zh-CN" sz="1200" kern="1200" dirty="0">
                <a:solidFill>
                  <a:schemeClr val="tx1"/>
                </a:solidFill>
                <a:effectLst/>
                <a:latin typeface="+mn-lt"/>
                <a:ea typeface="+mn-ea"/>
                <a:cs typeface="+mn-cs"/>
              </a:rPr>
              <a:t>的学生数据。输出的数据存储在</a:t>
            </a:r>
            <a:r>
              <a:rPr lang="en-US" altLang="zh-CN" sz="1200" kern="1200" dirty="0">
                <a:solidFill>
                  <a:schemeClr val="tx1"/>
                </a:solidFill>
                <a:effectLst/>
                <a:latin typeface="+mn-lt"/>
                <a:ea typeface="+mn-ea"/>
                <a:cs typeface="+mn-cs"/>
              </a:rPr>
              <a:t>StuOut</a:t>
            </a:r>
            <a:r>
              <a:rPr lang="zh-CN" altLang="zh-CN" sz="1200" kern="1200" dirty="0">
                <a:solidFill>
                  <a:schemeClr val="tx1"/>
                </a:solidFill>
                <a:effectLst/>
                <a:latin typeface="+mn-lt"/>
                <a:ea typeface="+mn-ea"/>
                <a:cs typeface="+mn-cs"/>
              </a:rPr>
              <a:t>表中。</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82</a:t>
            </a:fld>
            <a:endParaRPr lang="zh-CN" altLang="en-US"/>
          </a:p>
        </p:txBody>
      </p:sp>
    </p:spTree>
    <p:extLst>
      <p:ext uri="{BB962C8B-B14F-4D97-AF65-F5344CB8AC3E}">
        <p14:creationId xmlns:p14="http://schemas.microsoft.com/office/powerpoint/2010/main" val="21185458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kern="1000" spc="10" dirty="0">
                <a:ea typeface="微软雅黑" panose="020B0503020204020204" pitchFamily="34" charset="-122"/>
                <a:cs typeface="微软雅黑" panose="020B0503020204020204" pitchFamily="34" charset="-122"/>
              </a:rPr>
              <a:t>期望输出的</a:t>
            </a:r>
            <a:r>
              <a:rPr lang="en-US" altLang="zh-CN" dirty="0"/>
              <a:t>StuOut</a:t>
            </a:r>
            <a:r>
              <a:rPr lang="zh-CN" altLang="zh-CN" dirty="0"/>
              <a:t>表</a:t>
            </a:r>
            <a:r>
              <a:rPr lang="zh-CN" altLang="en-US" dirty="0"/>
              <a:t>的</a:t>
            </a:r>
            <a:r>
              <a:rPr lang="zh-CN" altLang="zh-CN" kern="1000" spc="10" dirty="0">
                <a:ea typeface="微软雅黑" panose="020B0503020204020204" pitchFamily="34" charset="-122"/>
                <a:cs typeface="微软雅黑" panose="020B0503020204020204" pitchFamily="34" charset="-122"/>
              </a:rPr>
              <a:t>内容</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83</a:t>
            </a:fld>
            <a:endParaRPr lang="zh-CN" altLang="en-US"/>
          </a:p>
        </p:txBody>
      </p:sp>
    </p:spTree>
    <p:extLst>
      <p:ext uri="{BB962C8B-B14F-4D97-AF65-F5344CB8AC3E}">
        <p14:creationId xmlns:p14="http://schemas.microsoft.com/office/powerpoint/2010/main" val="5663785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en-US" dirty="0"/>
              <a:t>我们在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已经创建了简单的转换流程图，这里参考第二章的操作，</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新建转换文件，并开始可视化编程。</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由于我们查询的条件是身高和成绩，所以我们需要在“自定义常量数据”里设置好身高和成绩的值，作为参数传输给下个步骤“表输入”。</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“表输入”步骤在它的</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查询语句中接收参数，作为</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语句的条件查询部分。</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最终，执行此转换时，我们得到了符合查询条件的数据，并通过“表输出”步骤在数据库中新建表格，保存符合条件的数据。</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84</a:t>
            </a:fld>
            <a:endParaRPr lang="zh-CN" altLang="en-US"/>
          </a:p>
        </p:txBody>
      </p:sp>
    </p:spTree>
    <p:extLst>
      <p:ext uri="{BB962C8B-B14F-4D97-AF65-F5344CB8AC3E}">
        <p14:creationId xmlns:p14="http://schemas.microsoft.com/office/powerpoint/2010/main" val="9354240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第一步，我们来进行</a:t>
            </a:r>
            <a:r>
              <a:rPr lang="zh-CN" altLang="zh-CN" kern="1000" dirty="0">
                <a:ea typeface="微软雅黑" panose="020B0503020204020204" pitchFamily="34" charset="-122"/>
                <a:cs typeface="微软雅黑" panose="020B0503020204020204" pitchFamily="34" charset="-122"/>
              </a:rPr>
              <a:t>“</a:t>
            </a:r>
            <a:r>
              <a:rPr lang="zh-CN" altLang="en-US" dirty="0"/>
              <a:t>自定义常量数据</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endParaRPr lang="en-US" altLang="zh-CN" kern="1000" dirty="0">
              <a:ea typeface="微软雅黑" panose="020B0503020204020204" pitchFamily="34" charset="-122"/>
              <a:cs typeface="微软雅黑" panose="020B0503020204020204" pitchFamily="34" charset="-122"/>
            </a:endParaRPr>
          </a:p>
          <a:p>
            <a:r>
              <a:rPr lang="zh-CN" altLang="en-US" sz="1200" kern="1000" dirty="0">
                <a:solidFill>
                  <a:schemeClr val="tx1"/>
                </a:solidFill>
                <a:effectLst/>
                <a:latin typeface="+mn-lt"/>
                <a:ea typeface="微软雅黑" panose="020B0503020204020204" pitchFamily="34" charset="-122"/>
                <a:cs typeface="+mn-cs"/>
              </a:rPr>
              <a:t>在“元数据”标签卡中：</a:t>
            </a:r>
            <a:endParaRPr lang="en-US" altLang="zh-CN" sz="1200" kern="1200" dirty="0">
              <a:solidFill>
                <a:schemeClr val="tx1"/>
              </a:solidFill>
              <a:effectLst/>
              <a:latin typeface="+mn-lt"/>
              <a:ea typeface="+mn-ea"/>
              <a:cs typeface="+mn-cs"/>
            </a:endParaRPr>
          </a:p>
          <a:p>
            <a:pPr marL="285750" indent="-285750">
              <a:buFont typeface="Wingdings" panose="05000000000000000000" pitchFamily="2" charset="2"/>
              <a:buChar char="Ø"/>
            </a:pPr>
            <a:r>
              <a:rPr lang="zh-CN" altLang="zh-CN" dirty="0"/>
              <a:t>此卡项产生参数数据的字段。字段在“名称”栏目下填写，填写完毕后，在“类型”栏目中选择和数据库表一样的数据类型。</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85</a:t>
            </a:fld>
            <a:endParaRPr lang="zh-CN" altLang="en-US"/>
          </a:p>
        </p:txBody>
      </p:sp>
    </p:spTree>
    <p:extLst>
      <p:ext uri="{BB962C8B-B14F-4D97-AF65-F5344CB8AC3E}">
        <p14:creationId xmlns:p14="http://schemas.microsoft.com/office/powerpoint/2010/main" val="42470839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zh-CN" altLang="zh-CN" dirty="0"/>
              <a:t>数据</a:t>
            </a:r>
            <a:r>
              <a:rPr lang="zh-CN" altLang="en-US" dirty="0"/>
              <a:t>”标签卡中的配置：</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此卡项的栏目中，有两个字段“身高”和“成绩”，分别来源于“元数据”卡项的配置。我们手工设置它们的值为</a:t>
            </a:r>
            <a:r>
              <a:rPr lang="en-US" altLang="zh-CN" sz="1200" kern="1200" dirty="0">
                <a:solidFill>
                  <a:schemeClr val="tx1"/>
                </a:solidFill>
                <a:effectLst/>
                <a:latin typeface="+mn-lt"/>
                <a:ea typeface="+mn-ea"/>
                <a:cs typeface="+mn-cs"/>
              </a:rPr>
              <a:t>180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85</a:t>
            </a:r>
            <a:r>
              <a:rPr lang="zh-CN" altLang="zh-CN" sz="1200" kern="1200" dirty="0">
                <a:solidFill>
                  <a:schemeClr val="tx1"/>
                </a:solidFill>
                <a:effectLst/>
                <a:latin typeface="+mn-lt"/>
                <a:ea typeface="+mn-ea"/>
                <a:cs typeface="+mn-cs"/>
              </a:rPr>
              <a:t>，作为参数传给下个步骤“表输入”。</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86</a:t>
            </a:fld>
            <a:endParaRPr lang="zh-CN" altLang="en-US"/>
          </a:p>
        </p:txBody>
      </p:sp>
    </p:spTree>
    <p:extLst>
      <p:ext uri="{BB962C8B-B14F-4D97-AF65-F5344CB8AC3E}">
        <p14:creationId xmlns:p14="http://schemas.microsoft.com/office/powerpoint/2010/main" val="41537229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第二步，我们来进行</a:t>
            </a:r>
            <a:r>
              <a:rPr lang="zh-CN" altLang="zh-CN" kern="1000" dirty="0">
                <a:ea typeface="微软雅黑" panose="020B0503020204020204" pitchFamily="34" charset="-122"/>
                <a:cs typeface="微软雅黑" panose="020B0503020204020204" pitchFamily="34" charset="-122"/>
              </a:rPr>
              <a:t>“</a:t>
            </a:r>
            <a:r>
              <a:rPr lang="zh-CN" altLang="en-US" dirty="0"/>
              <a:t>表输入</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r>
              <a:rPr lang="zh-CN" altLang="en-US" dirty="0"/>
              <a:t>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中已经配置过“表输入”的步骤，这里参考第二章的操作。</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pPr marL="171450" indent="-171450">
              <a:buFont typeface="Wingdings" panose="05000000000000000000" pitchFamily="2" charset="2"/>
              <a:buChar char="Ø"/>
            </a:pP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最后，在“</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SQL</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”输入框中：</a:t>
            </a:r>
            <a:r>
              <a:rPr lang="zh-CN" altLang="zh-CN" sz="1200" kern="1200" dirty="0">
                <a:solidFill>
                  <a:schemeClr val="tx1"/>
                </a:solidFill>
                <a:effectLst/>
                <a:latin typeface="+mn-lt"/>
                <a:ea typeface="+mn-ea"/>
                <a:cs typeface="+mn-cs"/>
              </a:rPr>
              <a:t>手工输入</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a:t>
            </a:r>
            <a:r>
              <a:rPr lang="en-US" altLang="zh-CN" sz="1200" kern="1200" dirty="0">
                <a:solidFill>
                  <a:schemeClr val="tx1"/>
                </a:solidFill>
                <a:effectLst/>
                <a:latin typeface="+mn-lt"/>
                <a:ea typeface="+mn-ea"/>
                <a:cs typeface="+mn-cs"/>
              </a:rPr>
              <a:t>SELECT * FROM student WHERE </a:t>
            </a:r>
            <a:r>
              <a:rPr lang="zh-CN" altLang="zh-CN" sz="1200" kern="1200" dirty="0">
                <a:solidFill>
                  <a:schemeClr val="tx1"/>
                </a:solidFill>
                <a:effectLst/>
                <a:latin typeface="+mn-lt"/>
                <a:ea typeface="+mn-ea"/>
                <a:cs typeface="+mn-cs"/>
              </a:rPr>
              <a:t>身高</a:t>
            </a:r>
            <a:r>
              <a:rPr lang="en-US" altLang="zh-CN" sz="1200" kern="1200" dirty="0">
                <a:solidFill>
                  <a:schemeClr val="tx1"/>
                </a:solidFill>
                <a:effectLst/>
                <a:latin typeface="+mn-lt"/>
                <a:ea typeface="+mn-ea"/>
                <a:cs typeface="+mn-cs"/>
              </a:rPr>
              <a:t>&gt;=? AND </a:t>
            </a:r>
            <a:r>
              <a:rPr lang="zh-CN" altLang="zh-CN" sz="1200" kern="1200" dirty="0">
                <a:solidFill>
                  <a:schemeClr val="tx1"/>
                </a:solidFill>
                <a:effectLst/>
                <a:latin typeface="+mn-lt"/>
                <a:ea typeface="+mn-ea"/>
                <a:cs typeface="+mn-cs"/>
              </a:rPr>
              <a:t>成绩</a:t>
            </a:r>
            <a:r>
              <a:rPr lang="en-US" altLang="zh-CN" sz="1200" kern="1200" dirty="0">
                <a:solidFill>
                  <a:schemeClr val="tx1"/>
                </a:solidFill>
                <a:effectLst/>
                <a:latin typeface="+mn-lt"/>
                <a:ea typeface="+mn-ea"/>
                <a:cs typeface="+mn-cs"/>
              </a:rPr>
              <a:t>&gt;=?</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。其中，第一个问号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用上个步骤的第一个参数身高值来替代，即是</a:t>
            </a:r>
            <a:r>
              <a:rPr lang="en-US" altLang="zh-CN" sz="1200" kern="1200" dirty="0">
                <a:solidFill>
                  <a:schemeClr val="tx1"/>
                </a:solidFill>
                <a:effectLst/>
                <a:latin typeface="+mn-lt"/>
                <a:ea typeface="+mn-ea"/>
                <a:cs typeface="+mn-cs"/>
              </a:rPr>
              <a:t>180</a:t>
            </a:r>
            <a:r>
              <a:rPr lang="zh-CN" altLang="zh-CN" sz="1200" kern="1200" dirty="0">
                <a:solidFill>
                  <a:schemeClr val="tx1"/>
                </a:solidFill>
                <a:effectLst/>
                <a:latin typeface="+mn-lt"/>
                <a:ea typeface="+mn-ea"/>
                <a:cs typeface="+mn-cs"/>
              </a:rPr>
              <a:t>。第二个问号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用上个步骤的第二个参数成绩值来替代，即是</a:t>
            </a:r>
            <a:r>
              <a:rPr lang="en-US" altLang="zh-CN" sz="1200" kern="1200" dirty="0">
                <a:solidFill>
                  <a:schemeClr val="tx1"/>
                </a:solidFill>
                <a:effectLst/>
                <a:latin typeface="+mn-lt"/>
                <a:ea typeface="+mn-ea"/>
                <a:cs typeface="+mn-cs"/>
              </a:rPr>
              <a:t>85</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为了使得以上的参数化查询生效，还需要勾选“替换</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SQL</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语句里的变量”，</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pPr marL="171450" indent="-171450">
              <a:buFont typeface="Wingdings" panose="05000000000000000000" pitchFamily="2" charset="2"/>
              <a:buChar char="Ø"/>
            </a:pP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并在“从步骤中插入数据”栏目中通过下拉符 选择“自定义常量数据”。这样就可以从上个步骤接收“身高”参数值并替代第一个疑问号，接收“成绩”参数值替代第二个疑问号。</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87</a:t>
            </a:fld>
            <a:endParaRPr lang="zh-CN" altLang="en-US"/>
          </a:p>
        </p:txBody>
      </p:sp>
    </p:spTree>
    <p:extLst>
      <p:ext uri="{BB962C8B-B14F-4D97-AF65-F5344CB8AC3E}">
        <p14:creationId xmlns:p14="http://schemas.microsoft.com/office/powerpoint/2010/main" val="13887299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第三步，我们来进行</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表</a:t>
            </a:r>
            <a:r>
              <a:rPr lang="zh-CN" altLang="zh-CN" dirty="0"/>
              <a:t>输出</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endParaRPr lang="en-US" altLang="zh-CN" kern="1000" dirty="0">
              <a:ea typeface="微软雅黑" panose="020B0503020204020204" pitchFamily="34" charset="-122"/>
              <a:cs typeface="微软雅黑" panose="020B0503020204020204" pitchFamily="34" charset="-122"/>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在“目标表”栏目填入需要输出的目标表名称，这里按该转换的需求填入为“</a:t>
            </a:r>
            <a:r>
              <a:rPr lang="en-US" altLang="zh-CN" sz="1200" kern="1200" dirty="0">
                <a:solidFill>
                  <a:schemeClr val="tx1"/>
                </a:solidFill>
                <a:effectLst/>
                <a:latin typeface="+mn-lt"/>
                <a:ea typeface="+mn-ea"/>
                <a:cs typeface="+mn-cs"/>
              </a:rPr>
              <a:t>StuOut</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点击下方的“</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”按钮，将弹出“简单</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编辑器”弹框</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点击“执行</a:t>
            </a:r>
            <a:r>
              <a:rPr lang="en-US" altLang="zh-CN" sz="1200" kern="1200" dirty="0">
                <a:solidFill>
                  <a:schemeClr val="tx1"/>
                </a:solidFill>
                <a:effectLst/>
                <a:latin typeface="+mn-lt"/>
                <a:ea typeface="+mn-ea"/>
                <a:cs typeface="+mn-cs"/>
              </a:rPr>
              <a:t>(E)</a:t>
            </a:r>
            <a:r>
              <a:rPr lang="zh-CN" altLang="zh-CN" sz="1200" kern="1200" dirty="0">
                <a:solidFill>
                  <a:schemeClr val="tx1"/>
                </a:solidFill>
                <a:effectLst/>
                <a:latin typeface="+mn-lt"/>
                <a:ea typeface="+mn-ea"/>
                <a:cs typeface="+mn-cs"/>
              </a:rPr>
              <a:t>”，创建</a:t>
            </a:r>
            <a:r>
              <a:rPr lang="en-US" altLang="zh-CN" sz="1200" kern="1200" dirty="0">
                <a:solidFill>
                  <a:schemeClr val="tx1"/>
                </a:solidFill>
                <a:effectLst/>
                <a:latin typeface="+mn-lt"/>
                <a:ea typeface="+mn-ea"/>
                <a:cs typeface="+mn-cs"/>
              </a:rPr>
              <a:t>StuOut</a:t>
            </a:r>
            <a:r>
              <a:rPr lang="zh-CN" altLang="zh-CN" sz="1200" kern="1200" dirty="0">
                <a:solidFill>
                  <a:schemeClr val="tx1"/>
                </a:solidFill>
                <a:effectLst/>
                <a:latin typeface="+mn-lt"/>
                <a:ea typeface="+mn-ea"/>
                <a:cs typeface="+mn-cs"/>
              </a:rPr>
              <a:t>表格</a:t>
            </a:r>
            <a:r>
              <a:rPr lang="zh-CN" altLang="en-US" sz="1200" kern="1200" dirty="0">
                <a:solidFill>
                  <a:schemeClr val="tx1"/>
                </a:solidFill>
                <a:effectLst/>
                <a:latin typeface="+mn-lt"/>
                <a:ea typeface="+mn-ea"/>
                <a:cs typeface="+mn-cs"/>
              </a:rPr>
              <a:t>。</a:t>
            </a:r>
            <a:endParaRPr lang="en-US" altLang="zh-CN" kern="1000" dirty="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88</a:t>
            </a:fld>
            <a:endParaRPr lang="zh-CN" altLang="en-US"/>
          </a:p>
        </p:txBody>
      </p:sp>
    </p:spTree>
    <p:extLst>
      <p:ext uri="{BB962C8B-B14F-4D97-AF65-F5344CB8AC3E}">
        <p14:creationId xmlns:p14="http://schemas.microsoft.com/office/powerpoint/2010/main" val="32266623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zh-CN" dirty="0"/>
              <a:t>在“数据库连接”弹框中，在左侧栏目点击选择“高级”，在右边的“请输入连接成功后要执行的</a:t>
            </a:r>
            <a:r>
              <a:rPr lang="en-US" altLang="zh-CN" dirty="0"/>
              <a:t>SQL</a:t>
            </a:r>
            <a:r>
              <a:rPr lang="zh-CN" altLang="zh-CN" dirty="0"/>
              <a:t>语句，用分号</a:t>
            </a:r>
            <a:r>
              <a:rPr lang="en-US" altLang="zh-CN" dirty="0"/>
              <a:t>(;)</a:t>
            </a:r>
            <a:r>
              <a:rPr lang="zh-CN" altLang="zh-CN" dirty="0"/>
              <a:t>隔开”输入框中，</a:t>
            </a:r>
            <a:endParaRPr lang="en-US" altLang="zh-CN" dirty="0"/>
          </a:p>
          <a:p>
            <a:pPr marL="171450" indent="-171450">
              <a:buFont typeface="Wingdings" panose="05000000000000000000" pitchFamily="2" charset="2"/>
              <a:buChar char="Ø"/>
            </a:pPr>
            <a:r>
              <a:rPr lang="zh-CN" altLang="zh-CN" dirty="0"/>
              <a:t>输入“</a:t>
            </a:r>
            <a:r>
              <a:rPr lang="en-US" altLang="zh-CN" dirty="0"/>
              <a:t>truncate tables StuOut</a:t>
            </a:r>
            <a:r>
              <a:rPr lang="zh-CN" altLang="zh-CN" dirty="0"/>
              <a:t>”</a:t>
            </a:r>
            <a:r>
              <a:rPr lang="en-US" altLang="zh-CN" dirty="0"/>
              <a:t>,</a:t>
            </a:r>
            <a:r>
              <a:rPr lang="zh-CN" altLang="zh-CN" dirty="0"/>
              <a:t>使得每次执行此转换时，执行此</a:t>
            </a:r>
            <a:r>
              <a:rPr lang="en-US" altLang="zh-CN" dirty="0"/>
              <a:t>SQL</a:t>
            </a:r>
            <a:r>
              <a:rPr lang="zh-CN" altLang="zh-CN" dirty="0"/>
              <a:t>语句，清空</a:t>
            </a:r>
            <a:r>
              <a:rPr lang="en-US" altLang="zh-CN" dirty="0"/>
              <a:t>StuOut</a:t>
            </a:r>
            <a:r>
              <a:rPr lang="zh-CN" altLang="zh-CN" dirty="0"/>
              <a:t>表格的数据</a:t>
            </a:r>
            <a:r>
              <a:rPr lang="zh-CN" altLang="en-US" dirty="0"/>
              <a:t>。</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89</a:t>
            </a:fld>
            <a:endParaRPr lang="zh-CN" altLang="en-US"/>
          </a:p>
        </p:txBody>
      </p:sp>
    </p:spTree>
    <p:extLst>
      <p:ext uri="{BB962C8B-B14F-4D97-AF65-F5344CB8AC3E}">
        <p14:creationId xmlns:p14="http://schemas.microsoft.com/office/powerpoint/2010/main" val="789149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85750" indent="-285750">
              <a:buFont typeface="Wingdings" panose="05000000000000000000" pitchFamily="2" charset="2"/>
              <a:buChar char="Ø"/>
            </a:pP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最基本的文本文件输入步骤就是“</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CSV</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文件输入”步骤。</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CSV</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文件是一种用分隔符分割的文本文件。在处理这种文件之前，需要通过文本编辑器打开查看，以确定此文件的分隔符和字段。</a:t>
            </a:r>
            <a:endParaRPr lang="zh-CN" altLang="zh-CN" kern="1000" dirty="0">
              <a:latin typeface="Times New Roman" panose="02020603050405020304" pitchFamily="18" charset="0"/>
              <a:ea typeface="方正书宋简体"/>
            </a:endParaRPr>
          </a:p>
          <a:p>
            <a:pPr marL="285750" indent="-285750">
              <a:buFont typeface="Wingdings" panose="05000000000000000000" pitchFamily="2" charset="2"/>
              <a:buChar char="Ø"/>
            </a:pPr>
            <a:r>
              <a:rPr lang="zh-CN" altLang="zh-CN" kern="1000" spc="10" dirty="0">
                <a:ea typeface="微软雅黑" panose="020B0503020204020204" pitchFamily="34" charset="-122"/>
                <a:cs typeface="微软雅黑" panose="020B0503020204020204" pitchFamily="34" charset="-122"/>
              </a:rPr>
              <a:t>“</a:t>
            </a:r>
            <a:r>
              <a:rPr lang="en-US" altLang="zh-CN" b="1" kern="1000" spc="10" dirty="0">
                <a:ea typeface="微软雅黑" panose="020B0503020204020204" pitchFamily="34" charset="-122"/>
                <a:cs typeface="微软雅黑" panose="020B0503020204020204" pitchFamily="34" charset="-122"/>
              </a:rPr>
              <a:t>CSV</a:t>
            </a:r>
            <a:r>
              <a:rPr lang="zh-CN" altLang="zh-CN" b="1" kern="1000" spc="10" dirty="0">
                <a:ea typeface="微软雅黑" panose="020B0503020204020204" pitchFamily="34" charset="-122"/>
                <a:cs typeface="微软雅黑" panose="020B0503020204020204" pitchFamily="34" charset="-122"/>
              </a:rPr>
              <a:t>文件输入</a:t>
            </a:r>
            <a:r>
              <a:rPr lang="zh-CN" altLang="zh-CN" kern="1000" spc="10" dirty="0">
                <a:ea typeface="微软雅黑" panose="020B0503020204020204" pitchFamily="34" charset="-122"/>
                <a:cs typeface="微软雅黑" panose="020B0503020204020204" pitchFamily="34" charset="-122"/>
              </a:rPr>
              <a:t>”步骤和与之类似的“</a:t>
            </a:r>
            <a:r>
              <a:rPr lang="zh-CN" altLang="zh-CN" b="1" kern="1000" spc="10" dirty="0">
                <a:ea typeface="微软雅黑" panose="020B0503020204020204" pitchFamily="34" charset="-122"/>
                <a:cs typeface="微软雅黑" panose="020B0503020204020204" pitchFamily="34" charset="-122"/>
              </a:rPr>
              <a:t>固定宽度文件输入</a:t>
            </a:r>
            <a:r>
              <a:rPr lang="zh-CN" altLang="zh-CN" kern="1000" spc="10" dirty="0">
                <a:ea typeface="微软雅黑" panose="020B0503020204020204" pitchFamily="34" charset="-122"/>
                <a:cs typeface="微软雅黑" panose="020B0503020204020204" pitchFamily="34" charset="-122"/>
              </a:rPr>
              <a:t>”步骤其实都是“</a:t>
            </a:r>
            <a:r>
              <a:rPr lang="zh-CN" altLang="zh-CN" b="1" kern="1000" spc="10" dirty="0">
                <a:ea typeface="微软雅黑" panose="020B0503020204020204" pitchFamily="34" charset="-122"/>
                <a:cs typeface="微软雅黑" panose="020B0503020204020204" pitchFamily="34" charset="-122"/>
              </a:rPr>
              <a:t>文本文件输入</a:t>
            </a:r>
            <a:r>
              <a:rPr lang="zh-CN" altLang="zh-CN" kern="1000" spc="10" dirty="0">
                <a:ea typeface="微软雅黑" panose="020B0503020204020204" pitchFamily="34" charset="-122"/>
                <a:cs typeface="微软雅黑" panose="020B0503020204020204" pitchFamily="34" charset="-122"/>
              </a:rPr>
              <a:t>”步骤的简化版，都不适合一次处理多个文件。</a:t>
            </a:r>
            <a:endParaRPr lang="en-US" altLang="zh-CN" kern="1000" spc="10" dirty="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r>
              <a:rPr lang="zh-CN" altLang="zh-CN" kern="1000" spc="10" dirty="0">
                <a:ea typeface="微软雅黑" panose="020B0503020204020204" pitchFamily="34" charset="-122"/>
                <a:cs typeface="微软雅黑" panose="020B0503020204020204" pitchFamily="34" charset="-122"/>
              </a:rPr>
              <a:t>这三个步骤是处理文本文件的首选步骤</a:t>
            </a:r>
            <a:r>
              <a:rPr lang="zh-CN" altLang="en-US" kern="1000" spc="10" dirty="0">
                <a:ea typeface="微软雅黑" panose="020B0503020204020204" pitchFamily="34" charset="-122"/>
                <a:cs typeface="微软雅黑" panose="020B0503020204020204" pitchFamily="34" charset="-122"/>
              </a:rPr>
              <a:t>。</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9</a:t>
            </a:fld>
            <a:endParaRPr lang="zh-CN" altLang="en-US"/>
          </a:p>
        </p:txBody>
      </p:sp>
    </p:spTree>
    <p:extLst>
      <p:ext uri="{BB962C8B-B14F-4D97-AF65-F5344CB8AC3E}">
        <p14:creationId xmlns:p14="http://schemas.microsoft.com/office/powerpoint/2010/main" val="34506250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通过上面几个步骤，已经完成了本案例的配置，接下来，我们来运行这个转换。点击运行按钮，在弹出的对话框中点击启动按钮，</a:t>
            </a:r>
            <a:r>
              <a:rPr lang="zh-CN" altLang="zh-CN" dirty="0"/>
              <a:t>将在</a:t>
            </a:r>
            <a:r>
              <a:rPr lang="en-US" altLang="zh-CN" dirty="0"/>
              <a:t>sql_test</a:t>
            </a:r>
            <a:r>
              <a:rPr lang="zh-CN" altLang="zh-CN" dirty="0"/>
              <a:t>数据库</a:t>
            </a:r>
            <a:r>
              <a:rPr lang="zh-CN" altLang="en-US" dirty="0"/>
              <a:t> 中的</a:t>
            </a:r>
            <a:r>
              <a:rPr lang="zh-CN" altLang="zh-CN" dirty="0"/>
              <a:t>“</a:t>
            </a:r>
            <a:r>
              <a:rPr lang="en-US" altLang="zh-CN" dirty="0"/>
              <a:t>StuOut</a:t>
            </a:r>
            <a:r>
              <a:rPr lang="zh-CN" altLang="zh-CN" dirty="0"/>
              <a:t>”表，</a:t>
            </a:r>
            <a:r>
              <a:rPr lang="zh-CN" altLang="en-US" dirty="0"/>
              <a:t>写入符合的数据</a:t>
            </a:r>
            <a:r>
              <a:rPr lang="zh-CN" altLang="zh-CN" sz="1200" kern="1200" dirty="0">
                <a:solidFill>
                  <a:schemeClr val="tx1"/>
                </a:solidFill>
                <a:effectLst/>
                <a:latin typeface="+mn-lt"/>
                <a:ea typeface="+mn-ea"/>
                <a:cs typeface="+mn-cs"/>
              </a:rPr>
              <a:t>。又因为我们在“数据库连接”弹框的“高级”选项中，配置了每次执行前清空“</a:t>
            </a:r>
            <a:r>
              <a:rPr lang="en-US" altLang="zh-CN" sz="1200" kern="1200" dirty="0">
                <a:solidFill>
                  <a:schemeClr val="tx1"/>
                </a:solidFill>
                <a:effectLst/>
                <a:latin typeface="+mn-lt"/>
                <a:ea typeface="+mn-ea"/>
                <a:cs typeface="+mn-cs"/>
              </a:rPr>
              <a:t>StuOut</a:t>
            </a:r>
            <a:r>
              <a:rPr lang="zh-CN" altLang="zh-CN" sz="1200" kern="1200" dirty="0">
                <a:solidFill>
                  <a:schemeClr val="tx1"/>
                </a:solidFill>
                <a:effectLst/>
                <a:latin typeface="+mn-lt"/>
                <a:ea typeface="+mn-ea"/>
                <a:cs typeface="+mn-cs"/>
              </a:rPr>
              <a:t>”表，所以每次运行此转换后，查看此表格的数据都是一样的</a:t>
            </a:r>
            <a:r>
              <a:rPr lang="zh-CN" altLang="en-US" dirty="0"/>
              <a:t>。查看</a:t>
            </a:r>
            <a:r>
              <a:rPr lang="en-US" altLang="zh-CN" dirty="0"/>
              <a:t>StuOut</a:t>
            </a:r>
            <a:r>
              <a:rPr lang="zh-CN" altLang="en-US" dirty="0"/>
              <a:t>表，并验证是否与期望输出一致。</a:t>
            </a:r>
            <a:endParaRPr lang="en-US" altLang="zh-CN"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90</a:t>
            </a:fld>
            <a:endParaRPr lang="zh-CN" altLang="en-US"/>
          </a:p>
        </p:txBody>
      </p:sp>
    </p:spTree>
    <p:extLst>
      <p:ext uri="{BB962C8B-B14F-4D97-AF65-F5344CB8AC3E}">
        <p14:creationId xmlns:p14="http://schemas.microsoft.com/office/powerpoint/2010/main" val="27742301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91</a:t>
            </a:fld>
            <a:endParaRPr lang="zh-CN" altLang="en-US"/>
          </a:p>
        </p:txBody>
      </p:sp>
    </p:spTree>
    <p:extLst>
      <p:ext uri="{BB962C8B-B14F-4D97-AF65-F5344CB8AC3E}">
        <p14:creationId xmlns:p14="http://schemas.microsoft.com/office/powerpoint/2010/main" val="24417726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dirty="0"/>
              <a:t>在第</a:t>
            </a:r>
            <a:r>
              <a:rPr lang="en-US" altLang="zh-CN" dirty="0"/>
              <a:t>2</a:t>
            </a:r>
            <a:r>
              <a:rPr lang="zh-CN" altLang="en-US" dirty="0"/>
              <a:t>个章节中，我们学习了基于数据库的数据导入与导出，并且做了</a:t>
            </a:r>
            <a:r>
              <a:rPr lang="en-US" altLang="zh-CN" dirty="0"/>
              <a:t>1</a:t>
            </a:r>
            <a:r>
              <a:rPr lang="zh-CN" altLang="en-US" dirty="0"/>
              <a:t>个相应的案例。</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dirty="0"/>
              <a:t>下面我们来学习第</a:t>
            </a:r>
            <a:r>
              <a:rPr lang="en-US" altLang="zh-CN" dirty="0"/>
              <a:t>3</a:t>
            </a:r>
            <a:r>
              <a:rPr lang="zh-CN" altLang="en-US" dirty="0"/>
              <a:t>个章节内容</a:t>
            </a: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基于</a:t>
            </a:r>
            <a:r>
              <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rPr>
              <a:t>WEB</a:t>
            </a: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的数据导入与导出</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4" name="灯片编号占位符 3"/>
          <p:cNvSpPr>
            <a:spLocks noGrp="1"/>
          </p:cNvSpPr>
          <p:nvPr>
            <p:ph type="sldNum" sz="quarter" idx="10"/>
          </p:nvPr>
        </p:nvSpPr>
        <p:spPr/>
        <p:txBody>
          <a:bodyPr/>
          <a:lstStyle/>
          <a:p>
            <a:fld id="{79D40AD5-F72B-4C18-A71C-1B8C6EE6295E}" type="slidenum">
              <a:rPr lang="zh-CN" altLang="en-US" smtClean="0"/>
              <a:t>92</a:t>
            </a:fld>
            <a:endParaRPr lang="zh-CN" altLang="en-US"/>
          </a:p>
        </p:txBody>
      </p:sp>
    </p:spTree>
    <p:extLst>
      <p:ext uri="{BB962C8B-B14F-4D97-AF65-F5344CB8AC3E}">
        <p14:creationId xmlns:p14="http://schemas.microsoft.com/office/powerpoint/2010/main" val="34934103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en-US" altLang="zh-CN" sz="1200" kern="1200" dirty="0">
                <a:solidFill>
                  <a:schemeClr val="tx1"/>
                </a:solidFill>
                <a:effectLst/>
                <a:latin typeface="+mn-lt"/>
                <a:ea typeface="+mn-ea"/>
                <a:cs typeface="+mn-cs"/>
              </a:rPr>
              <a:t>Kettle</a:t>
            </a:r>
            <a:r>
              <a:rPr lang="zh-CN" altLang="zh-CN" sz="1200" kern="1200" dirty="0">
                <a:solidFill>
                  <a:schemeClr val="tx1"/>
                </a:solidFill>
                <a:effectLst/>
                <a:latin typeface="+mn-lt"/>
                <a:ea typeface="+mn-ea"/>
                <a:cs typeface="+mn-cs"/>
              </a:rPr>
              <a:t>提供了“</a:t>
            </a:r>
            <a:r>
              <a:rPr lang="en-US" altLang="zh-CN" sz="1200" kern="1200" dirty="0">
                <a:solidFill>
                  <a:schemeClr val="tx1"/>
                </a:solidFill>
                <a:effectLst/>
                <a:latin typeface="+mn-lt"/>
                <a:ea typeface="+mn-ea"/>
                <a:cs typeface="+mn-cs"/>
              </a:rPr>
              <a:t>HTTP Client</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HTTP Post</a:t>
            </a:r>
            <a:r>
              <a:rPr lang="zh-CN" altLang="zh-CN" sz="1200" kern="1200" dirty="0">
                <a:solidFill>
                  <a:schemeClr val="tx1"/>
                </a:solidFill>
                <a:effectLst/>
                <a:latin typeface="+mn-lt"/>
                <a:ea typeface="+mn-ea"/>
                <a:cs typeface="+mn-cs"/>
              </a:rPr>
              <a:t>”步骤从</a:t>
            </a:r>
            <a:r>
              <a:rPr lang="en-US" altLang="zh-CN" sz="1200" kern="1200" dirty="0">
                <a:solidFill>
                  <a:schemeClr val="tx1"/>
                </a:solidFill>
                <a:effectLst/>
                <a:latin typeface="+mn-lt"/>
                <a:ea typeface="+mn-ea"/>
                <a:cs typeface="+mn-cs"/>
              </a:rPr>
              <a:t>Web</a:t>
            </a:r>
            <a:r>
              <a:rPr lang="zh-CN" altLang="zh-CN" sz="1200" kern="1200" dirty="0">
                <a:solidFill>
                  <a:schemeClr val="tx1"/>
                </a:solidFill>
                <a:effectLst/>
                <a:latin typeface="+mn-lt"/>
                <a:ea typeface="+mn-ea"/>
                <a:cs typeface="+mn-cs"/>
              </a:rPr>
              <a:t>上获取数据。</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HTTP Client</a:t>
            </a:r>
            <a:r>
              <a:rPr lang="zh-CN" altLang="zh-CN" sz="1200" kern="1200" dirty="0">
                <a:solidFill>
                  <a:schemeClr val="tx1"/>
                </a:solidFill>
                <a:effectLst/>
                <a:latin typeface="+mn-lt"/>
                <a:ea typeface="+mn-ea"/>
                <a:cs typeface="+mn-cs"/>
              </a:rPr>
              <a:t>”步骤发出一个</a:t>
            </a:r>
            <a:r>
              <a:rPr lang="en-US" altLang="zh-CN" sz="1200" kern="1200" dirty="0">
                <a:solidFill>
                  <a:schemeClr val="tx1"/>
                </a:solidFill>
                <a:effectLst/>
                <a:latin typeface="+mn-lt"/>
                <a:ea typeface="+mn-ea"/>
                <a:cs typeface="+mn-cs"/>
              </a:rPr>
              <a:t>HTTP GET</a:t>
            </a:r>
            <a:r>
              <a:rPr lang="zh-CN" altLang="zh-CN" sz="1200" kern="1200" dirty="0">
                <a:solidFill>
                  <a:schemeClr val="tx1"/>
                </a:solidFill>
                <a:effectLst/>
                <a:latin typeface="+mn-lt"/>
                <a:ea typeface="+mn-ea"/>
                <a:cs typeface="+mn-cs"/>
              </a:rPr>
              <a:t>请求或者直接访问</a:t>
            </a:r>
            <a:r>
              <a:rPr lang="en-US" altLang="zh-CN" sz="1200" kern="1200" dirty="0">
                <a:solidFill>
                  <a:schemeClr val="tx1"/>
                </a:solidFill>
                <a:effectLst/>
                <a:latin typeface="+mn-lt"/>
                <a:ea typeface="+mn-ea"/>
                <a:cs typeface="+mn-cs"/>
              </a:rPr>
              <a:t>HTML</a:t>
            </a:r>
            <a:r>
              <a:rPr lang="zh-CN" altLang="zh-CN" sz="1200" kern="1200" dirty="0">
                <a:solidFill>
                  <a:schemeClr val="tx1"/>
                </a:solidFill>
                <a:effectLst/>
                <a:latin typeface="+mn-lt"/>
                <a:ea typeface="+mn-ea"/>
                <a:cs typeface="+mn-cs"/>
              </a:rPr>
              <a:t>页面，调用此步骤里的</a:t>
            </a:r>
            <a:r>
              <a:rPr lang="en-US" altLang="zh-CN" sz="1200" kern="1200" dirty="0">
                <a:solidFill>
                  <a:schemeClr val="tx1"/>
                </a:solidFill>
                <a:effectLst/>
                <a:latin typeface="+mn-lt"/>
                <a:ea typeface="+mn-ea"/>
                <a:cs typeface="+mn-cs"/>
              </a:rPr>
              <a:t>URL</a:t>
            </a:r>
            <a:r>
              <a:rPr lang="zh-CN" altLang="zh-CN" sz="1200" kern="1200" dirty="0">
                <a:solidFill>
                  <a:schemeClr val="tx1"/>
                </a:solidFill>
                <a:effectLst/>
                <a:latin typeface="+mn-lt"/>
                <a:ea typeface="+mn-ea"/>
                <a:cs typeface="+mn-cs"/>
              </a:rPr>
              <a:t>从</a:t>
            </a:r>
            <a:r>
              <a:rPr lang="en-US" altLang="zh-CN" sz="1200" kern="1200" dirty="0">
                <a:solidFill>
                  <a:schemeClr val="tx1"/>
                </a:solidFill>
                <a:effectLst/>
                <a:latin typeface="+mn-lt"/>
                <a:ea typeface="+mn-ea"/>
                <a:cs typeface="+mn-cs"/>
              </a:rPr>
              <a:t>Web</a:t>
            </a:r>
            <a:r>
              <a:rPr lang="zh-CN" altLang="zh-CN" sz="1200" kern="1200" dirty="0">
                <a:solidFill>
                  <a:schemeClr val="tx1"/>
                </a:solidFill>
                <a:effectLst/>
                <a:latin typeface="+mn-lt"/>
                <a:ea typeface="+mn-ea"/>
                <a:cs typeface="+mn-cs"/>
              </a:rPr>
              <a:t>获取数据。</a:t>
            </a:r>
            <a:r>
              <a:rPr lang="en-US" altLang="zh-CN" sz="1200" kern="1200" dirty="0">
                <a:solidFill>
                  <a:schemeClr val="tx1"/>
                </a:solidFill>
                <a:effectLst/>
                <a:latin typeface="+mn-lt"/>
                <a:ea typeface="+mn-ea"/>
                <a:cs typeface="+mn-cs"/>
              </a:rPr>
              <a:t>HTTP GET</a:t>
            </a:r>
            <a:r>
              <a:rPr lang="zh-CN" altLang="zh-CN" sz="1200" kern="1200" dirty="0">
                <a:solidFill>
                  <a:schemeClr val="tx1"/>
                </a:solidFill>
                <a:effectLst/>
                <a:latin typeface="+mn-lt"/>
                <a:ea typeface="+mn-ea"/>
                <a:cs typeface="+mn-cs"/>
              </a:rPr>
              <a:t>请求，主要是从服务器获取数据，不会对服务器数据进行更改。最常见的</a:t>
            </a:r>
            <a:r>
              <a:rPr lang="en-US" altLang="zh-CN" sz="1200" kern="1200" dirty="0">
                <a:solidFill>
                  <a:schemeClr val="tx1"/>
                </a:solidFill>
                <a:effectLst/>
                <a:latin typeface="+mn-lt"/>
                <a:ea typeface="+mn-ea"/>
                <a:cs typeface="+mn-cs"/>
              </a:rPr>
              <a:t>HTTP GET</a:t>
            </a:r>
            <a:r>
              <a:rPr lang="zh-CN" altLang="zh-CN" sz="1200" kern="1200" dirty="0">
                <a:solidFill>
                  <a:schemeClr val="tx1"/>
                </a:solidFill>
                <a:effectLst/>
                <a:latin typeface="+mn-lt"/>
                <a:ea typeface="+mn-ea"/>
                <a:cs typeface="+mn-cs"/>
              </a:rPr>
              <a:t>请求就是页面里的各种查询操作。</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HTTP Post</a:t>
            </a:r>
            <a:r>
              <a:rPr lang="zh-CN" altLang="zh-CN" sz="1200" kern="1200" dirty="0">
                <a:solidFill>
                  <a:schemeClr val="tx1"/>
                </a:solidFill>
                <a:effectLst/>
                <a:latin typeface="+mn-lt"/>
                <a:ea typeface="+mn-ea"/>
                <a:cs typeface="+mn-cs"/>
              </a:rPr>
              <a:t>”步骤发出一个</a:t>
            </a:r>
            <a:r>
              <a:rPr lang="en-US" altLang="zh-CN" sz="1200" kern="1200" dirty="0">
                <a:solidFill>
                  <a:schemeClr val="tx1"/>
                </a:solidFill>
                <a:effectLst/>
                <a:latin typeface="+mn-lt"/>
                <a:ea typeface="+mn-ea"/>
                <a:cs typeface="+mn-cs"/>
              </a:rPr>
              <a:t>HTTP POST</a:t>
            </a:r>
            <a:r>
              <a:rPr lang="zh-CN" altLang="zh-CN" sz="1200" kern="1200" dirty="0">
                <a:solidFill>
                  <a:schemeClr val="tx1"/>
                </a:solidFill>
                <a:effectLst/>
                <a:latin typeface="+mn-lt"/>
                <a:ea typeface="+mn-ea"/>
                <a:cs typeface="+mn-cs"/>
              </a:rPr>
              <a:t>请求，调用此步骤里的</a:t>
            </a:r>
            <a:r>
              <a:rPr lang="en-US" altLang="zh-CN" sz="1200" kern="1200" dirty="0">
                <a:solidFill>
                  <a:schemeClr val="tx1"/>
                </a:solidFill>
                <a:effectLst/>
                <a:latin typeface="+mn-lt"/>
                <a:ea typeface="+mn-ea"/>
                <a:cs typeface="+mn-cs"/>
              </a:rPr>
              <a:t>URL</a:t>
            </a:r>
            <a:r>
              <a:rPr lang="zh-CN" altLang="zh-CN" sz="1200" kern="1200" dirty="0">
                <a:solidFill>
                  <a:schemeClr val="tx1"/>
                </a:solidFill>
                <a:effectLst/>
                <a:latin typeface="+mn-lt"/>
                <a:ea typeface="+mn-ea"/>
                <a:cs typeface="+mn-cs"/>
              </a:rPr>
              <a:t>从</a:t>
            </a:r>
            <a:r>
              <a:rPr lang="en-US" altLang="zh-CN" sz="1200" kern="1200" dirty="0">
                <a:solidFill>
                  <a:schemeClr val="tx1"/>
                </a:solidFill>
                <a:effectLst/>
                <a:latin typeface="+mn-lt"/>
                <a:ea typeface="+mn-ea"/>
                <a:cs typeface="+mn-cs"/>
              </a:rPr>
              <a:t>Web</a:t>
            </a:r>
            <a:r>
              <a:rPr lang="zh-CN" altLang="zh-CN" sz="1200" kern="1200" dirty="0">
                <a:solidFill>
                  <a:schemeClr val="tx1"/>
                </a:solidFill>
                <a:effectLst/>
                <a:latin typeface="+mn-lt"/>
                <a:ea typeface="+mn-ea"/>
                <a:cs typeface="+mn-cs"/>
              </a:rPr>
              <a:t>获取数据。</a:t>
            </a:r>
            <a:r>
              <a:rPr lang="en-US" altLang="zh-CN" sz="1200" kern="1200" dirty="0">
                <a:solidFill>
                  <a:schemeClr val="tx1"/>
                </a:solidFill>
                <a:effectLst/>
                <a:latin typeface="+mn-lt"/>
                <a:ea typeface="+mn-ea"/>
                <a:cs typeface="+mn-cs"/>
              </a:rPr>
              <a:t>HTTP POST</a:t>
            </a:r>
            <a:r>
              <a:rPr lang="zh-CN" altLang="zh-CN" sz="1200" kern="1200" dirty="0">
                <a:solidFill>
                  <a:schemeClr val="tx1"/>
                </a:solidFill>
                <a:effectLst/>
                <a:latin typeface="+mn-lt"/>
                <a:ea typeface="+mn-ea"/>
                <a:cs typeface="+mn-cs"/>
              </a:rPr>
              <a:t>请求，主要是向服务器提交数据，对服务器端的数据有影响。最常见的</a:t>
            </a:r>
            <a:r>
              <a:rPr lang="en-US" altLang="zh-CN" sz="1200" kern="1200" dirty="0">
                <a:solidFill>
                  <a:schemeClr val="tx1"/>
                </a:solidFill>
                <a:effectLst/>
                <a:latin typeface="+mn-lt"/>
                <a:ea typeface="+mn-ea"/>
                <a:cs typeface="+mn-cs"/>
              </a:rPr>
              <a:t>HTTP POST</a:t>
            </a:r>
            <a:r>
              <a:rPr lang="zh-CN" altLang="zh-CN" sz="1200" kern="1200" dirty="0">
                <a:solidFill>
                  <a:schemeClr val="tx1"/>
                </a:solidFill>
                <a:effectLst/>
                <a:latin typeface="+mn-lt"/>
                <a:ea typeface="+mn-ea"/>
                <a:cs typeface="+mn-cs"/>
              </a:rPr>
              <a:t>请求就是用户登录操作，以及各种修改操作。该步骤可以通过</a:t>
            </a:r>
            <a:r>
              <a:rPr lang="en-US" altLang="zh-CN" sz="1200" kern="1200" dirty="0">
                <a:solidFill>
                  <a:schemeClr val="tx1"/>
                </a:solidFill>
                <a:effectLst/>
                <a:latin typeface="+mn-lt"/>
                <a:ea typeface="+mn-ea"/>
                <a:cs typeface="+mn-cs"/>
              </a:rPr>
              <a:t>POST</a:t>
            </a:r>
            <a:r>
              <a:rPr lang="zh-CN" altLang="zh-CN" sz="1200" kern="1200" dirty="0">
                <a:solidFill>
                  <a:schemeClr val="tx1"/>
                </a:solidFill>
                <a:effectLst/>
                <a:latin typeface="+mn-lt"/>
                <a:ea typeface="+mn-ea"/>
                <a:cs typeface="+mn-cs"/>
              </a:rPr>
              <a:t>请求把参数作为消息体进行提交，也可以把整个文件作为消息体进行提交。</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这两个步骤都调用了</a:t>
            </a:r>
            <a:r>
              <a:rPr lang="en-US" altLang="zh-CN" sz="1200" kern="1200" dirty="0">
                <a:solidFill>
                  <a:schemeClr val="tx1"/>
                </a:solidFill>
                <a:effectLst/>
                <a:latin typeface="+mn-lt"/>
                <a:ea typeface="+mn-ea"/>
                <a:cs typeface="+mn-cs"/>
              </a:rPr>
              <a:t>URL</a:t>
            </a:r>
            <a:r>
              <a:rPr lang="zh-CN" altLang="zh-CN" sz="1200" kern="1200" dirty="0">
                <a:solidFill>
                  <a:schemeClr val="tx1"/>
                </a:solidFill>
                <a:effectLst/>
                <a:latin typeface="+mn-lt"/>
                <a:ea typeface="+mn-ea"/>
                <a:cs typeface="+mn-cs"/>
              </a:rPr>
              <a:t>，并返回一个结构化的数据作为结果。“</a:t>
            </a:r>
            <a:r>
              <a:rPr lang="en-US" altLang="zh-CN" sz="1200" kern="1200" dirty="0">
                <a:solidFill>
                  <a:schemeClr val="tx1"/>
                </a:solidFill>
                <a:effectLst/>
                <a:latin typeface="+mn-lt"/>
                <a:ea typeface="+mn-ea"/>
                <a:cs typeface="+mn-cs"/>
              </a:rPr>
              <a:t>HTTP Client</a:t>
            </a:r>
            <a:r>
              <a:rPr lang="zh-CN" altLang="zh-CN" sz="1200" kern="1200" dirty="0">
                <a:solidFill>
                  <a:schemeClr val="tx1"/>
                </a:solidFill>
                <a:effectLst/>
                <a:latin typeface="+mn-lt"/>
                <a:ea typeface="+mn-ea"/>
                <a:cs typeface="+mn-cs"/>
              </a:rPr>
              <a:t>”步骤直接访问</a:t>
            </a:r>
            <a:r>
              <a:rPr lang="en-US" altLang="zh-CN" sz="1200" kern="1200" dirty="0">
                <a:solidFill>
                  <a:schemeClr val="tx1"/>
                </a:solidFill>
                <a:effectLst/>
                <a:latin typeface="+mn-lt"/>
                <a:ea typeface="+mn-ea"/>
                <a:cs typeface="+mn-cs"/>
              </a:rPr>
              <a:t>HTML</a:t>
            </a:r>
            <a:r>
              <a:rPr lang="zh-CN" altLang="zh-CN" sz="1200" kern="1200" dirty="0">
                <a:solidFill>
                  <a:schemeClr val="tx1"/>
                </a:solidFill>
                <a:effectLst/>
                <a:latin typeface="+mn-lt"/>
                <a:ea typeface="+mn-ea"/>
                <a:cs typeface="+mn-cs"/>
              </a:rPr>
              <a:t>时，返回的数据结构为</a:t>
            </a:r>
            <a:r>
              <a:rPr lang="en-US" altLang="zh-CN" sz="1200" kern="1200" dirty="0">
                <a:solidFill>
                  <a:schemeClr val="tx1"/>
                </a:solidFill>
                <a:effectLst/>
                <a:latin typeface="+mn-lt"/>
                <a:ea typeface="+mn-ea"/>
                <a:cs typeface="+mn-cs"/>
              </a:rPr>
              <a:t>HTML</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HTTP Client</a:t>
            </a:r>
            <a:r>
              <a:rPr lang="zh-CN" altLang="zh-CN" sz="1200" kern="1200" dirty="0">
                <a:solidFill>
                  <a:schemeClr val="tx1"/>
                </a:solidFill>
                <a:effectLst/>
                <a:latin typeface="+mn-lt"/>
                <a:ea typeface="+mn-ea"/>
                <a:cs typeface="+mn-cs"/>
              </a:rPr>
              <a:t>”步骤和“</a:t>
            </a:r>
            <a:r>
              <a:rPr lang="en-US" altLang="zh-CN" sz="1200" kern="1200" dirty="0">
                <a:solidFill>
                  <a:schemeClr val="tx1"/>
                </a:solidFill>
                <a:effectLst/>
                <a:latin typeface="+mn-lt"/>
                <a:ea typeface="+mn-ea"/>
                <a:cs typeface="+mn-cs"/>
              </a:rPr>
              <a:t>HTTP Post</a:t>
            </a:r>
            <a:r>
              <a:rPr lang="zh-CN" altLang="zh-CN" sz="1200" kern="1200" dirty="0">
                <a:solidFill>
                  <a:schemeClr val="tx1"/>
                </a:solidFill>
                <a:effectLst/>
                <a:latin typeface="+mn-lt"/>
                <a:ea typeface="+mn-ea"/>
                <a:cs typeface="+mn-cs"/>
              </a:rPr>
              <a:t>”步骤发送</a:t>
            </a:r>
            <a:r>
              <a:rPr lang="en-US" altLang="zh-CN" sz="1200" kern="1200" dirty="0">
                <a:solidFill>
                  <a:schemeClr val="tx1"/>
                </a:solidFill>
                <a:effectLst/>
                <a:latin typeface="+mn-lt"/>
                <a:ea typeface="+mn-ea"/>
                <a:cs typeface="+mn-cs"/>
              </a:rPr>
              <a:t>HTTP</a:t>
            </a:r>
            <a:r>
              <a:rPr lang="zh-CN" altLang="zh-CN" sz="1200" kern="1200" dirty="0">
                <a:solidFill>
                  <a:schemeClr val="tx1"/>
                </a:solidFill>
                <a:effectLst/>
                <a:latin typeface="+mn-lt"/>
                <a:ea typeface="+mn-ea"/>
                <a:cs typeface="+mn-cs"/>
              </a:rPr>
              <a:t>请求时，常用的返回结构主要有</a:t>
            </a:r>
            <a:r>
              <a:rPr lang="en-US" altLang="zh-CN" sz="1200" kern="1200" dirty="0">
                <a:solidFill>
                  <a:schemeClr val="tx1"/>
                </a:solidFill>
                <a:effectLst/>
                <a:latin typeface="+mn-lt"/>
                <a:ea typeface="+mn-ea"/>
                <a:cs typeface="+mn-cs"/>
              </a:rPr>
              <a:t>XML</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JSON</a:t>
            </a:r>
            <a:r>
              <a:rPr lang="zh-CN" altLang="zh-CN" sz="1200" kern="1200" dirty="0">
                <a:solidFill>
                  <a:schemeClr val="tx1"/>
                </a:solidFill>
                <a:effectLst/>
                <a:latin typeface="+mn-lt"/>
                <a:ea typeface="+mn-ea"/>
                <a:cs typeface="+mn-cs"/>
              </a:rPr>
              <a:t>两种。我们可以根据返回数据的结构特征，再选择相应的步骤进行数据预处理。</a:t>
            </a:r>
          </a:p>
          <a:p>
            <a:pPr marL="171450" indent="-171450">
              <a:buFont typeface="Wingdings" panose="05000000000000000000" pitchFamily="2" charset="2"/>
              <a:buChar char="Ø"/>
            </a:pPr>
            <a:r>
              <a:rPr lang="zh-CN" altLang="zh-CN" sz="1200" kern="1200" dirty="0">
                <a:solidFill>
                  <a:schemeClr val="tx1"/>
                </a:solidFill>
                <a:effectLst/>
                <a:latin typeface="+mn-lt"/>
                <a:ea typeface="+mn-ea"/>
                <a:cs typeface="+mn-cs"/>
              </a:rPr>
              <a:t>这两个步骤都是查询类的步骤，需要一个输入类的步骤来激活。如果没有输入类的步骤，查询类步骤不会做任何事情。因此，我们创建一个新的转换时，首先添加一个输入类的“自定义常量数据”步骤。在“自定义常量数据”这个步骤里，可以将需要访问的</a:t>
            </a:r>
            <a:r>
              <a:rPr lang="en-US" altLang="zh-CN" sz="1200" kern="1200" dirty="0">
                <a:solidFill>
                  <a:schemeClr val="tx1"/>
                </a:solidFill>
                <a:effectLst/>
                <a:latin typeface="+mn-lt"/>
                <a:ea typeface="+mn-ea"/>
                <a:cs typeface="+mn-cs"/>
              </a:rPr>
              <a:t>URL</a:t>
            </a:r>
            <a:r>
              <a:rPr lang="zh-CN" altLang="zh-CN" sz="1200" kern="1200" dirty="0">
                <a:solidFill>
                  <a:schemeClr val="tx1"/>
                </a:solidFill>
                <a:effectLst/>
                <a:latin typeface="+mn-lt"/>
                <a:ea typeface="+mn-ea"/>
                <a:cs typeface="+mn-cs"/>
              </a:rPr>
              <a:t>设置为常量。当执行转换时，“自定义常量数据”步骤将此常量传递给“</a:t>
            </a:r>
            <a:r>
              <a:rPr lang="en-US" altLang="zh-CN" sz="1200" kern="1200" dirty="0">
                <a:solidFill>
                  <a:schemeClr val="tx1"/>
                </a:solidFill>
                <a:effectLst/>
                <a:latin typeface="+mn-lt"/>
                <a:ea typeface="+mn-ea"/>
                <a:cs typeface="+mn-cs"/>
              </a:rPr>
              <a:t>HTTP Client</a:t>
            </a:r>
            <a:r>
              <a:rPr lang="zh-CN" altLang="zh-CN" sz="1200" kern="1200" dirty="0">
                <a:solidFill>
                  <a:schemeClr val="tx1"/>
                </a:solidFill>
                <a:effectLst/>
                <a:latin typeface="+mn-lt"/>
                <a:ea typeface="+mn-ea"/>
                <a:cs typeface="+mn-cs"/>
              </a:rPr>
              <a:t>”步骤或“</a:t>
            </a:r>
            <a:r>
              <a:rPr lang="en-US" altLang="zh-CN" sz="1200" kern="1200" dirty="0">
                <a:solidFill>
                  <a:schemeClr val="tx1"/>
                </a:solidFill>
                <a:effectLst/>
                <a:latin typeface="+mn-lt"/>
                <a:ea typeface="+mn-ea"/>
                <a:cs typeface="+mn-cs"/>
              </a:rPr>
              <a:t>HTTP Post</a:t>
            </a:r>
            <a:r>
              <a:rPr lang="zh-CN" altLang="zh-CN" sz="1200" kern="1200" dirty="0">
                <a:solidFill>
                  <a:schemeClr val="tx1"/>
                </a:solidFill>
                <a:effectLst/>
                <a:latin typeface="+mn-lt"/>
                <a:ea typeface="+mn-ea"/>
                <a:cs typeface="+mn-cs"/>
              </a:rPr>
              <a:t>”步骤。“</a:t>
            </a:r>
            <a:r>
              <a:rPr lang="en-US" altLang="zh-CN" sz="1200" kern="1200" dirty="0">
                <a:solidFill>
                  <a:schemeClr val="tx1"/>
                </a:solidFill>
                <a:effectLst/>
                <a:latin typeface="+mn-lt"/>
                <a:ea typeface="+mn-ea"/>
                <a:cs typeface="+mn-cs"/>
              </a:rPr>
              <a:t>HTTP Client</a:t>
            </a:r>
            <a:r>
              <a:rPr lang="zh-CN" altLang="zh-CN" sz="1200" kern="1200" dirty="0">
                <a:solidFill>
                  <a:schemeClr val="tx1"/>
                </a:solidFill>
                <a:effectLst/>
                <a:latin typeface="+mn-lt"/>
                <a:ea typeface="+mn-ea"/>
                <a:cs typeface="+mn-cs"/>
              </a:rPr>
              <a:t>””步骤或“</a:t>
            </a:r>
            <a:r>
              <a:rPr lang="en-US" altLang="zh-CN" sz="1200" kern="1200" dirty="0">
                <a:solidFill>
                  <a:schemeClr val="tx1"/>
                </a:solidFill>
                <a:effectLst/>
                <a:latin typeface="+mn-lt"/>
                <a:ea typeface="+mn-ea"/>
                <a:cs typeface="+mn-cs"/>
              </a:rPr>
              <a:t>HTTP Post</a:t>
            </a:r>
            <a:r>
              <a:rPr lang="zh-CN" altLang="zh-CN" sz="1200" kern="1200" dirty="0">
                <a:solidFill>
                  <a:schemeClr val="tx1"/>
                </a:solidFill>
                <a:effectLst/>
                <a:latin typeface="+mn-lt"/>
                <a:ea typeface="+mn-ea"/>
                <a:cs typeface="+mn-cs"/>
              </a:rPr>
              <a:t>”步骤，根据此</a:t>
            </a:r>
            <a:r>
              <a:rPr lang="en-US" altLang="zh-CN" sz="1200" kern="1200" dirty="0">
                <a:solidFill>
                  <a:schemeClr val="tx1"/>
                </a:solidFill>
                <a:effectLst/>
                <a:latin typeface="+mn-lt"/>
                <a:ea typeface="+mn-ea"/>
                <a:cs typeface="+mn-cs"/>
              </a:rPr>
              <a:t>URL</a:t>
            </a:r>
            <a:r>
              <a:rPr lang="zh-CN" altLang="zh-CN" sz="1200" kern="1200" dirty="0">
                <a:solidFill>
                  <a:schemeClr val="tx1"/>
                </a:solidFill>
                <a:effectLst/>
                <a:latin typeface="+mn-lt"/>
                <a:ea typeface="+mn-ea"/>
                <a:cs typeface="+mn-cs"/>
              </a:rPr>
              <a:t>信息获取相应的数据。</a:t>
            </a:r>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93</a:t>
            </a:fld>
            <a:endParaRPr lang="zh-CN" altLang="en-US"/>
          </a:p>
        </p:txBody>
      </p:sp>
    </p:spTree>
    <p:extLst>
      <p:ext uri="{BB962C8B-B14F-4D97-AF65-F5344CB8AC3E}">
        <p14:creationId xmlns:p14="http://schemas.microsoft.com/office/powerpoint/2010/main" val="36805161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zh-CN" kern="1000" spc="10" dirty="0">
                <a:ea typeface="微软雅黑" panose="020B0503020204020204" pitchFamily="34" charset="-122"/>
                <a:cs typeface="微软雅黑" panose="020B0503020204020204" pitchFamily="34" charset="-122"/>
              </a:rPr>
              <a:t>“</a:t>
            </a:r>
            <a:r>
              <a:rPr lang="en-US" altLang="zh-CN" kern="1000" spc="10" dirty="0">
                <a:ea typeface="微软雅黑" panose="020B0503020204020204" pitchFamily="34" charset="-122"/>
                <a:cs typeface="微软雅黑" panose="020B0503020204020204" pitchFamily="34" charset="-122"/>
              </a:rPr>
              <a:t>HTTP Client</a:t>
            </a:r>
            <a:r>
              <a:rPr lang="zh-CN" altLang="zh-CN" kern="1000" spc="10" dirty="0">
                <a:ea typeface="微软雅黑" panose="020B0503020204020204" pitchFamily="34" charset="-122"/>
                <a:cs typeface="微软雅黑" panose="020B0503020204020204" pitchFamily="34" charset="-122"/>
              </a:rPr>
              <a:t>”步骤直接访问</a:t>
            </a:r>
            <a:r>
              <a:rPr lang="en-US" altLang="zh-CN" kern="1000" spc="10" dirty="0">
                <a:ea typeface="微软雅黑" panose="020B0503020204020204" pitchFamily="34" charset="-122"/>
                <a:cs typeface="微软雅黑" panose="020B0503020204020204" pitchFamily="34" charset="-122"/>
              </a:rPr>
              <a:t>HTML</a:t>
            </a:r>
            <a:r>
              <a:rPr lang="zh-CN" altLang="en-US" kern="1000" spc="10" dirty="0">
                <a:ea typeface="微软雅黑" panose="020B0503020204020204" pitchFamily="34" charset="-122"/>
                <a:cs typeface="微软雅黑" panose="020B0503020204020204" pitchFamily="34" charset="-122"/>
              </a:rPr>
              <a:t>页面</a:t>
            </a:r>
            <a:r>
              <a:rPr lang="zh-CN" altLang="zh-CN" kern="1000" spc="10" dirty="0">
                <a:ea typeface="微软雅黑" panose="020B0503020204020204" pitchFamily="34" charset="-122"/>
                <a:cs typeface="微软雅黑" panose="020B0503020204020204" pitchFamily="34" charset="-122"/>
              </a:rPr>
              <a:t>时，返回的数据为</a:t>
            </a:r>
            <a:r>
              <a:rPr lang="en-US" altLang="zh-CN" kern="1000" spc="10" dirty="0">
                <a:ea typeface="微软雅黑" panose="020B0503020204020204" pitchFamily="34" charset="-122"/>
                <a:cs typeface="微软雅黑" panose="020B0503020204020204" pitchFamily="34" charset="-122"/>
              </a:rPr>
              <a:t>HTML</a:t>
            </a:r>
            <a:r>
              <a:rPr lang="zh-CN" altLang="zh-CN" kern="1000" spc="10" dirty="0">
                <a:ea typeface="微软雅黑" panose="020B0503020204020204" pitchFamily="34" charset="-122"/>
                <a:cs typeface="微软雅黑" panose="020B0503020204020204" pitchFamily="34" charset="-122"/>
              </a:rPr>
              <a:t>。</a:t>
            </a:r>
            <a:r>
              <a:rPr lang="en-US" altLang="zh-CN" kern="1000" spc="10" dirty="0">
                <a:ea typeface="微软雅黑" panose="020B0503020204020204" pitchFamily="34" charset="-122"/>
                <a:cs typeface="微软雅黑" panose="020B0503020204020204" pitchFamily="34" charset="-122"/>
              </a:rPr>
              <a:t>HTML</a:t>
            </a:r>
            <a:r>
              <a:rPr lang="zh-CN" altLang="zh-CN" kern="1000" spc="10" dirty="0">
                <a:ea typeface="微软雅黑" panose="020B0503020204020204" pitchFamily="34" charset="-122"/>
                <a:cs typeface="微软雅黑" panose="020B0503020204020204" pitchFamily="34" charset="-122"/>
              </a:rPr>
              <a:t>的全称是超文本标记语言。</a:t>
            </a:r>
            <a:endParaRPr lang="en-US" altLang="zh-CN" kern="1000" spc="10" dirty="0">
              <a:ea typeface="微软雅黑" panose="020B0503020204020204" pitchFamily="34" charset="-122"/>
              <a:cs typeface="微软雅黑" panose="020B0503020204020204" pitchFamily="34" charset="-12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kern="1000" spc="10" dirty="0">
                <a:ea typeface="微软雅黑" panose="020B0503020204020204" pitchFamily="34" charset="-122"/>
                <a:cs typeface="微软雅黑" panose="020B0503020204020204" pitchFamily="34" charset="-122"/>
              </a:rPr>
              <a:t>HTML</a:t>
            </a:r>
            <a:r>
              <a:rPr lang="zh-CN" altLang="zh-CN" kern="1000" spc="10" dirty="0">
                <a:ea typeface="微软雅黑" panose="020B0503020204020204" pitchFamily="34" charset="-122"/>
                <a:cs typeface="微软雅黑" panose="020B0503020204020204" pitchFamily="34" charset="-122"/>
              </a:rPr>
              <a:t>和</a:t>
            </a:r>
            <a:r>
              <a:rPr lang="en-US" altLang="zh-CN" kern="1000" spc="10" dirty="0">
                <a:ea typeface="微软雅黑" panose="020B0503020204020204" pitchFamily="34" charset="-122"/>
                <a:cs typeface="微软雅黑" panose="020B0503020204020204" pitchFamily="34" charset="-122"/>
              </a:rPr>
              <a:t>XML</a:t>
            </a:r>
            <a:r>
              <a:rPr lang="zh-CN" altLang="zh-CN" kern="1000" spc="10" dirty="0">
                <a:ea typeface="微软雅黑" panose="020B0503020204020204" pitchFamily="34" charset="-122"/>
                <a:cs typeface="微软雅黑" panose="020B0503020204020204" pitchFamily="34" charset="-122"/>
              </a:rPr>
              <a:t>有相同的语法结构，除此之外没有其他相似点。</a:t>
            </a:r>
            <a:r>
              <a:rPr lang="en-US" altLang="zh-CN" kern="1000" spc="10" dirty="0">
                <a:ea typeface="微软雅黑" panose="020B0503020204020204" pitchFamily="34" charset="-122"/>
                <a:cs typeface="微软雅黑" panose="020B0503020204020204" pitchFamily="34" charset="-122"/>
              </a:rPr>
              <a:t>HTML</a:t>
            </a:r>
            <a:r>
              <a:rPr lang="zh-CN" altLang="zh-CN" kern="1000" spc="10" dirty="0">
                <a:ea typeface="微软雅黑" panose="020B0503020204020204" pitchFamily="34" charset="-122"/>
                <a:cs typeface="微软雅黑" panose="020B0503020204020204" pitchFamily="34" charset="-122"/>
              </a:rPr>
              <a:t>主要目的是通过浏览器供用户阅读，因此，</a:t>
            </a:r>
            <a:r>
              <a:rPr lang="en-US" altLang="zh-CN" kern="1000" spc="10" dirty="0">
                <a:ea typeface="微软雅黑" panose="020B0503020204020204" pitchFamily="34" charset="-122"/>
                <a:cs typeface="微软雅黑" panose="020B0503020204020204" pitchFamily="34" charset="-122"/>
              </a:rPr>
              <a:t>HTML</a:t>
            </a:r>
            <a:r>
              <a:rPr lang="zh-CN" altLang="zh-CN" kern="1000" spc="10" dirty="0">
                <a:ea typeface="微软雅黑" panose="020B0503020204020204" pitchFamily="34" charset="-122"/>
                <a:cs typeface="微软雅黑" panose="020B0503020204020204" pitchFamily="34" charset="-122"/>
              </a:rPr>
              <a:t>定义了一组固定的节点和属性，用来定义文本的结构或者样式</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94</a:t>
            </a:fld>
            <a:endParaRPr lang="zh-CN" altLang="en-US"/>
          </a:p>
        </p:txBody>
      </p:sp>
    </p:spTree>
    <p:extLst>
      <p:ext uri="{BB962C8B-B14F-4D97-AF65-F5344CB8AC3E}">
        <p14:creationId xmlns:p14="http://schemas.microsoft.com/office/powerpoint/2010/main" val="27844560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indent="-171450">
              <a:buFont typeface="Wingdings" panose="05000000000000000000" pitchFamily="2" charset="2"/>
              <a:buChar char="Ø"/>
            </a:pPr>
            <a:r>
              <a:rPr lang="zh-CN" altLang="en-US" dirty="0"/>
              <a:t>接下来我们通过两个案例，来使用并了解</a:t>
            </a:r>
            <a:r>
              <a:rPr lang="en-US" altLang="zh-CN" sz="1200" kern="1200" dirty="0">
                <a:solidFill>
                  <a:schemeClr val="tx1"/>
                </a:solidFill>
                <a:effectLst/>
                <a:latin typeface="+mn-lt"/>
                <a:ea typeface="+mn-ea"/>
                <a:cs typeface="+mn-cs"/>
              </a:rPr>
              <a:t>HTTP</a:t>
            </a:r>
            <a:r>
              <a:rPr lang="zh-CN" altLang="en-US" sz="1200" kern="1200" dirty="0">
                <a:solidFill>
                  <a:schemeClr val="tx1"/>
                </a:solidFill>
                <a:effectLst/>
                <a:latin typeface="+mn-lt"/>
                <a:ea typeface="+mn-ea"/>
                <a:cs typeface="+mn-cs"/>
              </a:rPr>
              <a:t>的输入、输出步骤。第一个案例，我们对</a:t>
            </a:r>
            <a:r>
              <a:rPr lang="en-US" altLang="zh-CN" sz="1200" kern="1200" dirty="0">
                <a:solidFill>
                  <a:schemeClr val="tx1"/>
                </a:solidFill>
                <a:effectLst/>
                <a:latin typeface="+mn-lt"/>
                <a:ea typeface="+mn-ea"/>
                <a:cs typeface="+mn-cs"/>
              </a:rPr>
              <a:t>HTML</a:t>
            </a:r>
            <a:r>
              <a:rPr lang="zh-CN" altLang="en-US" sz="1200" kern="1200" dirty="0">
                <a:solidFill>
                  <a:schemeClr val="tx1"/>
                </a:solidFill>
                <a:effectLst/>
                <a:latin typeface="+mn-lt"/>
                <a:ea typeface="+mn-ea"/>
                <a:cs typeface="+mn-cs"/>
              </a:rPr>
              <a:t>数据进行导入与导出</a:t>
            </a:r>
            <a:endParaRPr lang="en-US" altLang="zh-CN" sz="1200" kern="1200" dirty="0">
              <a:solidFill>
                <a:schemeClr val="tx1"/>
              </a:solidFill>
              <a:effectLst/>
              <a:latin typeface="+mn-lt"/>
              <a:ea typeface="+mn-ea"/>
              <a:cs typeface="+mn-cs"/>
            </a:endParaRPr>
          </a:p>
          <a:p>
            <a:pPr marL="171450" indent="-171450">
              <a:buFont typeface="Wingdings" panose="05000000000000000000" pitchFamily="2" charset="2"/>
              <a:buChar char="Ø"/>
            </a:pPr>
            <a:r>
              <a:rPr lang="zh-CN" altLang="en-US" sz="1200" kern="1200" dirty="0">
                <a:solidFill>
                  <a:schemeClr val="tx1"/>
                </a:solidFill>
                <a:effectLst/>
                <a:latin typeface="+mn-lt"/>
                <a:ea typeface="+mn-ea"/>
                <a:cs typeface="+mn-cs"/>
              </a:rPr>
              <a:t>首先，我们来看转换的输入输出需求</a:t>
            </a: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我们需要</a:t>
            </a:r>
            <a:r>
              <a:rPr lang="zh-CN" altLang="zh-CN" dirty="0"/>
              <a:t>读入网页</a:t>
            </a:r>
            <a:r>
              <a:rPr lang="en-US" altLang="zh-CN" u="sng" dirty="0">
                <a:hlinkClick r:id="rId3"/>
              </a:rPr>
              <a:t>http://www.biqukan.com/1_1094/5403177.html</a:t>
            </a:r>
            <a:r>
              <a:rPr lang="zh-CN" altLang="zh-CN" dirty="0"/>
              <a:t>的数据，输出</a:t>
            </a:r>
            <a:r>
              <a:rPr lang="en-US" altLang="zh-CN" dirty="0"/>
              <a:t>HTML</a:t>
            </a:r>
            <a:r>
              <a:rPr lang="zh-CN" altLang="zh-CN" dirty="0"/>
              <a:t>源码存在</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a:t>
            </a:r>
            <a:r>
              <a:rPr lang="en-US" altLang="zh-CN" dirty="0"/>
              <a:t>\ webout.html</a:t>
            </a:r>
            <a:r>
              <a:rPr lang="zh-CN" altLang="zh-CN" dirty="0"/>
              <a:t>文件中</a:t>
            </a:r>
            <a:r>
              <a:rPr lang="zh-CN" altLang="en-US" dirty="0"/>
              <a:t>。</a:t>
            </a:r>
            <a:r>
              <a:rPr lang="zh-CN" altLang="zh-CN" sz="1200" kern="1200" dirty="0">
                <a:solidFill>
                  <a:schemeClr val="tx1"/>
                </a:solidFill>
                <a:effectLst/>
                <a:latin typeface="+mn-lt"/>
                <a:ea typeface="+mn-ea"/>
                <a:cs typeface="+mn-cs"/>
              </a:rPr>
              <a:t>其中，我们需要注意网页的字符编码，我们打开网页的</a:t>
            </a:r>
            <a:r>
              <a:rPr lang="en-US" altLang="zh-CN" sz="1200" kern="1200" dirty="0">
                <a:solidFill>
                  <a:schemeClr val="tx1"/>
                </a:solidFill>
                <a:effectLst/>
                <a:latin typeface="+mn-lt"/>
                <a:ea typeface="+mn-ea"/>
                <a:cs typeface="+mn-cs"/>
              </a:rPr>
              <a:t>HTML</a:t>
            </a:r>
            <a:r>
              <a:rPr lang="zh-CN" altLang="zh-CN" sz="1200" kern="1200" dirty="0">
                <a:solidFill>
                  <a:schemeClr val="tx1"/>
                </a:solidFill>
                <a:effectLst/>
                <a:latin typeface="+mn-lt"/>
                <a:ea typeface="+mn-ea"/>
                <a:cs typeface="+mn-cs"/>
              </a:rPr>
              <a:t>源码查看，可以得知字符编码为</a:t>
            </a:r>
            <a:r>
              <a:rPr lang="en-US" altLang="zh-CN" sz="1200" kern="1200" dirty="0">
                <a:solidFill>
                  <a:schemeClr val="tx1"/>
                </a:solidFill>
                <a:effectLst/>
                <a:latin typeface="+mn-lt"/>
                <a:ea typeface="+mn-ea"/>
                <a:cs typeface="+mn-cs"/>
              </a:rPr>
              <a:t>gbk</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95</a:t>
            </a:fld>
            <a:endParaRPr lang="zh-CN" altLang="en-US"/>
          </a:p>
        </p:txBody>
      </p:sp>
    </p:spTree>
    <p:extLst>
      <p:ext uri="{BB962C8B-B14F-4D97-AF65-F5344CB8AC3E}">
        <p14:creationId xmlns:p14="http://schemas.microsoft.com/office/powerpoint/2010/main" val="36715562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effectLst/>
                <a:latin typeface="+mn-lt"/>
                <a:ea typeface="+mn-ea"/>
                <a:cs typeface="+mn-cs"/>
              </a:rPr>
              <a:t>我们期望输出的单机版的</a:t>
            </a:r>
            <a:r>
              <a:rPr lang="en-US" altLang="zh-CN" sz="1200" kern="1200" dirty="0">
                <a:solidFill>
                  <a:schemeClr val="tx1"/>
                </a:solidFill>
                <a:effectLst/>
                <a:latin typeface="+mn-lt"/>
                <a:ea typeface="+mn-ea"/>
                <a:cs typeface="+mn-cs"/>
              </a:rPr>
              <a:t>html</a:t>
            </a:r>
            <a:r>
              <a:rPr lang="zh-CN" altLang="zh-CN" sz="1200" kern="1200" dirty="0">
                <a:solidFill>
                  <a:schemeClr val="tx1"/>
                </a:solidFill>
                <a:effectLst/>
                <a:latin typeface="+mn-lt"/>
                <a:ea typeface="+mn-ea"/>
                <a:cs typeface="+mn-cs"/>
              </a:rPr>
              <a:t>类型文件，输出的文件名为</a:t>
            </a:r>
            <a:r>
              <a:rPr lang="en-US" altLang="zh-CN" sz="1200" kern="1200" dirty="0">
                <a:solidFill>
                  <a:schemeClr val="tx1"/>
                </a:solidFill>
                <a:effectLst/>
                <a:latin typeface="+mn-lt"/>
                <a:ea typeface="+mn-ea"/>
                <a:cs typeface="+mn-cs"/>
              </a:rPr>
              <a:t>webout.html</a:t>
            </a:r>
            <a:r>
              <a:rPr lang="zh-CN" altLang="zh-CN" sz="1200" kern="1200" dirty="0">
                <a:solidFill>
                  <a:schemeClr val="tx1"/>
                </a:solidFill>
                <a:effectLst/>
                <a:latin typeface="+mn-lt"/>
                <a:ea typeface="+mn-ea"/>
                <a:cs typeface="+mn-cs"/>
              </a:rPr>
              <a:t>，存放在</a:t>
            </a:r>
            <a:r>
              <a:rPr lang="en-US" altLang="zh-CN" sz="1200" kern="1200" dirty="0">
                <a:solidFill>
                  <a:schemeClr val="tx1"/>
                </a:solidFill>
                <a:effectLst/>
                <a:latin typeface="+mn-lt"/>
                <a:ea typeface="+mn-ea"/>
                <a:cs typeface="+mn-cs"/>
              </a:rPr>
              <a:t>E:\</a:t>
            </a:r>
            <a:r>
              <a:rPr lang="zh-CN" altLang="zh-CN" sz="1200" kern="1200" dirty="0">
                <a:solidFill>
                  <a:schemeClr val="tx1"/>
                </a:solidFill>
                <a:effectLst/>
                <a:latin typeface="+mn-lt"/>
                <a:ea typeface="+mn-ea"/>
                <a:cs typeface="+mn-cs"/>
              </a:rPr>
              <a:t>教材案例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章下。</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96</a:t>
            </a:fld>
            <a:endParaRPr lang="zh-CN" altLang="en-US"/>
          </a:p>
        </p:txBody>
      </p:sp>
    </p:spTree>
    <p:extLst>
      <p:ext uri="{BB962C8B-B14F-4D97-AF65-F5344CB8AC3E}">
        <p14:creationId xmlns:p14="http://schemas.microsoft.com/office/powerpoint/2010/main" val="41270653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我们在</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已经创建了简单的转换流程图，这里参考第二章的操作，</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新建转换文件，并开始可视化编程。</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r>
              <a:rPr lang="zh-CN" altLang="en-US" sz="1200" kern="1200" dirty="0">
                <a:solidFill>
                  <a:schemeClr val="tx1"/>
                </a:solidFill>
                <a:effectLst/>
                <a:latin typeface="+mn-lt"/>
                <a:ea typeface="+mn-ea"/>
                <a:cs typeface="+mn-cs"/>
              </a:rPr>
              <a:t>因为</a:t>
            </a:r>
            <a:r>
              <a:rPr lang="zh-CN" altLang="zh-CN" sz="1200" kern="1200" dirty="0">
                <a:solidFill>
                  <a:schemeClr val="tx1"/>
                </a:solidFill>
                <a:effectLst/>
                <a:latin typeface="+mn-lt"/>
                <a:ea typeface="+mn-ea"/>
                <a:cs typeface="+mn-cs"/>
              </a:rPr>
              <a:t>如果没有输入类的步骤，查询类步骤不会做任何事情。因此，我们</a:t>
            </a:r>
            <a:r>
              <a:rPr lang="zh-CN" altLang="en-US" sz="1200" kern="1200" dirty="0">
                <a:solidFill>
                  <a:schemeClr val="tx1"/>
                </a:solidFill>
                <a:effectLst/>
                <a:latin typeface="+mn-lt"/>
                <a:ea typeface="+mn-ea"/>
                <a:cs typeface="+mn-cs"/>
              </a:rPr>
              <a:t>需要</a:t>
            </a:r>
            <a:r>
              <a:rPr lang="zh-CN" altLang="zh-CN" sz="1200" kern="1200" dirty="0">
                <a:solidFill>
                  <a:schemeClr val="tx1"/>
                </a:solidFill>
                <a:effectLst/>
                <a:latin typeface="+mn-lt"/>
                <a:ea typeface="+mn-ea"/>
                <a:cs typeface="+mn-cs"/>
              </a:rPr>
              <a:t>添加一个输入类的“自定义常量数据”步骤。在“自定义常量数据”这个步骤里，可以将需要访问的</a:t>
            </a:r>
            <a:r>
              <a:rPr lang="en-US" altLang="zh-CN" sz="1200" kern="1200" dirty="0">
                <a:solidFill>
                  <a:schemeClr val="tx1"/>
                </a:solidFill>
                <a:effectLst/>
                <a:latin typeface="+mn-lt"/>
                <a:ea typeface="+mn-ea"/>
                <a:cs typeface="+mn-cs"/>
              </a:rPr>
              <a:t>URL</a:t>
            </a:r>
            <a:r>
              <a:rPr lang="zh-CN" altLang="zh-CN" sz="1200" kern="1200" dirty="0">
                <a:solidFill>
                  <a:schemeClr val="tx1"/>
                </a:solidFill>
                <a:effectLst/>
                <a:latin typeface="+mn-lt"/>
                <a:ea typeface="+mn-ea"/>
                <a:cs typeface="+mn-cs"/>
              </a:rPr>
              <a:t>设置为常量。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97</a:t>
            </a:fld>
            <a:endParaRPr lang="zh-CN" altLang="en-US"/>
          </a:p>
        </p:txBody>
      </p:sp>
    </p:spTree>
    <p:extLst>
      <p:ext uri="{BB962C8B-B14F-4D97-AF65-F5344CB8AC3E}">
        <p14:creationId xmlns:p14="http://schemas.microsoft.com/office/powerpoint/2010/main" val="3540967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第一步，我们来进行</a:t>
            </a:r>
            <a:r>
              <a:rPr lang="zh-CN" altLang="zh-CN" kern="1000" dirty="0">
                <a:ea typeface="微软雅黑" panose="020B0503020204020204" pitchFamily="34" charset="-122"/>
                <a:cs typeface="微软雅黑" panose="020B0503020204020204" pitchFamily="34" charset="-122"/>
              </a:rPr>
              <a:t>“</a:t>
            </a:r>
            <a:r>
              <a:rPr lang="zh-CN" altLang="en-US" dirty="0"/>
              <a:t>自定义常量数据</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r>
              <a:rPr lang="zh-CN" altLang="en-US" dirty="0"/>
              <a:t>在第三章第</a:t>
            </a:r>
            <a:r>
              <a:rPr lang="en-US" altLang="zh-CN" dirty="0"/>
              <a:t>2</a:t>
            </a:r>
            <a:r>
              <a:rPr lang="zh-CN" altLang="en-US" dirty="0"/>
              <a:t>节</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已经配置过“自定义常量数据”的步骤，这里参考</a:t>
            </a:r>
            <a:r>
              <a:rPr lang="zh-CN" altLang="en-US" dirty="0"/>
              <a:t>第三章第</a:t>
            </a:r>
            <a:r>
              <a:rPr lang="en-US" altLang="zh-CN" dirty="0"/>
              <a:t>2</a:t>
            </a:r>
            <a:r>
              <a:rPr lang="zh-CN" altLang="en-US" dirty="0"/>
              <a:t>节</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的操作。</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最后，“元数据”的名称为“</a:t>
            </a:r>
            <a:r>
              <a:rPr lang="en-US" altLang="zh-CN" sz="1200" kern="1200" dirty="0">
                <a:solidFill>
                  <a:schemeClr val="tx1"/>
                </a:solidFill>
                <a:effectLst/>
                <a:latin typeface="+mn-lt"/>
                <a:ea typeface="+mn-ea"/>
                <a:cs typeface="+mn-cs"/>
              </a:rPr>
              <a:t>WebURL</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”，“数据”标签卡中：</a:t>
            </a:r>
            <a:r>
              <a:rPr lang="en-US" altLang="zh-CN" sz="1200" kern="1200" dirty="0">
                <a:solidFill>
                  <a:schemeClr val="tx1"/>
                </a:solidFill>
                <a:effectLst/>
                <a:latin typeface="+mn-lt"/>
                <a:ea typeface="+mn-ea"/>
                <a:cs typeface="+mn-cs"/>
              </a:rPr>
              <a:t>WebURL</a:t>
            </a:r>
            <a:r>
              <a:rPr lang="zh-CN" altLang="zh-CN" sz="1200" kern="1200" dirty="0">
                <a:solidFill>
                  <a:schemeClr val="tx1"/>
                </a:solidFill>
                <a:effectLst/>
                <a:latin typeface="+mn-lt"/>
                <a:ea typeface="+mn-ea"/>
                <a:cs typeface="+mn-cs"/>
              </a:rPr>
              <a:t>的值按案例的需求填入为</a:t>
            </a:r>
            <a:r>
              <a:rPr lang="en-US" altLang="zh-CN" sz="1200" u="sng" kern="1200" dirty="0">
                <a:solidFill>
                  <a:schemeClr val="tx1"/>
                </a:solidFill>
                <a:effectLst/>
                <a:latin typeface="+mn-lt"/>
                <a:ea typeface="+mn-ea"/>
                <a:cs typeface="+mn-cs"/>
                <a:hlinkClick r:id="rId3"/>
              </a:rPr>
              <a:t>http://www.biqukan.com/1_1094/5403177.html</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98</a:t>
            </a:fld>
            <a:endParaRPr lang="zh-CN" altLang="en-US"/>
          </a:p>
        </p:txBody>
      </p:sp>
    </p:spTree>
    <p:extLst>
      <p:ext uri="{BB962C8B-B14F-4D97-AF65-F5344CB8AC3E}">
        <p14:creationId xmlns:p14="http://schemas.microsoft.com/office/powerpoint/2010/main" val="18066924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effectLst/>
                <a:latin typeface="+mn-lt"/>
                <a:ea typeface="+mn-ea"/>
                <a:cs typeface="+mn-cs"/>
              </a:rPr>
              <a:t>第二步，我们来进行</a:t>
            </a:r>
            <a:r>
              <a:rPr lang="zh-CN" altLang="zh-CN" kern="1000" dirty="0">
                <a:ea typeface="微软雅黑" panose="020B0503020204020204" pitchFamily="34" charset="-122"/>
                <a:cs typeface="微软雅黑" panose="020B0503020204020204" pitchFamily="34" charset="-122"/>
              </a:rPr>
              <a:t>“</a:t>
            </a:r>
            <a:r>
              <a:rPr lang="en-US" altLang="zh-CN" sz="1200" kern="1200" dirty="0">
                <a:solidFill>
                  <a:schemeClr val="tx1"/>
                </a:solidFill>
                <a:effectLst/>
                <a:latin typeface="+mn-lt"/>
                <a:ea typeface="+mn-ea"/>
                <a:cs typeface="+mn-cs"/>
              </a:rPr>
              <a:t>HTTP Client</a:t>
            </a:r>
            <a:r>
              <a:rPr lang="zh-CN" altLang="zh-CN" kern="1000" dirty="0">
                <a:ea typeface="微软雅黑" panose="020B0503020204020204" pitchFamily="34" charset="-122"/>
                <a:cs typeface="微软雅黑" panose="020B0503020204020204" pitchFamily="34" charset="-122"/>
              </a:rPr>
              <a:t>”</a:t>
            </a:r>
            <a:r>
              <a:rPr lang="zh-CN" altLang="en-US" kern="1000" dirty="0">
                <a:ea typeface="微软雅黑" panose="020B0503020204020204" pitchFamily="34" charset="-122"/>
                <a:cs typeface="微软雅黑" panose="020B0503020204020204" pitchFamily="34" charset="-122"/>
              </a:rPr>
              <a:t>步骤的配置。</a:t>
            </a:r>
            <a:endParaRPr lang="en-US" altLang="zh-CN" kern="1000" dirty="0">
              <a:ea typeface="微软雅黑" panose="020B0503020204020204" pitchFamily="34" charset="-122"/>
              <a:cs typeface="微软雅黑" panose="020B0503020204020204" pitchFamily="34" charset="-122"/>
            </a:endParaRPr>
          </a:p>
          <a:p>
            <a:r>
              <a:rPr lang="zh-CN" altLang="en-US" dirty="0"/>
              <a:t>仅需配置“</a:t>
            </a:r>
            <a:r>
              <a:rPr lang="en-US" altLang="zh-CN" dirty="0"/>
              <a:t>General”</a:t>
            </a:r>
            <a:r>
              <a:rPr lang="zh-CN" altLang="en-US" dirty="0"/>
              <a:t>卡项，“</a:t>
            </a:r>
            <a:r>
              <a:rPr lang="en-US" altLang="zh-CN" dirty="0"/>
              <a:t>Fields”</a:t>
            </a:r>
            <a:r>
              <a:rPr lang="zh-CN" altLang="en-US" dirty="0"/>
              <a:t>卡项保留默认配置。</a:t>
            </a:r>
          </a:p>
          <a:p>
            <a:pPr marL="171450" indent="-171450">
              <a:buFont typeface="Wingdings" panose="05000000000000000000" pitchFamily="2" charset="2"/>
              <a:buChar char="Ø"/>
            </a:pPr>
            <a:r>
              <a:rPr lang="zh-CN" altLang="en-US" dirty="0"/>
              <a:t>此卡项的栏目中，我们需要勾选“从字段中获取</a:t>
            </a:r>
            <a:r>
              <a:rPr lang="en-US" altLang="zh-CN" dirty="0"/>
              <a:t>URL?”</a:t>
            </a:r>
            <a:r>
              <a:rPr lang="zh-CN" altLang="en-US" dirty="0"/>
              <a:t>，表明我们的</a:t>
            </a:r>
            <a:r>
              <a:rPr lang="en-US" altLang="zh-CN" dirty="0"/>
              <a:t>URL</a:t>
            </a:r>
            <a:r>
              <a:rPr lang="zh-CN" altLang="en-US" dirty="0"/>
              <a:t>是从上个步骤传送过来的。</a:t>
            </a:r>
          </a:p>
          <a:p>
            <a:pPr marL="171450" indent="-171450">
              <a:buFont typeface="Wingdings" panose="05000000000000000000" pitchFamily="2" charset="2"/>
              <a:buChar char="Ø"/>
            </a:pPr>
            <a:r>
              <a:rPr lang="zh-CN" altLang="en-US" dirty="0"/>
              <a:t>在“</a:t>
            </a:r>
            <a:r>
              <a:rPr lang="en-US" altLang="zh-CN" dirty="0"/>
              <a:t>URL</a:t>
            </a:r>
            <a:r>
              <a:rPr lang="zh-CN" altLang="en-US" dirty="0"/>
              <a:t>字段名”栏，通过点击 ，选择上个步骤设定的字段名“</a:t>
            </a:r>
            <a:r>
              <a:rPr lang="en-US" altLang="zh-CN" dirty="0"/>
              <a:t>WebURL”</a:t>
            </a:r>
            <a:r>
              <a:rPr lang="zh-CN" altLang="en-US" dirty="0"/>
              <a:t>。“</a:t>
            </a:r>
            <a:r>
              <a:rPr lang="en-US" altLang="zh-CN" dirty="0"/>
              <a:t>WebURL”</a:t>
            </a:r>
            <a:r>
              <a:rPr lang="zh-CN" altLang="en-US" dirty="0"/>
              <a:t>的值是一个链接</a:t>
            </a:r>
            <a:r>
              <a:rPr lang="en-US" altLang="zh-CN" dirty="0"/>
              <a:t>http://www.biqukan.com/1_1094/5403177.html</a:t>
            </a:r>
            <a:r>
              <a:rPr lang="zh-CN" altLang="en-US" dirty="0"/>
              <a:t>。此步骤通过打开这个网址获取</a:t>
            </a:r>
            <a:r>
              <a:rPr lang="en-US" altLang="zh-CN" dirty="0"/>
              <a:t>HTML</a:t>
            </a:r>
            <a:r>
              <a:rPr lang="zh-CN" altLang="en-US" dirty="0"/>
              <a:t>源码。</a:t>
            </a:r>
          </a:p>
          <a:p>
            <a:pPr marL="171450" indent="-171450">
              <a:buFont typeface="Wingdings" panose="05000000000000000000" pitchFamily="2" charset="2"/>
              <a:buChar char="Ø"/>
            </a:pPr>
            <a:r>
              <a:rPr lang="zh-CN" altLang="en-US" dirty="0"/>
              <a:t>“</a:t>
            </a:r>
            <a:r>
              <a:rPr lang="en-US" altLang="zh-CN" dirty="0"/>
              <a:t>Encoding(empty means standard)”</a:t>
            </a:r>
            <a:r>
              <a:rPr lang="zh-CN" altLang="en-US" dirty="0"/>
              <a:t>栏通过点击 选择</a:t>
            </a:r>
            <a:r>
              <a:rPr lang="en-US" altLang="zh-CN" dirty="0"/>
              <a:t>GBK</a:t>
            </a:r>
            <a:r>
              <a:rPr lang="zh-CN" altLang="en-US" dirty="0"/>
              <a:t>。因为此网页的字符编码为</a:t>
            </a:r>
            <a:r>
              <a:rPr lang="en-US" altLang="zh-CN" dirty="0"/>
              <a:t>GBK.</a:t>
            </a:r>
            <a:endParaRPr lang="zh-CN" altLang="en-US" dirty="0"/>
          </a:p>
        </p:txBody>
      </p:sp>
      <p:sp>
        <p:nvSpPr>
          <p:cNvPr id="4" name="灯片编号占位符 3"/>
          <p:cNvSpPr>
            <a:spLocks noGrp="1"/>
          </p:cNvSpPr>
          <p:nvPr>
            <p:ph type="sldNum" sz="quarter" idx="10"/>
          </p:nvPr>
        </p:nvSpPr>
        <p:spPr/>
        <p:txBody>
          <a:bodyPr/>
          <a:lstStyle/>
          <a:p>
            <a:fld id="{79D40AD5-F72B-4C18-A71C-1B8C6EE6295E}" type="slidenum">
              <a:rPr lang="zh-CN" altLang="en-US" smtClean="0"/>
              <a:pPr/>
              <a:t>99</a:t>
            </a:fld>
            <a:endParaRPr lang="zh-CN" altLang="en-US"/>
          </a:p>
        </p:txBody>
      </p:sp>
    </p:spTree>
    <p:extLst>
      <p:ext uri="{BB962C8B-B14F-4D97-AF65-F5344CB8AC3E}">
        <p14:creationId xmlns:p14="http://schemas.microsoft.com/office/powerpoint/2010/main" val="672090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003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7057941-83DE-4EF8-8A3F-D3FED61B0B69}" type="datetimeFigureOut">
              <a:rPr lang="zh-CN" altLang="en-US" smtClean="0"/>
              <a:pPr/>
              <a:t>2018/8/18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0821C2-6045-47BC-BEEE-3BC1C26E9BA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流程图: 延期 1"/>
          <p:cNvSpPr/>
          <p:nvPr userDrawn="1"/>
        </p:nvSpPr>
        <p:spPr>
          <a:xfrm>
            <a:off x="0" y="127555"/>
            <a:ext cx="357190" cy="357190"/>
          </a:xfrm>
          <a:prstGeom prst="flowChartDelay">
            <a:avLst/>
          </a:prstGeom>
          <a:solidFill>
            <a:srgbClr val="B22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7230601" y="125831"/>
            <a:ext cx="1770555" cy="360639"/>
            <a:chOff x="7230601" y="125831"/>
            <a:chExt cx="1770555" cy="360639"/>
          </a:xfrm>
        </p:grpSpPr>
        <p:pic>
          <p:nvPicPr>
            <p:cNvPr id="5" name="图片 4" descr="瑞翼教育（红灰版）"/>
            <p:cNvPicPr>
              <a:picLocks noChangeAspect="1"/>
            </p:cNvPicPr>
            <p:nvPr/>
          </p:nvPicPr>
          <p:blipFill>
            <a:blip r:embed="rId2" cstate="print"/>
            <a:stretch>
              <a:fillRect/>
            </a:stretch>
          </p:blipFill>
          <p:spPr>
            <a:xfrm>
              <a:off x="8165600" y="211909"/>
              <a:ext cx="835556" cy="188482"/>
            </a:xfrm>
            <a:prstGeom prst="rect">
              <a:avLst/>
            </a:prstGeom>
          </p:spPr>
        </p:pic>
        <p:pic>
          <p:nvPicPr>
            <p:cNvPr id="6" name="图片 5" descr="红色SUGON"/>
            <p:cNvPicPr>
              <a:picLocks noChangeAspect="1"/>
            </p:cNvPicPr>
            <p:nvPr/>
          </p:nvPicPr>
          <p:blipFill>
            <a:blip r:embed="rId3" cstate="print"/>
            <a:stretch>
              <a:fillRect/>
            </a:stretch>
          </p:blipFill>
          <p:spPr>
            <a:xfrm>
              <a:off x="7230601" y="125831"/>
              <a:ext cx="821606" cy="360639"/>
            </a:xfrm>
            <a:prstGeom prst="rect">
              <a:avLst/>
            </a:prstGeom>
          </p:spPr>
        </p:pic>
        <p:cxnSp>
          <p:nvCxnSpPr>
            <p:cNvPr id="7" name="直接连接符 6"/>
            <p:cNvCxnSpPr/>
            <p:nvPr/>
          </p:nvCxnSpPr>
          <p:spPr>
            <a:xfrm rot="5400000">
              <a:off x="7966099" y="305356"/>
              <a:ext cx="214314" cy="1588"/>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userDrawn="1"/>
        </p:nvGrpSpPr>
        <p:grpSpPr>
          <a:xfrm>
            <a:off x="53645" y="241729"/>
            <a:ext cx="201943" cy="122656"/>
            <a:chOff x="4268305" y="3578898"/>
            <a:chExt cx="212129" cy="128842"/>
          </a:xfrm>
        </p:grpSpPr>
        <p:sp>
          <p:nvSpPr>
            <p:cNvPr id="9" name="自由: 形状 34"/>
            <p:cNvSpPr/>
            <p:nvPr/>
          </p:nvSpPr>
          <p:spPr>
            <a:xfrm rot="18900000">
              <a:off x="4351592" y="3578898"/>
              <a:ext cx="128842" cy="128842"/>
            </a:xfrm>
            <a:custGeom>
              <a:avLst/>
              <a:gdLst>
                <a:gd name="connsiteX0" fmla="*/ 75778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749181 h 914400"/>
                <a:gd name="connsiteX5" fmla="*/ 757780 w 914400"/>
                <a:gd name="connsiteY5" fmla="*/ 74918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914400">
                  <a:moveTo>
                    <a:pt x="757780" y="0"/>
                  </a:moveTo>
                  <a:lnTo>
                    <a:pt x="914400" y="0"/>
                  </a:lnTo>
                  <a:lnTo>
                    <a:pt x="914400" y="914400"/>
                  </a:lnTo>
                  <a:lnTo>
                    <a:pt x="0" y="914400"/>
                  </a:lnTo>
                  <a:lnTo>
                    <a:pt x="0" y="749181"/>
                  </a:lnTo>
                  <a:lnTo>
                    <a:pt x="757780" y="74918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10" name="自由: 形状 34"/>
            <p:cNvSpPr/>
            <p:nvPr/>
          </p:nvSpPr>
          <p:spPr>
            <a:xfrm rot="18900000">
              <a:off x="4268305" y="3578898"/>
              <a:ext cx="128842" cy="128842"/>
            </a:xfrm>
            <a:custGeom>
              <a:avLst/>
              <a:gdLst>
                <a:gd name="connsiteX0" fmla="*/ 75778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749181 h 914400"/>
                <a:gd name="connsiteX5" fmla="*/ 757780 w 914400"/>
                <a:gd name="connsiteY5" fmla="*/ 74918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914400">
                  <a:moveTo>
                    <a:pt x="757780" y="0"/>
                  </a:moveTo>
                  <a:lnTo>
                    <a:pt x="914400" y="0"/>
                  </a:lnTo>
                  <a:lnTo>
                    <a:pt x="914400" y="914400"/>
                  </a:lnTo>
                  <a:lnTo>
                    <a:pt x="0" y="914400"/>
                  </a:lnTo>
                  <a:lnTo>
                    <a:pt x="0" y="749181"/>
                  </a:lnTo>
                  <a:lnTo>
                    <a:pt x="757780" y="74918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260033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396401" y="136419"/>
            <a:ext cx="6675929" cy="369080"/>
          </a:xfrm>
        </p:spPr>
        <p:txBody>
          <a:bodyPr>
            <a:normAutofit/>
          </a:bodyPr>
          <a:lstStyle>
            <a:lvl1pPr algn="l">
              <a:defRPr sz="2200" b="1">
                <a:solidFill>
                  <a:srgbClr val="B22F33"/>
                </a:solidFill>
                <a:latin typeface="微软雅黑" pitchFamily="34" charset="-122"/>
                <a:ea typeface="微软雅黑" pitchFamily="34" charset="-122"/>
              </a:defRPr>
            </a:lvl1pPr>
          </a:lstStyle>
          <a:p>
            <a:r>
              <a:rPr lang="zh-CN" altLang="en-US" dirty="0"/>
              <a:t>单击此处编辑母版标题样式</a:t>
            </a:r>
          </a:p>
        </p:txBody>
      </p:sp>
      <p:sp>
        <p:nvSpPr>
          <p:cNvPr id="6" name="流程图: 延期 5"/>
          <p:cNvSpPr/>
          <p:nvPr userDrawn="1"/>
        </p:nvSpPr>
        <p:spPr>
          <a:xfrm>
            <a:off x="0" y="127555"/>
            <a:ext cx="357190" cy="357190"/>
          </a:xfrm>
          <a:prstGeom prst="flowChartDelay">
            <a:avLst/>
          </a:prstGeom>
          <a:solidFill>
            <a:srgbClr val="B22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userDrawn="1"/>
        </p:nvGrpSpPr>
        <p:grpSpPr>
          <a:xfrm>
            <a:off x="7230601" y="125831"/>
            <a:ext cx="1770555" cy="360639"/>
            <a:chOff x="7230601" y="125831"/>
            <a:chExt cx="1770555" cy="360639"/>
          </a:xfrm>
        </p:grpSpPr>
        <p:pic>
          <p:nvPicPr>
            <p:cNvPr id="8" name="图片 7" descr="瑞翼教育（红灰版）"/>
            <p:cNvPicPr>
              <a:picLocks noChangeAspect="1"/>
            </p:cNvPicPr>
            <p:nvPr/>
          </p:nvPicPr>
          <p:blipFill>
            <a:blip r:embed="rId2" cstate="print"/>
            <a:stretch>
              <a:fillRect/>
            </a:stretch>
          </p:blipFill>
          <p:spPr>
            <a:xfrm>
              <a:off x="8165600" y="211909"/>
              <a:ext cx="835556" cy="188482"/>
            </a:xfrm>
            <a:prstGeom prst="rect">
              <a:avLst/>
            </a:prstGeom>
          </p:spPr>
        </p:pic>
        <p:pic>
          <p:nvPicPr>
            <p:cNvPr id="9" name="图片 8" descr="红色SUGON"/>
            <p:cNvPicPr>
              <a:picLocks noChangeAspect="1"/>
            </p:cNvPicPr>
            <p:nvPr/>
          </p:nvPicPr>
          <p:blipFill>
            <a:blip r:embed="rId3" cstate="print"/>
            <a:stretch>
              <a:fillRect/>
            </a:stretch>
          </p:blipFill>
          <p:spPr>
            <a:xfrm>
              <a:off x="7230601" y="125831"/>
              <a:ext cx="821606" cy="360639"/>
            </a:xfrm>
            <a:prstGeom prst="rect">
              <a:avLst/>
            </a:prstGeom>
          </p:spPr>
        </p:pic>
        <p:cxnSp>
          <p:nvCxnSpPr>
            <p:cNvPr id="10" name="直接连接符 9"/>
            <p:cNvCxnSpPr/>
            <p:nvPr/>
          </p:nvCxnSpPr>
          <p:spPr>
            <a:xfrm rot="5400000">
              <a:off x="7966099" y="305356"/>
              <a:ext cx="214314" cy="1588"/>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userDrawn="1"/>
        </p:nvGrpSpPr>
        <p:grpSpPr>
          <a:xfrm>
            <a:off x="53645" y="241729"/>
            <a:ext cx="201943" cy="122656"/>
            <a:chOff x="4268305" y="3578898"/>
            <a:chExt cx="212129" cy="128842"/>
          </a:xfrm>
        </p:grpSpPr>
        <p:sp>
          <p:nvSpPr>
            <p:cNvPr id="12" name="自由: 形状 34"/>
            <p:cNvSpPr/>
            <p:nvPr/>
          </p:nvSpPr>
          <p:spPr>
            <a:xfrm rot="18900000">
              <a:off x="4351592" y="3578898"/>
              <a:ext cx="128842" cy="128842"/>
            </a:xfrm>
            <a:custGeom>
              <a:avLst/>
              <a:gdLst>
                <a:gd name="connsiteX0" fmla="*/ 75778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749181 h 914400"/>
                <a:gd name="connsiteX5" fmla="*/ 757780 w 914400"/>
                <a:gd name="connsiteY5" fmla="*/ 74918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914400">
                  <a:moveTo>
                    <a:pt x="757780" y="0"/>
                  </a:moveTo>
                  <a:lnTo>
                    <a:pt x="914400" y="0"/>
                  </a:lnTo>
                  <a:lnTo>
                    <a:pt x="914400" y="914400"/>
                  </a:lnTo>
                  <a:lnTo>
                    <a:pt x="0" y="914400"/>
                  </a:lnTo>
                  <a:lnTo>
                    <a:pt x="0" y="749181"/>
                  </a:lnTo>
                  <a:lnTo>
                    <a:pt x="757780" y="74918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13" name="自由: 形状 34"/>
            <p:cNvSpPr/>
            <p:nvPr/>
          </p:nvSpPr>
          <p:spPr>
            <a:xfrm rot="18900000">
              <a:off x="4268305" y="3578898"/>
              <a:ext cx="128842" cy="128842"/>
            </a:xfrm>
            <a:custGeom>
              <a:avLst/>
              <a:gdLst>
                <a:gd name="connsiteX0" fmla="*/ 75778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749181 h 914400"/>
                <a:gd name="connsiteX5" fmla="*/ 757780 w 914400"/>
                <a:gd name="connsiteY5" fmla="*/ 74918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914400">
                  <a:moveTo>
                    <a:pt x="757780" y="0"/>
                  </a:moveTo>
                  <a:lnTo>
                    <a:pt x="914400" y="0"/>
                  </a:lnTo>
                  <a:lnTo>
                    <a:pt x="914400" y="914400"/>
                  </a:lnTo>
                  <a:lnTo>
                    <a:pt x="0" y="914400"/>
                  </a:lnTo>
                  <a:lnTo>
                    <a:pt x="0" y="749181"/>
                  </a:lnTo>
                  <a:lnTo>
                    <a:pt x="757780" y="74918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dirty="0">
              <a:solidFill>
                <a:prstClr val="black">
                  <a:tint val="75000"/>
                </a:prstClr>
              </a:solidFill>
            </a:endParaRPr>
          </a:p>
        </p:txBody>
      </p:sp>
      <p:sp>
        <p:nvSpPr>
          <p:cNvPr id="3" name="页脚占位符 2"/>
          <p:cNvSpPr>
            <a:spLocks noGrp="1"/>
          </p:cNvSpPr>
          <p:nvPr>
            <p:ph type="ftr" sz="quarter" idx="11"/>
          </p:nvPr>
        </p:nvSpPr>
        <p:spPr/>
        <p:txBody>
          <a:bodyPr/>
          <a:lstStyle/>
          <a:p>
            <a:pPr>
              <a:defRPr/>
            </a:pPr>
            <a:endParaRPr lang="en-US" dirty="0">
              <a:solidFill>
                <a:prstClr val="black">
                  <a:tint val="75000"/>
                </a:prstClr>
              </a:solidFill>
            </a:endParaRPr>
          </a:p>
        </p:txBody>
      </p:sp>
      <p:sp>
        <p:nvSpPr>
          <p:cNvPr id="4" name="灯片编号占位符 3"/>
          <p:cNvSpPr>
            <a:spLocks noGrp="1"/>
          </p:cNvSpPr>
          <p:nvPr>
            <p:ph type="sldNum" sz="quarter" idx="12"/>
          </p:nvPr>
        </p:nvSpPr>
        <p:spPr/>
        <p:txBody>
          <a:bodyPr/>
          <a:lstStyle/>
          <a:p>
            <a:pPr>
              <a:defRPr/>
            </a:pPr>
            <a:fld id="{FCEE2C88-6C8F-484D-AF69-578F576B1F44}" type="slidenum">
              <a:rPr lang="en-US" smtClean="0">
                <a:solidFill>
                  <a:prstClr val="black">
                    <a:tint val="75000"/>
                  </a:prstClr>
                </a:solidFill>
              </a:rPr>
              <a:pPr>
                <a:defRPr/>
              </a:p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latin typeface="Raleway" panose="020B0003030101060003" pitchFamily="34" charset="0"/>
              </a:defRPr>
            </a:lvl1pPr>
          </a:lstStyle>
          <a:p>
            <a:pPr>
              <a:defRPr/>
            </a:pPr>
            <a:endParaRPr lang="en-US" dirty="0">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latin typeface="Raleway" panose="020B0003030101060003" pitchFamily="34" charset="0"/>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latin typeface="Raleway" panose="020B0003030101060003" pitchFamily="34" charset="0"/>
              </a:defRPr>
            </a:lvl1pPr>
          </a:lstStyle>
          <a:p>
            <a:pPr>
              <a:defRPr/>
            </a:pPr>
            <a:fld id="{FCEE2C88-6C8F-484D-AF69-578F576B1F44}"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9482228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64" r:id="rId3"/>
    <p:sldLayoutId id="2147483670" r:id="rId4"/>
    <p:sldLayoutId id="2147483671" r:id="rId5"/>
  </p:sldLayoutIdLst>
  <p:hf hdr="0" ftr="0" dt="0"/>
  <p:txStyles>
    <p:titleStyle>
      <a:lvl1pPr algn="l" defTabSz="685800" rtl="0" eaLnBrk="1" latinLnBrk="0" hangingPunct="1">
        <a:lnSpc>
          <a:spcPct val="90000"/>
        </a:lnSpc>
        <a:spcBef>
          <a:spcPct val="0"/>
        </a:spcBef>
        <a:buNone/>
        <a:defRPr lang="en-US" sz="2300" kern="1200">
          <a:solidFill>
            <a:schemeClr val="tx1"/>
          </a:solidFill>
          <a:latin typeface="Lato" panose="020F0502020204030203" pitchFamily="34" charset="0"/>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lang="en-US" sz="1800" kern="1200" dirty="0" smtClean="0">
          <a:solidFill>
            <a:schemeClr val="tx1"/>
          </a:solidFill>
          <a:effectLst/>
          <a:latin typeface="Lato" panose="020F0502020204030203" pitchFamily="34" charset="0"/>
          <a:ea typeface="+mn-ea"/>
          <a:cs typeface="+mn-cs"/>
        </a:defRPr>
      </a:lvl1pPr>
      <a:lvl2pPr marL="514350" indent="-171450" algn="l" defTabSz="685800" rtl="0" eaLnBrk="1" latinLnBrk="0" hangingPunct="1">
        <a:lnSpc>
          <a:spcPct val="90000"/>
        </a:lnSpc>
        <a:spcBef>
          <a:spcPts val="375"/>
        </a:spcBef>
        <a:buFont typeface="Arial" pitchFamily="34" charset="0"/>
        <a:buChar char="•"/>
        <a:defRPr lang="en-US" sz="1500" kern="1200" dirty="0" smtClean="0">
          <a:solidFill>
            <a:schemeClr val="tx1"/>
          </a:solidFill>
          <a:effectLst/>
          <a:latin typeface="Lato" panose="020F0502020204030203" pitchFamily="34" charset="0"/>
          <a:ea typeface="+mn-ea"/>
          <a:cs typeface="+mn-cs"/>
        </a:defRPr>
      </a:lvl2pPr>
      <a:lvl3pPr marL="857250" indent="-171450" algn="l" defTabSz="685800" rtl="0" eaLnBrk="1" latinLnBrk="0" hangingPunct="1">
        <a:lnSpc>
          <a:spcPct val="90000"/>
        </a:lnSpc>
        <a:spcBef>
          <a:spcPts val="375"/>
        </a:spcBef>
        <a:buFont typeface="Arial" pitchFamily="34" charset="0"/>
        <a:buChar char="•"/>
        <a:defRPr lang="en-US" sz="1400" kern="1200" dirty="0" smtClean="0">
          <a:solidFill>
            <a:schemeClr val="tx1"/>
          </a:solidFill>
          <a:effectLst/>
          <a:latin typeface="Lato" panose="020F0502020204030203" pitchFamily="34" charset="0"/>
          <a:ea typeface="+mn-ea"/>
          <a:cs typeface="+mn-cs"/>
        </a:defRPr>
      </a:lvl3pPr>
      <a:lvl4pPr marL="1200150" indent="-171450" algn="l" defTabSz="685800" rtl="0" eaLnBrk="1" latinLnBrk="0" hangingPunct="1">
        <a:lnSpc>
          <a:spcPct val="90000"/>
        </a:lnSpc>
        <a:spcBef>
          <a:spcPts val="375"/>
        </a:spcBef>
        <a:buFont typeface="Arial" pitchFamily="34" charset="0"/>
        <a:buChar char="•"/>
        <a:defRPr lang="en-US" sz="1200" kern="1200" dirty="0" smtClean="0">
          <a:solidFill>
            <a:schemeClr val="tx1"/>
          </a:solidFill>
          <a:effectLst/>
          <a:latin typeface="Lato" panose="020F0502020204030203" pitchFamily="34" charset="0"/>
          <a:ea typeface="+mn-ea"/>
          <a:cs typeface="+mn-cs"/>
        </a:defRPr>
      </a:lvl4pPr>
      <a:lvl5pPr marL="1543050" indent="-171450" algn="l" defTabSz="685800" rtl="0" eaLnBrk="1" latinLnBrk="0" hangingPunct="1">
        <a:lnSpc>
          <a:spcPct val="90000"/>
        </a:lnSpc>
        <a:spcBef>
          <a:spcPts val="375"/>
        </a:spcBef>
        <a:buFont typeface="Arial" pitchFamily="34" charset="0"/>
        <a:buChar char="•"/>
        <a:defRPr lang="en-US" sz="1200" kern="1200" dirty="0">
          <a:solidFill>
            <a:schemeClr val="tx1"/>
          </a:solidFill>
          <a:effectLst/>
          <a:latin typeface="Lato" panose="020F0502020204030203" pitchFamily="34" charset="0"/>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4.xml"/><Relationship Id="rId1" Type="http://schemas.openxmlformats.org/officeDocument/2006/relationships/tags" Target="../tags/tag101.xml"/><Relationship Id="rId4" Type="http://schemas.openxmlformats.org/officeDocument/2006/relationships/image" Target="../media/image79.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4.xml"/><Relationship Id="rId1" Type="http://schemas.openxmlformats.org/officeDocument/2006/relationships/tags" Target="../tags/tag102.xml"/><Relationship Id="rId5" Type="http://schemas.openxmlformats.org/officeDocument/2006/relationships/image" Target="../media/image80.png"/><Relationship Id="rId4" Type="http://schemas.openxmlformats.org/officeDocument/2006/relationships/hyperlink" Target="http://www.biqukan.com/1_1094/5403177.html" TargetMode="Externa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4.xml"/><Relationship Id="rId1" Type="http://schemas.openxmlformats.org/officeDocument/2006/relationships/tags" Target="../tags/tag103.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4.xml"/><Relationship Id="rId1" Type="http://schemas.openxmlformats.org/officeDocument/2006/relationships/tags" Target="../tags/tag104.xml"/><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4.xml"/><Relationship Id="rId1" Type="http://schemas.openxmlformats.org/officeDocument/2006/relationships/tags" Target="../tags/tag105.xml"/><Relationship Id="rId6" Type="http://schemas.openxmlformats.org/officeDocument/2006/relationships/image" Target="../media/image4.png"/><Relationship Id="rId5" Type="http://schemas.openxmlformats.org/officeDocument/2006/relationships/hyperlink" Target="https://developers.douban.com/wiki/?title=movie_v2#top250" TargetMode="External"/><Relationship Id="rId4" Type="http://schemas.openxmlformats.org/officeDocument/2006/relationships/hyperlink" Target="https://api.douban.com/v2/movie/in_theaters" TargetMode="Externa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4.xml"/><Relationship Id="rId1" Type="http://schemas.openxmlformats.org/officeDocument/2006/relationships/tags" Target="../tags/tag106.xml"/><Relationship Id="rId4" Type="http://schemas.openxmlformats.org/officeDocument/2006/relationships/image" Target="../media/image81.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4.xml"/><Relationship Id="rId1" Type="http://schemas.openxmlformats.org/officeDocument/2006/relationships/tags" Target="../tags/tag107.xml"/><Relationship Id="rId4" Type="http://schemas.openxmlformats.org/officeDocument/2006/relationships/image" Target="../media/image82.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4.xml"/><Relationship Id="rId1" Type="http://schemas.openxmlformats.org/officeDocument/2006/relationships/tags" Target="../tags/tag108.xml"/><Relationship Id="rId4" Type="http://schemas.openxmlformats.org/officeDocument/2006/relationships/image" Target="../media/image83.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4.xml"/><Relationship Id="rId1" Type="http://schemas.openxmlformats.org/officeDocument/2006/relationships/tags" Target="../tags/tag109.xml"/><Relationship Id="rId4" Type="http://schemas.openxmlformats.org/officeDocument/2006/relationships/image" Target="../media/image84.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4.xml"/><Relationship Id="rId1" Type="http://schemas.openxmlformats.org/officeDocument/2006/relationships/tags" Target="../tags/tag110.xml"/><Relationship Id="rId4" Type="http://schemas.openxmlformats.org/officeDocument/2006/relationships/image" Target="../media/image8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4.xml"/><Relationship Id="rId1" Type="http://schemas.openxmlformats.org/officeDocument/2006/relationships/tags" Target="../tags/tag111.xml"/><Relationship Id="rId4" Type="http://schemas.openxmlformats.org/officeDocument/2006/relationships/image" Target="../media/image86.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4.xml"/><Relationship Id="rId1" Type="http://schemas.openxmlformats.org/officeDocument/2006/relationships/tags" Target="../tags/tag112.xml"/><Relationship Id="rId5" Type="http://schemas.openxmlformats.org/officeDocument/2006/relationships/image" Target="../media/image80.png"/><Relationship Id="rId4" Type="http://schemas.openxmlformats.org/officeDocument/2006/relationships/hyperlink" Target="https://api.douban.com/v2/movie/in_theaters" TargetMode="Externa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4.xml"/><Relationship Id="rId1" Type="http://schemas.openxmlformats.org/officeDocument/2006/relationships/tags" Target="../tags/tag113.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tags" Target="../tags/tag114.xml"/><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14.xml"/><Relationship Id="rId7" Type="http://schemas.openxmlformats.org/officeDocument/2006/relationships/diagramColors" Target="../diagrams/colors2.xml"/><Relationship Id="rId2" Type="http://schemas.openxmlformats.org/officeDocument/2006/relationships/slideLayout" Target="../slideLayouts/slideLayout4.xml"/><Relationship Id="rId1" Type="http://schemas.openxmlformats.org/officeDocument/2006/relationships/tags" Target="../tags/tag11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4.xml"/><Relationship Id="rId1" Type="http://schemas.openxmlformats.org/officeDocument/2006/relationships/tags" Target="../tags/tag116.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4.xml"/><Relationship Id="rId1" Type="http://schemas.openxmlformats.org/officeDocument/2006/relationships/tags" Target="../tags/tag117.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4.xml"/><Relationship Id="rId1" Type="http://schemas.openxmlformats.org/officeDocument/2006/relationships/tags" Target="../tags/tag118.xml"/><Relationship Id="rId4" Type="http://schemas.openxmlformats.org/officeDocument/2006/relationships/image" Target="../media/image4.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4.xml"/><Relationship Id="rId1" Type="http://schemas.openxmlformats.org/officeDocument/2006/relationships/tags" Target="../tags/tag119.xml"/><Relationship Id="rId5" Type="http://schemas.openxmlformats.org/officeDocument/2006/relationships/image" Target="../media/image88.png"/><Relationship Id="rId4" Type="http://schemas.openxmlformats.org/officeDocument/2006/relationships/image" Target="../media/image87.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4.xml"/><Relationship Id="rId1" Type="http://schemas.openxmlformats.org/officeDocument/2006/relationships/tags" Target="../tags/tag120.xml"/><Relationship Id="rId5" Type="http://schemas.openxmlformats.org/officeDocument/2006/relationships/image" Target="../media/image90.png"/><Relationship Id="rId4" Type="http://schemas.openxmlformats.org/officeDocument/2006/relationships/image" Target="../media/image8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4.xml"/><Relationship Id="rId1" Type="http://schemas.openxmlformats.org/officeDocument/2006/relationships/tags" Target="../tags/tag121.xml"/><Relationship Id="rId5" Type="http://schemas.openxmlformats.org/officeDocument/2006/relationships/image" Target="../media/image92.png"/><Relationship Id="rId4" Type="http://schemas.openxmlformats.org/officeDocument/2006/relationships/image" Target="../media/image91.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4.xml"/><Relationship Id="rId1" Type="http://schemas.openxmlformats.org/officeDocument/2006/relationships/tags" Target="../tags/tag122.xml"/><Relationship Id="rId4" Type="http://schemas.openxmlformats.org/officeDocument/2006/relationships/image" Target="../media/image93.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4.xml"/><Relationship Id="rId1" Type="http://schemas.openxmlformats.org/officeDocument/2006/relationships/tags" Target="../tags/tag123.xml"/><Relationship Id="rId4" Type="http://schemas.openxmlformats.org/officeDocument/2006/relationships/image" Target="../media/image94.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4.xml"/><Relationship Id="rId1" Type="http://schemas.openxmlformats.org/officeDocument/2006/relationships/tags" Target="../tags/tag124.xml"/><Relationship Id="rId4" Type="http://schemas.openxmlformats.org/officeDocument/2006/relationships/image" Target="../media/image95.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4.xml"/><Relationship Id="rId1" Type="http://schemas.openxmlformats.org/officeDocument/2006/relationships/tags" Target="../tags/tag125.xml"/><Relationship Id="rId4" Type="http://schemas.openxmlformats.org/officeDocument/2006/relationships/image" Target="../media/image96.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4.xml"/><Relationship Id="rId1" Type="http://schemas.openxmlformats.org/officeDocument/2006/relationships/tags" Target="../tags/tag126.xml"/><Relationship Id="rId4" Type="http://schemas.openxmlformats.org/officeDocument/2006/relationships/image" Target="../media/image86.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4.xml"/><Relationship Id="rId1" Type="http://schemas.openxmlformats.org/officeDocument/2006/relationships/tags" Target="../tags/tag127.xml"/><Relationship Id="rId4" Type="http://schemas.openxmlformats.org/officeDocument/2006/relationships/image" Target="../media/image97.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4.xml"/><Relationship Id="rId1" Type="http://schemas.openxmlformats.org/officeDocument/2006/relationships/tags" Target="../tags/tag128.xml"/><Relationship Id="rId4" Type="http://schemas.openxmlformats.org/officeDocument/2006/relationships/image" Target="../media/image98.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4.xml"/><Relationship Id="rId1" Type="http://schemas.openxmlformats.org/officeDocument/2006/relationships/tags" Target="../tags/tag129.xml"/><Relationship Id="rId4" Type="http://schemas.openxmlformats.org/officeDocument/2006/relationships/image" Target="../media/image98.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4.xml"/><Relationship Id="rId1" Type="http://schemas.openxmlformats.org/officeDocument/2006/relationships/tags" Target="../tags/tag13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4.xml"/><Relationship Id="rId1" Type="http://schemas.openxmlformats.org/officeDocument/2006/relationships/tags" Target="../tags/tag131.xml"/><Relationship Id="rId4" Type="http://schemas.openxmlformats.org/officeDocument/2006/relationships/image" Target="../media/image4.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4.xml"/><Relationship Id="rId1" Type="http://schemas.openxmlformats.org/officeDocument/2006/relationships/tags" Target="../tags/tag132.xml"/><Relationship Id="rId5" Type="http://schemas.openxmlformats.org/officeDocument/2006/relationships/image" Target="../media/image99.png"/><Relationship Id="rId4" Type="http://schemas.openxmlformats.org/officeDocument/2006/relationships/image" Target="../media/image87.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4.xml"/><Relationship Id="rId1" Type="http://schemas.openxmlformats.org/officeDocument/2006/relationships/tags" Target="../tags/tag133.xml"/><Relationship Id="rId5" Type="http://schemas.openxmlformats.org/officeDocument/2006/relationships/image" Target="../media/image101.png"/><Relationship Id="rId4" Type="http://schemas.openxmlformats.org/officeDocument/2006/relationships/image" Target="../media/image100.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4.xml"/><Relationship Id="rId1" Type="http://schemas.openxmlformats.org/officeDocument/2006/relationships/tags" Target="../tags/tag134.xml"/><Relationship Id="rId5" Type="http://schemas.openxmlformats.org/officeDocument/2006/relationships/image" Target="../media/image103.png"/><Relationship Id="rId4" Type="http://schemas.openxmlformats.org/officeDocument/2006/relationships/image" Target="../media/image102.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4.xml"/><Relationship Id="rId1" Type="http://schemas.openxmlformats.org/officeDocument/2006/relationships/tags" Target="../tags/tag135.xml"/><Relationship Id="rId4" Type="http://schemas.openxmlformats.org/officeDocument/2006/relationships/image" Target="../media/image104.pn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4.xml"/><Relationship Id="rId1" Type="http://schemas.openxmlformats.org/officeDocument/2006/relationships/tags" Target="../tags/tag136.xml"/><Relationship Id="rId4" Type="http://schemas.openxmlformats.org/officeDocument/2006/relationships/image" Target="../media/image105.pn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4.xml"/><Relationship Id="rId1" Type="http://schemas.openxmlformats.org/officeDocument/2006/relationships/tags" Target="../tags/tag137.xml"/><Relationship Id="rId4" Type="http://schemas.openxmlformats.org/officeDocument/2006/relationships/image" Target="../media/image106.pn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4.xml"/><Relationship Id="rId1" Type="http://schemas.openxmlformats.org/officeDocument/2006/relationships/tags" Target="../tags/tag138.xml"/><Relationship Id="rId4" Type="http://schemas.openxmlformats.org/officeDocument/2006/relationships/image" Target="../media/image107.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4.xml"/><Relationship Id="rId1" Type="http://schemas.openxmlformats.org/officeDocument/2006/relationships/tags" Target="../tags/tag139.xml"/><Relationship Id="rId4" Type="http://schemas.openxmlformats.org/officeDocument/2006/relationships/image" Target="../media/image108.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4.xml"/><Relationship Id="rId1" Type="http://schemas.openxmlformats.org/officeDocument/2006/relationships/tags" Target="../tags/tag140.xml"/><Relationship Id="rId4" Type="http://schemas.openxmlformats.org/officeDocument/2006/relationships/image" Target="../media/image10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4.xml"/><Relationship Id="rId1" Type="http://schemas.openxmlformats.org/officeDocument/2006/relationships/tags" Target="../tags/tag141.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4.xml"/><Relationship Id="rId1" Type="http://schemas.openxmlformats.org/officeDocument/2006/relationships/tags" Target="../tags/tag142.xml"/><Relationship Id="rId4" Type="http://schemas.openxmlformats.org/officeDocument/2006/relationships/image" Target="../media/image98.png"/></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4.xml"/><Relationship Id="rId1" Type="http://schemas.openxmlformats.org/officeDocument/2006/relationships/tags" Target="../tags/tag143.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4.xml"/><Relationship Id="rId1" Type="http://schemas.openxmlformats.org/officeDocument/2006/relationships/tags" Target="../tags/tag144.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4.xml"/><Relationship Id="rId1" Type="http://schemas.openxmlformats.org/officeDocument/2006/relationships/tags" Target="../tags/tag145.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4.xml"/><Relationship Id="rId1" Type="http://schemas.openxmlformats.org/officeDocument/2006/relationships/tags" Target="../tags/tag146.xml"/><Relationship Id="rId5" Type="http://schemas.openxmlformats.org/officeDocument/2006/relationships/image" Target="../media/image112.png"/><Relationship Id="rId4" Type="http://schemas.openxmlformats.org/officeDocument/2006/relationships/image" Target="../media/image111.pn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4.xml"/><Relationship Id="rId1" Type="http://schemas.openxmlformats.org/officeDocument/2006/relationships/tags" Target="../tags/tag147.xml"/><Relationship Id="rId4" Type="http://schemas.openxmlformats.org/officeDocument/2006/relationships/image" Target="../media/image113.png"/></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4.xml"/><Relationship Id="rId1" Type="http://schemas.openxmlformats.org/officeDocument/2006/relationships/tags" Target="../tags/tag148.xml"/><Relationship Id="rId4" Type="http://schemas.openxmlformats.org/officeDocument/2006/relationships/image" Target="../media/image114.pn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4.xml"/><Relationship Id="rId1" Type="http://schemas.openxmlformats.org/officeDocument/2006/relationships/tags" Target="../tags/tag149.xml"/><Relationship Id="rId4" Type="http://schemas.openxmlformats.org/officeDocument/2006/relationships/image" Target="../media/image96.pn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4.xml"/><Relationship Id="rId1" Type="http://schemas.openxmlformats.org/officeDocument/2006/relationships/tags" Target="../tags/tag150.xml"/><Relationship Id="rId4" Type="http://schemas.openxmlformats.org/officeDocument/2006/relationships/image" Target="../media/image1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13.png"/></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4.xml"/><Relationship Id="rId1" Type="http://schemas.openxmlformats.org/officeDocument/2006/relationships/tags" Target="../tags/tag151.xml"/><Relationship Id="rId4" Type="http://schemas.openxmlformats.org/officeDocument/2006/relationships/image" Target="../media/image116.png"/></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4.xml"/><Relationship Id="rId1" Type="http://schemas.openxmlformats.org/officeDocument/2006/relationships/tags" Target="../tags/tag152.xml"/><Relationship Id="rId4" Type="http://schemas.openxmlformats.org/officeDocument/2006/relationships/image" Target="../media/image117.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4.xml"/><Relationship Id="rId1" Type="http://schemas.openxmlformats.org/officeDocument/2006/relationships/tags" Target="../tags/tag153.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4.xml"/><Relationship Id="rId1" Type="http://schemas.openxmlformats.org/officeDocument/2006/relationships/tags" Target="../tags/tag154.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4.xml"/><Relationship Id="rId1" Type="http://schemas.openxmlformats.org/officeDocument/2006/relationships/tags" Target="../tags/tag155.xml"/><Relationship Id="rId5" Type="http://schemas.openxmlformats.org/officeDocument/2006/relationships/image" Target="../media/image119.png"/><Relationship Id="rId4" Type="http://schemas.openxmlformats.org/officeDocument/2006/relationships/image" Target="../media/image118.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4.xml"/><Relationship Id="rId1" Type="http://schemas.openxmlformats.org/officeDocument/2006/relationships/tags" Target="../tags/tag156.xml"/><Relationship Id="rId4" Type="http://schemas.openxmlformats.org/officeDocument/2006/relationships/image" Target="../media/image120.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4.xml"/><Relationship Id="rId1" Type="http://schemas.openxmlformats.org/officeDocument/2006/relationships/tags" Target="../tags/tag157.xml"/><Relationship Id="rId4" Type="http://schemas.openxmlformats.org/officeDocument/2006/relationships/image" Target="../media/image121.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4.xml"/><Relationship Id="rId1" Type="http://schemas.openxmlformats.org/officeDocument/2006/relationships/tags" Target="../tags/tag158.xml"/><Relationship Id="rId4" Type="http://schemas.openxmlformats.org/officeDocument/2006/relationships/image" Target="../media/image122.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4.xml"/><Relationship Id="rId1" Type="http://schemas.openxmlformats.org/officeDocument/2006/relationships/tags" Target="../tags/tag159.xml"/><Relationship Id="rId4" Type="http://schemas.openxmlformats.org/officeDocument/2006/relationships/image" Target="../media/image115.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4.xml"/><Relationship Id="rId1" Type="http://schemas.openxmlformats.org/officeDocument/2006/relationships/tags" Target="../tags/tag160.xml"/><Relationship Id="rId4" Type="http://schemas.openxmlformats.org/officeDocument/2006/relationships/image" Target="../media/image1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14.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4.xml"/><Relationship Id="rId1" Type="http://schemas.openxmlformats.org/officeDocument/2006/relationships/tags" Target="../tags/tag161.xml"/><Relationship Id="rId4" Type="http://schemas.openxmlformats.org/officeDocument/2006/relationships/image" Target="../media/image117.pn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4.xml"/><Relationship Id="rId1" Type="http://schemas.openxmlformats.org/officeDocument/2006/relationships/tags" Target="../tags/tag162.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4.xml"/><Relationship Id="rId1" Type="http://schemas.openxmlformats.org/officeDocument/2006/relationships/tags" Target="../tags/tag163.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4.xml"/><Relationship Id="rId1" Type="http://schemas.openxmlformats.org/officeDocument/2006/relationships/tags" Target="../tags/tag164.xml"/><Relationship Id="rId5" Type="http://schemas.openxmlformats.org/officeDocument/2006/relationships/image" Target="../media/image124.jpeg"/><Relationship Id="rId4" Type="http://schemas.openxmlformats.org/officeDocument/2006/relationships/image" Target="../media/image123.jpe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4.xml"/><Relationship Id="rId1" Type="http://schemas.openxmlformats.org/officeDocument/2006/relationships/tags" Target="../tags/tag165.xml"/><Relationship Id="rId4" Type="http://schemas.openxmlformats.org/officeDocument/2006/relationships/image" Target="../media/image125.jpe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4.xml"/><Relationship Id="rId1" Type="http://schemas.openxmlformats.org/officeDocument/2006/relationships/tags" Target="../tags/tag166.xml"/><Relationship Id="rId4" Type="http://schemas.openxmlformats.org/officeDocument/2006/relationships/image" Target="../media/image121.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4.xml"/><Relationship Id="rId1" Type="http://schemas.openxmlformats.org/officeDocument/2006/relationships/tags" Target="../tags/tag167.xml"/><Relationship Id="rId4" Type="http://schemas.openxmlformats.org/officeDocument/2006/relationships/image" Target="../media/image126.jpe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4.xml"/><Relationship Id="rId1" Type="http://schemas.openxmlformats.org/officeDocument/2006/relationships/tags" Target="../tags/tag168.xml"/><Relationship Id="rId4" Type="http://schemas.openxmlformats.org/officeDocument/2006/relationships/image" Target="../media/image127.jpeg"/></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4.xml"/><Relationship Id="rId1" Type="http://schemas.openxmlformats.org/officeDocument/2006/relationships/tags" Target="../tags/tag169.xml"/><Relationship Id="rId4" Type="http://schemas.openxmlformats.org/officeDocument/2006/relationships/image" Target="../media/image117.png"/></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4.xml"/><Relationship Id="rId1" Type="http://schemas.openxmlformats.org/officeDocument/2006/relationships/tags" Target="../tags/tag17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15.pn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4.xml"/><Relationship Id="rId1" Type="http://schemas.openxmlformats.org/officeDocument/2006/relationships/tags" Target="../tags/tag171.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4.xml"/><Relationship Id="rId1" Type="http://schemas.openxmlformats.org/officeDocument/2006/relationships/tags" Target="../tags/tag172.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4.xml"/><Relationship Id="rId1" Type="http://schemas.openxmlformats.org/officeDocument/2006/relationships/tags" Target="../tags/tag173.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4.xml"/><Relationship Id="rId1" Type="http://schemas.openxmlformats.org/officeDocument/2006/relationships/tags" Target="../tags/tag174.xml"/><Relationship Id="rId4" Type="http://schemas.openxmlformats.org/officeDocument/2006/relationships/image" Target="../media/image87.pn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4.xml"/><Relationship Id="rId1" Type="http://schemas.openxmlformats.org/officeDocument/2006/relationships/tags" Target="../tags/tag175.xml"/><Relationship Id="rId4" Type="http://schemas.openxmlformats.org/officeDocument/2006/relationships/image" Target="../media/image128.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4.xml"/><Relationship Id="rId1" Type="http://schemas.openxmlformats.org/officeDocument/2006/relationships/tags" Target="../tags/tag176.xml"/><Relationship Id="rId4" Type="http://schemas.openxmlformats.org/officeDocument/2006/relationships/image" Target="../media/image129.pn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4.xml"/><Relationship Id="rId1" Type="http://schemas.openxmlformats.org/officeDocument/2006/relationships/tags" Target="../tags/tag177.xml"/><Relationship Id="rId4" Type="http://schemas.openxmlformats.org/officeDocument/2006/relationships/image" Target="../media/image130.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4.xml"/><Relationship Id="rId1" Type="http://schemas.openxmlformats.org/officeDocument/2006/relationships/tags" Target="../tags/tag178.xml"/><Relationship Id="rId4" Type="http://schemas.openxmlformats.org/officeDocument/2006/relationships/image" Target="../media/image131.pn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4.xml"/><Relationship Id="rId1" Type="http://schemas.openxmlformats.org/officeDocument/2006/relationships/tags" Target="../tags/tag179.xml"/><Relationship Id="rId4" Type="http://schemas.openxmlformats.org/officeDocument/2006/relationships/image" Target="../media/image132.pn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4.xml"/><Relationship Id="rId1" Type="http://schemas.openxmlformats.org/officeDocument/2006/relationships/tags" Target="../tags/tag180.xml"/><Relationship Id="rId4"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4.xml"/><Relationship Id="rId1" Type="http://schemas.openxmlformats.org/officeDocument/2006/relationships/tags" Target="../tags/tag181.xml"/><Relationship Id="rId4" Type="http://schemas.openxmlformats.org/officeDocument/2006/relationships/image" Target="../media/image117.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4.xml"/><Relationship Id="rId1" Type="http://schemas.openxmlformats.org/officeDocument/2006/relationships/tags" Target="../tags/tag182.xm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4.xml"/><Relationship Id="rId1" Type="http://schemas.openxmlformats.org/officeDocument/2006/relationships/tags" Target="../tags/tag183.xml"/><Relationship Id="rId4" Type="http://schemas.openxmlformats.org/officeDocument/2006/relationships/image" Target="../media/image4.png"/></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4.xml"/><Relationship Id="rId1" Type="http://schemas.openxmlformats.org/officeDocument/2006/relationships/tags" Target="../tags/tag184.xml"/><Relationship Id="rId4" Type="http://schemas.openxmlformats.org/officeDocument/2006/relationships/image" Target="../media/image4.png"/></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4.xml"/><Relationship Id="rId1" Type="http://schemas.openxmlformats.org/officeDocument/2006/relationships/tags" Target="../tags/tag185.xml"/><Relationship Id="rId4" Type="http://schemas.openxmlformats.org/officeDocument/2006/relationships/image" Target="../media/image4.png"/></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4.xml"/><Relationship Id="rId1" Type="http://schemas.openxmlformats.org/officeDocument/2006/relationships/tags" Target="../tags/tag186.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4.xml"/><Relationship Id="rId1" Type="http://schemas.openxmlformats.org/officeDocument/2006/relationships/tags" Target="../tags/tag187.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4.xml"/><Relationship Id="rId1" Type="http://schemas.openxmlformats.org/officeDocument/2006/relationships/tags" Target="../tags/tag188.xml"/><Relationship Id="rId4" Type="http://schemas.openxmlformats.org/officeDocument/2006/relationships/image" Target="../media/image87.pn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4.xml"/><Relationship Id="rId1" Type="http://schemas.openxmlformats.org/officeDocument/2006/relationships/tags" Target="../tags/tag189.xml"/><Relationship Id="rId4" Type="http://schemas.openxmlformats.org/officeDocument/2006/relationships/image" Target="../media/image128.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4.xml"/><Relationship Id="rId1" Type="http://schemas.openxmlformats.org/officeDocument/2006/relationships/tags" Target="../tags/tag190.xml"/><Relationship Id="rId4" Type="http://schemas.openxmlformats.org/officeDocument/2006/relationships/image" Target="../media/image13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10.png"/></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4.xml"/><Relationship Id="rId1" Type="http://schemas.openxmlformats.org/officeDocument/2006/relationships/tags" Target="../tags/tag191.xml"/><Relationship Id="rId4" Type="http://schemas.openxmlformats.org/officeDocument/2006/relationships/image" Target="../media/image135.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4.xml"/><Relationship Id="rId1" Type="http://schemas.openxmlformats.org/officeDocument/2006/relationships/tags" Target="../tags/tag192.xml"/><Relationship Id="rId4" Type="http://schemas.openxmlformats.org/officeDocument/2006/relationships/image" Target="../media/image136.png"/></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4.xml"/><Relationship Id="rId1" Type="http://schemas.openxmlformats.org/officeDocument/2006/relationships/tags" Target="../tags/tag193.xml"/><Relationship Id="rId4" Type="http://schemas.openxmlformats.org/officeDocument/2006/relationships/image" Target="../media/image137.png"/></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4.xml"/><Relationship Id="rId1" Type="http://schemas.openxmlformats.org/officeDocument/2006/relationships/tags" Target="../tags/tag194.xml"/><Relationship Id="rId4" Type="http://schemas.openxmlformats.org/officeDocument/2006/relationships/image" Target="../media/image117.png"/></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2.xml"/><Relationship Id="rId1" Type="http://schemas.openxmlformats.org/officeDocument/2006/relationships/tags" Target="../tags/tag195.xml"/><Relationship Id="rId5" Type="http://schemas.openxmlformats.org/officeDocument/2006/relationships/image" Target="../media/image139.png"/><Relationship Id="rId4" Type="http://schemas.openxmlformats.org/officeDocument/2006/relationships/image" Target="../media/image1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5.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1.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4.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5.xml"/><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6.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7.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38.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39.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4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43.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4.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45.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46.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48.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49.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50.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51.xml"/><Relationship Id="rId5" Type="http://schemas.openxmlformats.org/officeDocument/2006/relationships/image" Target="../media/image42.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5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53.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55.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56.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57.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58.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59.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tags" Target="../tags/tag60.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tags" Target="../tags/tag61.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6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63.xml"/><Relationship Id="rId5" Type="http://schemas.openxmlformats.org/officeDocument/2006/relationships/hyperlink" Target="http://www.json.org/" TargetMode="External"/><Relationship Id="rId4" Type="http://schemas.openxmlformats.org/officeDocument/2006/relationships/hyperlink" Target="http://www.ietf.org/rfc/rfc4672.txt" TargetMode="Externa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tags" Target="../tags/tag64.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ags" Target="../tags/tag65.xml"/><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tags" Target="../tags/tag66.xml"/><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tags" Target="../tags/tag67.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4.xml"/><Relationship Id="rId1" Type="http://schemas.openxmlformats.org/officeDocument/2006/relationships/tags" Target="../tags/tag68.xml"/><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tags" Target="../tags/tag69.xml"/><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4.xml"/><Relationship Id="rId1" Type="http://schemas.openxmlformats.org/officeDocument/2006/relationships/tags" Target="../tags/tag70.xml"/><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tags" Target="../tags/tag71.xml"/><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tags" Target="../tags/tag72.xml"/><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4.xml"/><Relationship Id="rId1" Type="http://schemas.openxmlformats.org/officeDocument/2006/relationships/tags" Target="../tags/tag73.xml"/><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tags" Target="../tags/tag7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75.xml"/><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ags" Target="../tags/tag7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4.xml"/><Relationship Id="rId1" Type="http://schemas.openxmlformats.org/officeDocument/2006/relationships/tags" Target="../tags/tag77.xml"/><Relationship Id="rId4" Type="http://schemas.openxmlformats.org/officeDocument/2006/relationships/image" Target="../media/image62.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4.xml"/><Relationship Id="rId1" Type="http://schemas.openxmlformats.org/officeDocument/2006/relationships/tags" Target="../tags/tag78.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4.xml"/><Relationship Id="rId1" Type="http://schemas.openxmlformats.org/officeDocument/2006/relationships/tags" Target="../tags/tag7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tags" Target="../tags/tag80.xml"/><Relationship Id="rId4" Type="http://schemas.openxmlformats.org/officeDocument/2006/relationships/image" Target="../media/image6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4.xml"/><Relationship Id="rId1" Type="http://schemas.openxmlformats.org/officeDocument/2006/relationships/tags" Target="../tags/tag81.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4.xml"/><Relationship Id="rId1" Type="http://schemas.openxmlformats.org/officeDocument/2006/relationships/tags" Target="../tags/tag82.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4.xml"/><Relationship Id="rId1" Type="http://schemas.openxmlformats.org/officeDocument/2006/relationships/tags" Target="../tags/tag83.xml"/><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4.xml"/><Relationship Id="rId1" Type="http://schemas.openxmlformats.org/officeDocument/2006/relationships/tags" Target="../tags/tag84.xml"/><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4.xml"/><Relationship Id="rId1" Type="http://schemas.openxmlformats.org/officeDocument/2006/relationships/tags" Target="../tags/tag85.xml"/><Relationship Id="rId4" Type="http://schemas.openxmlformats.org/officeDocument/2006/relationships/image" Target="../media/image66.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4.xml"/><Relationship Id="rId1" Type="http://schemas.openxmlformats.org/officeDocument/2006/relationships/tags" Target="../tags/tag86.xml"/><Relationship Id="rId4" Type="http://schemas.openxmlformats.org/officeDocument/2006/relationships/image" Target="../media/image67.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4.xml"/><Relationship Id="rId1" Type="http://schemas.openxmlformats.org/officeDocument/2006/relationships/tags" Target="../tags/tag87.xml"/><Relationship Id="rId4" Type="http://schemas.openxmlformats.org/officeDocument/2006/relationships/image" Target="../media/image68.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4.xml"/><Relationship Id="rId1" Type="http://schemas.openxmlformats.org/officeDocument/2006/relationships/tags" Target="../tags/tag88.xml"/><Relationship Id="rId4" Type="http://schemas.openxmlformats.org/officeDocument/2006/relationships/image" Target="../media/image69.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4.xml"/><Relationship Id="rId1" Type="http://schemas.openxmlformats.org/officeDocument/2006/relationships/tags" Target="../tags/tag89.xml"/><Relationship Id="rId5" Type="http://schemas.openxmlformats.org/officeDocument/2006/relationships/image" Target="../media/image71.png"/><Relationship Id="rId4" Type="http://schemas.openxmlformats.org/officeDocument/2006/relationships/image" Target="../media/image70.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4.xml"/><Relationship Id="rId1" Type="http://schemas.openxmlformats.org/officeDocument/2006/relationships/tags" Target="../tags/tag90.xml"/><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4.xml"/><Relationship Id="rId1" Type="http://schemas.openxmlformats.org/officeDocument/2006/relationships/tags" Target="../tags/tag91.xml"/><Relationship Id="rId4" Type="http://schemas.openxmlformats.org/officeDocument/2006/relationships/image" Target="../media/image73.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4.xml"/><Relationship Id="rId1" Type="http://schemas.openxmlformats.org/officeDocument/2006/relationships/tags" Target="../tags/tag9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4.xml"/><Relationship Id="rId1" Type="http://schemas.openxmlformats.org/officeDocument/2006/relationships/tags" Target="../tags/tag94.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4.xml"/><Relationship Id="rId1" Type="http://schemas.openxmlformats.org/officeDocument/2006/relationships/tags" Target="../tags/tag95.xml"/><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4.xml"/><Relationship Id="rId1" Type="http://schemas.openxmlformats.org/officeDocument/2006/relationships/tags" Target="../tags/tag96.xml"/><Relationship Id="rId5" Type="http://schemas.openxmlformats.org/officeDocument/2006/relationships/image" Target="../media/image74.png"/><Relationship Id="rId4" Type="http://schemas.openxmlformats.org/officeDocument/2006/relationships/hyperlink" Target="http://www.biqukan.com/1_1094/5403177.html" TargetMode="Externa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4.xml"/><Relationship Id="rId1" Type="http://schemas.openxmlformats.org/officeDocument/2006/relationships/tags" Target="../tags/tag97.xml"/><Relationship Id="rId4" Type="http://schemas.openxmlformats.org/officeDocument/2006/relationships/image" Target="../media/image75.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4.xml"/><Relationship Id="rId1" Type="http://schemas.openxmlformats.org/officeDocument/2006/relationships/tags" Target="../tags/tag98.xml"/><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4.xml"/><Relationship Id="rId1" Type="http://schemas.openxmlformats.org/officeDocument/2006/relationships/tags" Target="../tags/tag99.xml"/><Relationship Id="rId4" Type="http://schemas.openxmlformats.org/officeDocument/2006/relationships/image" Target="../media/image77.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4.xml"/><Relationship Id="rId1" Type="http://schemas.openxmlformats.org/officeDocument/2006/relationships/tags" Target="../tags/tag100.xml"/><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50"/>
            <a:ext cx="9144000" cy="5144400"/>
          </a:xfrm>
          <a:prstGeom prst="rect">
            <a:avLst/>
          </a:prstGeom>
          <a:solidFill>
            <a:srgbClr val="B22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0" y="-450"/>
            <a:ext cx="9144000" cy="5144400"/>
            <a:chOff x="0" y="-7447"/>
            <a:chExt cx="9144002" cy="5150950"/>
          </a:xfrm>
        </p:grpSpPr>
        <p:cxnSp>
          <p:nvCxnSpPr>
            <p:cNvPr id="38" name="直线连接符 2"/>
            <p:cNvCxnSpPr/>
            <p:nvPr/>
          </p:nvCxnSpPr>
          <p:spPr>
            <a:xfrm>
              <a:off x="0" y="2"/>
              <a:ext cx="1396002" cy="326291"/>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39" name="直线连接符 3"/>
            <p:cNvCxnSpPr/>
            <p:nvPr/>
          </p:nvCxnSpPr>
          <p:spPr>
            <a:xfrm flipV="1">
              <a:off x="732051" y="326292"/>
              <a:ext cx="663953" cy="909696"/>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40" name="直线连接符 4"/>
            <p:cNvCxnSpPr/>
            <p:nvPr/>
          </p:nvCxnSpPr>
          <p:spPr>
            <a:xfrm>
              <a:off x="2" y="0"/>
              <a:ext cx="732049" cy="1235988"/>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41" name="直线连接符 5"/>
            <p:cNvCxnSpPr/>
            <p:nvPr/>
          </p:nvCxnSpPr>
          <p:spPr>
            <a:xfrm>
              <a:off x="2" y="1693190"/>
              <a:ext cx="1975651" cy="389395"/>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42" name="直线连接符 6"/>
            <p:cNvCxnSpPr/>
            <p:nvPr/>
          </p:nvCxnSpPr>
          <p:spPr>
            <a:xfrm flipV="1">
              <a:off x="1396004" y="2"/>
              <a:ext cx="1205861" cy="326291"/>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43" name="直线连接符 7"/>
            <p:cNvCxnSpPr/>
            <p:nvPr/>
          </p:nvCxnSpPr>
          <p:spPr>
            <a:xfrm flipV="1">
              <a:off x="1975652" y="0"/>
              <a:ext cx="626211" cy="2082582"/>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44" name="直线连接符 8"/>
            <p:cNvCxnSpPr/>
            <p:nvPr/>
          </p:nvCxnSpPr>
          <p:spPr>
            <a:xfrm flipH="1" flipV="1">
              <a:off x="1396003" y="326292"/>
              <a:ext cx="579648" cy="1756290"/>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45" name="直线连接符 9"/>
            <p:cNvCxnSpPr/>
            <p:nvPr/>
          </p:nvCxnSpPr>
          <p:spPr>
            <a:xfrm>
              <a:off x="732049" y="1235988"/>
              <a:ext cx="1243602" cy="846594"/>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46" name="直线连接符 10"/>
            <p:cNvCxnSpPr/>
            <p:nvPr/>
          </p:nvCxnSpPr>
          <p:spPr>
            <a:xfrm flipV="1">
              <a:off x="573293" y="2082586"/>
              <a:ext cx="1402359" cy="898133"/>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47" name="直线连接符 11"/>
            <p:cNvCxnSpPr/>
            <p:nvPr/>
          </p:nvCxnSpPr>
          <p:spPr>
            <a:xfrm>
              <a:off x="6676643" y="3311124"/>
              <a:ext cx="1561117" cy="278080"/>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48" name="直线连接符 12"/>
            <p:cNvCxnSpPr/>
            <p:nvPr/>
          </p:nvCxnSpPr>
          <p:spPr>
            <a:xfrm flipH="1">
              <a:off x="1975651" y="1693189"/>
              <a:ext cx="1058384" cy="389396"/>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49" name="直线连接符 13"/>
            <p:cNvCxnSpPr/>
            <p:nvPr/>
          </p:nvCxnSpPr>
          <p:spPr>
            <a:xfrm>
              <a:off x="2601864" y="0"/>
              <a:ext cx="432172" cy="1693188"/>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50" name="直线连接符 14"/>
            <p:cNvCxnSpPr/>
            <p:nvPr/>
          </p:nvCxnSpPr>
          <p:spPr>
            <a:xfrm>
              <a:off x="574727" y="2980718"/>
              <a:ext cx="1321545" cy="396840"/>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51" name="直线连接符 15"/>
            <p:cNvCxnSpPr/>
            <p:nvPr/>
          </p:nvCxnSpPr>
          <p:spPr>
            <a:xfrm flipH="1">
              <a:off x="1896273" y="2082586"/>
              <a:ext cx="79378" cy="1287527"/>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52" name="直线连接符 16"/>
            <p:cNvCxnSpPr/>
            <p:nvPr/>
          </p:nvCxnSpPr>
          <p:spPr>
            <a:xfrm>
              <a:off x="0" y="2980719"/>
              <a:ext cx="573294" cy="1"/>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53" name="直线连接符 17"/>
            <p:cNvCxnSpPr/>
            <p:nvPr/>
          </p:nvCxnSpPr>
          <p:spPr>
            <a:xfrm>
              <a:off x="2" y="1693190"/>
              <a:ext cx="573293" cy="1287529"/>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54" name="直线连接符 18"/>
            <p:cNvCxnSpPr/>
            <p:nvPr/>
          </p:nvCxnSpPr>
          <p:spPr>
            <a:xfrm flipV="1">
              <a:off x="2" y="1235988"/>
              <a:ext cx="732049" cy="457200"/>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55" name="直线连接符 19"/>
            <p:cNvCxnSpPr/>
            <p:nvPr/>
          </p:nvCxnSpPr>
          <p:spPr>
            <a:xfrm>
              <a:off x="8237761" y="3589204"/>
              <a:ext cx="906241" cy="1554296"/>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56" name="直线连接符 20"/>
            <p:cNvCxnSpPr/>
            <p:nvPr/>
          </p:nvCxnSpPr>
          <p:spPr>
            <a:xfrm flipV="1">
              <a:off x="8237758" y="1587364"/>
              <a:ext cx="906242" cy="2001840"/>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57" name="直线连接符 21"/>
            <p:cNvCxnSpPr/>
            <p:nvPr/>
          </p:nvCxnSpPr>
          <p:spPr>
            <a:xfrm>
              <a:off x="7496890" y="2151760"/>
              <a:ext cx="740870" cy="1437444"/>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58" name="直线连接符 66"/>
            <p:cNvCxnSpPr/>
            <p:nvPr/>
          </p:nvCxnSpPr>
          <p:spPr>
            <a:xfrm>
              <a:off x="2601864" y="2"/>
              <a:ext cx="1658135" cy="1084699"/>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59" name="直线连接符 67"/>
            <p:cNvCxnSpPr/>
            <p:nvPr/>
          </p:nvCxnSpPr>
          <p:spPr>
            <a:xfrm flipV="1">
              <a:off x="3448569" y="1084699"/>
              <a:ext cx="811428" cy="151290"/>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60" name="直线连接符 68"/>
            <p:cNvCxnSpPr/>
            <p:nvPr/>
          </p:nvCxnSpPr>
          <p:spPr>
            <a:xfrm>
              <a:off x="2601864" y="2"/>
              <a:ext cx="846706" cy="1228541"/>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61" name="直线连接符 69"/>
            <p:cNvCxnSpPr/>
            <p:nvPr/>
          </p:nvCxnSpPr>
          <p:spPr>
            <a:xfrm>
              <a:off x="3034037" y="1685743"/>
              <a:ext cx="1975651" cy="389395"/>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62" name="直线连接符 70"/>
            <p:cNvCxnSpPr/>
            <p:nvPr/>
          </p:nvCxnSpPr>
          <p:spPr>
            <a:xfrm flipV="1">
              <a:off x="4259999" y="-7444"/>
              <a:ext cx="1375901" cy="1092145"/>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63" name="直线连接符 71"/>
            <p:cNvCxnSpPr/>
            <p:nvPr/>
          </p:nvCxnSpPr>
          <p:spPr>
            <a:xfrm flipV="1">
              <a:off x="5009687" y="-7447"/>
              <a:ext cx="626211" cy="2082582"/>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64" name="直线连接符 72"/>
            <p:cNvCxnSpPr/>
            <p:nvPr/>
          </p:nvCxnSpPr>
          <p:spPr>
            <a:xfrm flipH="1" flipV="1">
              <a:off x="4259999" y="1084701"/>
              <a:ext cx="749689" cy="990436"/>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65" name="直线连接符 73"/>
            <p:cNvCxnSpPr/>
            <p:nvPr/>
          </p:nvCxnSpPr>
          <p:spPr>
            <a:xfrm>
              <a:off x="3448571" y="1235990"/>
              <a:ext cx="1561117" cy="839146"/>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66" name="直线连接符 74"/>
            <p:cNvCxnSpPr/>
            <p:nvPr/>
          </p:nvCxnSpPr>
          <p:spPr>
            <a:xfrm flipV="1">
              <a:off x="3607328" y="2075139"/>
              <a:ext cx="1402359" cy="898133"/>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67" name="直线连接符 75"/>
            <p:cNvCxnSpPr/>
            <p:nvPr/>
          </p:nvCxnSpPr>
          <p:spPr>
            <a:xfrm flipH="1">
              <a:off x="5009686" y="1685743"/>
              <a:ext cx="1058384" cy="389396"/>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68" name="直线连接符 76"/>
            <p:cNvCxnSpPr/>
            <p:nvPr/>
          </p:nvCxnSpPr>
          <p:spPr>
            <a:xfrm>
              <a:off x="5635899" y="-7447"/>
              <a:ext cx="432172" cy="1693188"/>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69" name="直线连接符 77"/>
            <p:cNvCxnSpPr/>
            <p:nvPr/>
          </p:nvCxnSpPr>
          <p:spPr>
            <a:xfrm flipH="1" flipV="1">
              <a:off x="1975653" y="2082586"/>
              <a:ext cx="1633111" cy="890687"/>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70" name="直线连接符 78"/>
            <p:cNvCxnSpPr/>
            <p:nvPr/>
          </p:nvCxnSpPr>
          <p:spPr>
            <a:xfrm flipH="1">
              <a:off x="4260000" y="326294"/>
              <a:ext cx="95536" cy="758407"/>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71" name="直线连接符 79"/>
            <p:cNvCxnSpPr/>
            <p:nvPr/>
          </p:nvCxnSpPr>
          <p:spPr>
            <a:xfrm flipV="1">
              <a:off x="1896274" y="2973273"/>
              <a:ext cx="1711057" cy="404287"/>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72" name="直线连接符 80"/>
            <p:cNvCxnSpPr/>
            <p:nvPr/>
          </p:nvCxnSpPr>
          <p:spPr>
            <a:xfrm>
              <a:off x="3034037" y="1685743"/>
              <a:ext cx="573293" cy="1287529"/>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73" name="直线连接符 81"/>
            <p:cNvCxnSpPr/>
            <p:nvPr/>
          </p:nvCxnSpPr>
          <p:spPr>
            <a:xfrm flipV="1">
              <a:off x="3034035" y="1235991"/>
              <a:ext cx="414534" cy="449752"/>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74" name="直线连接符 90"/>
            <p:cNvCxnSpPr/>
            <p:nvPr/>
          </p:nvCxnSpPr>
          <p:spPr>
            <a:xfrm flipH="1">
              <a:off x="5741737" y="1693190"/>
              <a:ext cx="326335" cy="1617935"/>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75" name="直线连接符 91"/>
            <p:cNvCxnSpPr/>
            <p:nvPr/>
          </p:nvCxnSpPr>
          <p:spPr>
            <a:xfrm flipH="1" flipV="1">
              <a:off x="5635900" y="0"/>
              <a:ext cx="1616497" cy="478692"/>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76" name="直线连接符 92"/>
            <p:cNvCxnSpPr/>
            <p:nvPr/>
          </p:nvCxnSpPr>
          <p:spPr>
            <a:xfrm>
              <a:off x="5009688" y="2075135"/>
              <a:ext cx="732049" cy="1235988"/>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77" name="直线连接符 93"/>
            <p:cNvCxnSpPr/>
            <p:nvPr/>
          </p:nvCxnSpPr>
          <p:spPr>
            <a:xfrm flipH="1" flipV="1">
              <a:off x="1" y="2973270"/>
              <a:ext cx="574726" cy="792310"/>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78" name="直线连接符 94"/>
            <p:cNvCxnSpPr/>
            <p:nvPr/>
          </p:nvCxnSpPr>
          <p:spPr>
            <a:xfrm flipV="1">
              <a:off x="7252397" y="0"/>
              <a:ext cx="985363" cy="489438"/>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79" name="直线连接符 95"/>
            <p:cNvCxnSpPr/>
            <p:nvPr/>
          </p:nvCxnSpPr>
          <p:spPr>
            <a:xfrm flipV="1">
              <a:off x="7690926" y="0"/>
              <a:ext cx="546832" cy="1235988"/>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80" name="直线连接符 96"/>
            <p:cNvCxnSpPr/>
            <p:nvPr/>
          </p:nvCxnSpPr>
          <p:spPr>
            <a:xfrm flipH="1" flipV="1">
              <a:off x="7108818" y="0"/>
              <a:ext cx="143579" cy="478692"/>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81" name="直线连接符 97"/>
            <p:cNvCxnSpPr/>
            <p:nvPr/>
          </p:nvCxnSpPr>
          <p:spPr>
            <a:xfrm flipV="1">
              <a:off x="6068071" y="478694"/>
              <a:ext cx="1184325" cy="1214497"/>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82" name="直线连接符 98"/>
            <p:cNvCxnSpPr/>
            <p:nvPr/>
          </p:nvCxnSpPr>
          <p:spPr>
            <a:xfrm flipV="1">
              <a:off x="573294" y="3370113"/>
              <a:ext cx="1322980" cy="395468"/>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83" name="直线连接符 99"/>
            <p:cNvCxnSpPr/>
            <p:nvPr/>
          </p:nvCxnSpPr>
          <p:spPr>
            <a:xfrm flipH="1" flipV="1">
              <a:off x="7252396" y="489440"/>
              <a:ext cx="438530" cy="739103"/>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84" name="直线连接符 100"/>
            <p:cNvCxnSpPr/>
            <p:nvPr/>
          </p:nvCxnSpPr>
          <p:spPr>
            <a:xfrm flipV="1">
              <a:off x="6068070" y="1235988"/>
              <a:ext cx="1622856" cy="457200"/>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85" name="直线连接符 101"/>
            <p:cNvCxnSpPr/>
            <p:nvPr/>
          </p:nvCxnSpPr>
          <p:spPr>
            <a:xfrm flipH="1" flipV="1">
              <a:off x="1896275" y="3377560"/>
              <a:ext cx="961365" cy="793682"/>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86" name="直线连接符 102"/>
            <p:cNvCxnSpPr/>
            <p:nvPr/>
          </p:nvCxnSpPr>
          <p:spPr>
            <a:xfrm flipH="1">
              <a:off x="573294" y="2973270"/>
              <a:ext cx="1435" cy="792310"/>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87" name="直线连接符 103"/>
            <p:cNvCxnSpPr/>
            <p:nvPr/>
          </p:nvCxnSpPr>
          <p:spPr>
            <a:xfrm>
              <a:off x="3607329" y="2993390"/>
              <a:ext cx="2134408" cy="317733"/>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88" name="直线连接符 104"/>
            <p:cNvCxnSpPr/>
            <p:nvPr/>
          </p:nvCxnSpPr>
          <p:spPr>
            <a:xfrm flipH="1">
              <a:off x="2857640" y="2973270"/>
              <a:ext cx="749689" cy="1197970"/>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89" name="直线连接符 105"/>
            <p:cNvCxnSpPr/>
            <p:nvPr/>
          </p:nvCxnSpPr>
          <p:spPr>
            <a:xfrm flipV="1">
              <a:off x="2857638" y="4171242"/>
              <a:ext cx="1322980" cy="1"/>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90" name="直线连接符 132"/>
            <p:cNvCxnSpPr/>
            <p:nvPr/>
          </p:nvCxnSpPr>
          <p:spPr>
            <a:xfrm>
              <a:off x="6068072" y="1693191"/>
              <a:ext cx="608571" cy="1617934"/>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91" name="直线连接符 133"/>
            <p:cNvCxnSpPr/>
            <p:nvPr/>
          </p:nvCxnSpPr>
          <p:spPr>
            <a:xfrm flipV="1">
              <a:off x="6676641" y="2151760"/>
              <a:ext cx="820248" cy="1159364"/>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92" name="直线连接符 134"/>
            <p:cNvCxnSpPr/>
            <p:nvPr/>
          </p:nvCxnSpPr>
          <p:spPr>
            <a:xfrm>
              <a:off x="5741736" y="3311123"/>
              <a:ext cx="934906" cy="0"/>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93" name="直线连接符 135"/>
            <p:cNvCxnSpPr/>
            <p:nvPr/>
          </p:nvCxnSpPr>
          <p:spPr>
            <a:xfrm flipV="1">
              <a:off x="8237761" y="3311123"/>
              <a:ext cx="906241" cy="278082"/>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94" name="直线连接符 136"/>
            <p:cNvCxnSpPr/>
            <p:nvPr/>
          </p:nvCxnSpPr>
          <p:spPr>
            <a:xfrm flipV="1">
              <a:off x="7496891" y="1235990"/>
              <a:ext cx="194037" cy="915771"/>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95" name="直线连接符 137"/>
            <p:cNvCxnSpPr/>
            <p:nvPr/>
          </p:nvCxnSpPr>
          <p:spPr>
            <a:xfrm flipV="1">
              <a:off x="7496891" y="1587364"/>
              <a:ext cx="1647111" cy="564396"/>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96" name="直线连接符 138"/>
            <p:cNvCxnSpPr/>
            <p:nvPr/>
          </p:nvCxnSpPr>
          <p:spPr>
            <a:xfrm flipH="1" flipV="1">
              <a:off x="6068071" y="1693192"/>
              <a:ext cx="1428818" cy="458570"/>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97" name="直线连接符 139"/>
            <p:cNvCxnSpPr/>
            <p:nvPr/>
          </p:nvCxnSpPr>
          <p:spPr>
            <a:xfrm flipV="1">
              <a:off x="4180620" y="3311126"/>
              <a:ext cx="1561117" cy="860117"/>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98" name="直线连接符 140"/>
            <p:cNvCxnSpPr/>
            <p:nvPr/>
          </p:nvCxnSpPr>
          <p:spPr>
            <a:xfrm flipH="1" flipV="1">
              <a:off x="5741736" y="3311126"/>
              <a:ext cx="493913" cy="1592067"/>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99" name="直线连接符 141"/>
            <p:cNvCxnSpPr/>
            <p:nvPr/>
          </p:nvCxnSpPr>
          <p:spPr>
            <a:xfrm>
              <a:off x="8237761" y="0"/>
              <a:ext cx="906241" cy="1587364"/>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00" name="直线连接符 142"/>
            <p:cNvCxnSpPr/>
            <p:nvPr/>
          </p:nvCxnSpPr>
          <p:spPr>
            <a:xfrm>
              <a:off x="7690926" y="1235990"/>
              <a:ext cx="1453074" cy="351375"/>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01" name="直线连接符 143"/>
            <p:cNvCxnSpPr/>
            <p:nvPr/>
          </p:nvCxnSpPr>
          <p:spPr>
            <a:xfrm flipH="1">
              <a:off x="1825713" y="3370113"/>
              <a:ext cx="70560" cy="1471349"/>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02" name="直线连接符 144"/>
            <p:cNvCxnSpPr/>
            <p:nvPr/>
          </p:nvCxnSpPr>
          <p:spPr>
            <a:xfrm>
              <a:off x="573294" y="3765580"/>
              <a:ext cx="1252421" cy="1075880"/>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03" name="直线连接符 145"/>
            <p:cNvCxnSpPr/>
            <p:nvPr/>
          </p:nvCxnSpPr>
          <p:spPr>
            <a:xfrm flipV="1">
              <a:off x="1825715" y="4171240"/>
              <a:ext cx="1031925" cy="670220"/>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04" name="直线连接符 146"/>
            <p:cNvCxnSpPr/>
            <p:nvPr/>
          </p:nvCxnSpPr>
          <p:spPr>
            <a:xfrm flipH="1">
              <a:off x="2" y="3765582"/>
              <a:ext cx="573291" cy="529121"/>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05" name="直线连接符 147"/>
            <p:cNvCxnSpPr/>
            <p:nvPr/>
          </p:nvCxnSpPr>
          <p:spPr>
            <a:xfrm flipH="1" flipV="1">
              <a:off x="3607330" y="2993392"/>
              <a:ext cx="573290" cy="1177850"/>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06" name="直线连接符 193"/>
            <p:cNvCxnSpPr/>
            <p:nvPr/>
          </p:nvCxnSpPr>
          <p:spPr>
            <a:xfrm>
              <a:off x="4180618" y="4171242"/>
              <a:ext cx="2055030" cy="731950"/>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07" name="直线连接符 196"/>
            <p:cNvCxnSpPr/>
            <p:nvPr/>
          </p:nvCxnSpPr>
          <p:spPr>
            <a:xfrm flipH="1">
              <a:off x="5971052" y="4903193"/>
              <a:ext cx="264597" cy="240309"/>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08" name="直线连接符 197"/>
            <p:cNvCxnSpPr/>
            <p:nvPr/>
          </p:nvCxnSpPr>
          <p:spPr>
            <a:xfrm flipH="1">
              <a:off x="6235650" y="3311126"/>
              <a:ext cx="440992" cy="1592067"/>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09" name="直线连接符 198"/>
            <p:cNvCxnSpPr/>
            <p:nvPr/>
          </p:nvCxnSpPr>
          <p:spPr>
            <a:xfrm flipH="1" flipV="1">
              <a:off x="6235651" y="4903193"/>
              <a:ext cx="1528298" cy="240309"/>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10" name="直线连接符 199"/>
            <p:cNvCxnSpPr/>
            <p:nvPr/>
          </p:nvCxnSpPr>
          <p:spPr>
            <a:xfrm flipH="1">
              <a:off x="7763949" y="3589204"/>
              <a:ext cx="473812" cy="1554296"/>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11" name="直线连接符 200"/>
            <p:cNvCxnSpPr/>
            <p:nvPr/>
          </p:nvCxnSpPr>
          <p:spPr>
            <a:xfrm>
              <a:off x="6676641" y="3311124"/>
              <a:ext cx="1087306" cy="1832376"/>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12" name="直线连接符 213"/>
            <p:cNvCxnSpPr/>
            <p:nvPr/>
          </p:nvCxnSpPr>
          <p:spPr>
            <a:xfrm flipH="1" flipV="1">
              <a:off x="573293" y="3765583"/>
              <a:ext cx="560196" cy="1377919"/>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13" name="直线连接符 214"/>
            <p:cNvCxnSpPr/>
            <p:nvPr/>
          </p:nvCxnSpPr>
          <p:spPr>
            <a:xfrm flipH="1" flipV="1">
              <a:off x="2857639" y="4171243"/>
              <a:ext cx="590930" cy="972259"/>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14" name="直线连接符 215"/>
            <p:cNvCxnSpPr/>
            <p:nvPr/>
          </p:nvCxnSpPr>
          <p:spPr>
            <a:xfrm flipH="1" flipV="1">
              <a:off x="3" y="4294702"/>
              <a:ext cx="1133488" cy="848798"/>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15" name="直线连接符 234"/>
            <p:cNvCxnSpPr/>
            <p:nvPr/>
          </p:nvCxnSpPr>
          <p:spPr>
            <a:xfrm flipV="1">
              <a:off x="3448571" y="4171243"/>
              <a:ext cx="732049" cy="972260"/>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16" name="直线连接符 235"/>
            <p:cNvCxnSpPr/>
            <p:nvPr/>
          </p:nvCxnSpPr>
          <p:spPr>
            <a:xfrm>
              <a:off x="1825713" y="4841460"/>
              <a:ext cx="1622856" cy="302040"/>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17" name="直线连接符 236"/>
            <p:cNvCxnSpPr/>
            <p:nvPr/>
          </p:nvCxnSpPr>
          <p:spPr>
            <a:xfrm flipH="1">
              <a:off x="1133491" y="4841462"/>
              <a:ext cx="692222" cy="302041"/>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18" name="直线连接符 246"/>
            <p:cNvCxnSpPr/>
            <p:nvPr/>
          </p:nvCxnSpPr>
          <p:spPr>
            <a:xfrm>
              <a:off x="4544450" y="4903193"/>
              <a:ext cx="1426602" cy="240309"/>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19" name="直线连接符 247"/>
            <p:cNvCxnSpPr/>
            <p:nvPr/>
          </p:nvCxnSpPr>
          <p:spPr>
            <a:xfrm flipV="1">
              <a:off x="3448571" y="4903192"/>
              <a:ext cx="1095881" cy="240308"/>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20" name="直线连接符 248"/>
            <p:cNvCxnSpPr/>
            <p:nvPr/>
          </p:nvCxnSpPr>
          <p:spPr>
            <a:xfrm flipH="1" flipV="1">
              <a:off x="4180619" y="4171242"/>
              <a:ext cx="363831" cy="731950"/>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21" name="直线连接符 259"/>
            <p:cNvCxnSpPr/>
            <p:nvPr/>
          </p:nvCxnSpPr>
          <p:spPr>
            <a:xfrm flipV="1">
              <a:off x="4355535" y="3"/>
              <a:ext cx="1280362" cy="326290"/>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22" name="直线连接符 270"/>
            <p:cNvCxnSpPr/>
            <p:nvPr/>
          </p:nvCxnSpPr>
          <p:spPr>
            <a:xfrm flipH="1" flipV="1">
              <a:off x="2601866" y="4"/>
              <a:ext cx="1753671" cy="326288"/>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23" name="直线连接符 282"/>
            <p:cNvCxnSpPr/>
            <p:nvPr/>
          </p:nvCxnSpPr>
          <p:spPr>
            <a:xfrm flipV="1">
              <a:off x="4544450" y="4903193"/>
              <a:ext cx="1691198" cy="1"/>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cxnSp>
          <p:nvCxnSpPr>
            <p:cNvPr id="124" name="直线连接符 285"/>
            <p:cNvCxnSpPr/>
            <p:nvPr/>
          </p:nvCxnSpPr>
          <p:spPr>
            <a:xfrm flipH="1" flipV="1">
              <a:off x="1825714" y="4841460"/>
              <a:ext cx="294330" cy="302040"/>
            </a:xfrm>
            <a:prstGeom prst="line">
              <a:avLst/>
            </a:prstGeom>
            <a:ln w="3175" cmpd="sng">
              <a:solidFill>
                <a:srgbClr val="FFFFFF">
                  <a:alpha val="10196"/>
                </a:srgbClr>
              </a:solidFill>
            </a:ln>
            <a:effectLst/>
          </p:spPr>
          <p:style>
            <a:lnRef idx="2">
              <a:schemeClr val="accent1"/>
            </a:lnRef>
            <a:fillRef idx="0">
              <a:schemeClr val="accent1"/>
            </a:fillRef>
            <a:effectRef idx="1">
              <a:schemeClr val="accent1"/>
            </a:effectRef>
            <a:fontRef idx="minor">
              <a:schemeClr val="tx1"/>
            </a:fontRef>
          </p:style>
        </p:cxnSp>
      </p:grpSp>
      <p:grpSp>
        <p:nvGrpSpPr>
          <p:cNvPr id="126" name="组合 125"/>
          <p:cNvGrpSpPr/>
          <p:nvPr/>
        </p:nvGrpSpPr>
        <p:grpSpPr>
          <a:xfrm>
            <a:off x="2214291" y="214041"/>
            <a:ext cx="4715419" cy="4715419"/>
            <a:chOff x="2214291" y="214041"/>
            <a:chExt cx="4715419" cy="4715419"/>
          </a:xfrm>
        </p:grpSpPr>
        <p:sp>
          <p:nvSpPr>
            <p:cNvPr id="125" name="椭圆 124"/>
            <p:cNvSpPr/>
            <p:nvPr/>
          </p:nvSpPr>
          <p:spPr>
            <a:xfrm>
              <a:off x="2214291" y="214041"/>
              <a:ext cx="4715419" cy="4715419"/>
            </a:xfrm>
            <a:prstGeom prst="ellipse">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7" name="椭圆 26"/>
            <p:cNvSpPr/>
            <p:nvPr/>
          </p:nvSpPr>
          <p:spPr>
            <a:xfrm>
              <a:off x="2412000" y="411750"/>
              <a:ext cx="4320000" cy="43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4" name="文本框 6"/>
          <p:cNvSpPr txBox="1"/>
          <p:nvPr/>
        </p:nvSpPr>
        <p:spPr>
          <a:xfrm>
            <a:off x="2519243" y="1849118"/>
            <a:ext cx="4149566" cy="1177245"/>
          </a:xfrm>
          <a:prstGeom prst="rect">
            <a:avLst/>
          </a:prstGeom>
          <a:noFill/>
        </p:spPr>
        <p:txBody>
          <a:bodyPr wrap="square" lIns="68580" tIns="34290" rIns="68580" bIns="34290" rtlCol="0">
            <a:spAutoFit/>
          </a:bodyPr>
          <a:lstStyle/>
          <a:p>
            <a:pPr algn="ctr"/>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数据导入与预处理应用</a:t>
            </a:r>
            <a:r>
              <a:rPr lang="en-US" altLang="zh-CN" sz="36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第三章</a:t>
            </a:r>
            <a:endParaRPr lang="en-US" altLang="zh-CN"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3251643" y="2928940"/>
            <a:ext cx="2646878" cy="461665"/>
          </a:xfrm>
          <a:prstGeom prst="rect">
            <a:avLst/>
          </a:prstGeom>
        </p:spPr>
        <p:txBody>
          <a:bodyPr wrap="none">
            <a:spAutoFit/>
          </a:bodyPr>
          <a:lstStyle/>
          <a:p>
            <a:pPr algn="ctr"/>
            <a:r>
              <a:rPr lang="zh-CN" altLang="en-US" sz="2400" dirty="0">
                <a:solidFill>
                  <a:schemeClr val="tx1">
                    <a:lumMod val="85000"/>
                    <a:lumOff val="15000"/>
                  </a:schemeClr>
                </a:solidFill>
                <a:latin typeface="微软雅黑" panose="020B0503020204020204" charset="-122"/>
                <a:ea typeface="微软雅黑" panose="020B0503020204020204" charset="-122"/>
              </a:rPr>
              <a:t>数据的导入与导出</a:t>
            </a:r>
          </a:p>
        </p:txBody>
      </p:sp>
      <p:sp>
        <p:nvSpPr>
          <p:cNvPr id="31" name="椭圆 30"/>
          <p:cNvSpPr/>
          <p:nvPr/>
        </p:nvSpPr>
        <p:spPr>
          <a:xfrm>
            <a:off x="1332000" y="-668250"/>
            <a:ext cx="6480000" cy="6480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3" name="椭圆 32"/>
          <p:cNvSpPr/>
          <p:nvPr/>
        </p:nvSpPr>
        <p:spPr>
          <a:xfrm>
            <a:off x="1643042" y="785800"/>
            <a:ext cx="255704" cy="255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4" name="椭圆 33"/>
          <p:cNvSpPr/>
          <p:nvPr/>
        </p:nvSpPr>
        <p:spPr>
          <a:xfrm>
            <a:off x="7143768" y="4286262"/>
            <a:ext cx="255704" cy="255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5" name="自由: 形状 34"/>
          <p:cNvSpPr/>
          <p:nvPr/>
        </p:nvSpPr>
        <p:spPr>
          <a:xfrm rot="2700000">
            <a:off x="4519388" y="4407710"/>
            <a:ext cx="105225" cy="105225"/>
          </a:xfrm>
          <a:custGeom>
            <a:avLst/>
            <a:gdLst>
              <a:gd name="connsiteX0" fmla="*/ 75778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749181 h 914400"/>
              <a:gd name="connsiteX5" fmla="*/ 757780 w 914400"/>
              <a:gd name="connsiteY5" fmla="*/ 74918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914400">
                <a:moveTo>
                  <a:pt x="757780" y="0"/>
                </a:moveTo>
                <a:lnTo>
                  <a:pt x="914400" y="0"/>
                </a:lnTo>
                <a:lnTo>
                  <a:pt x="914400" y="914400"/>
                </a:lnTo>
                <a:lnTo>
                  <a:pt x="0" y="914400"/>
                </a:lnTo>
                <a:lnTo>
                  <a:pt x="0" y="749181"/>
                </a:lnTo>
                <a:lnTo>
                  <a:pt x="757780" y="74918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grpSp>
        <p:nvGrpSpPr>
          <p:cNvPr id="136" name="组合 135"/>
          <p:cNvGrpSpPr/>
          <p:nvPr/>
        </p:nvGrpSpPr>
        <p:grpSpPr>
          <a:xfrm>
            <a:off x="-642974" y="71420"/>
            <a:ext cx="500098" cy="1857370"/>
            <a:chOff x="-500098" y="0"/>
            <a:chExt cx="500098" cy="1857370"/>
          </a:xfrm>
        </p:grpSpPr>
        <p:sp>
          <p:nvSpPr>
            <p:cNvPr id="135" name="矩形 134"/>
            <p:cNvSpPr/>
            <p:nvPr/>
          </p:nvSpPr>
          <p:spPr>
            <a:xfrm>
              <a:off x="-500098" y="0"/>
              <a:ext cx="500098" cy="185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p:cNvSpPr/>
            <p:nvPr/>
          </p:nvSpPr>
          <p:spPr>
            <a:xfrm>
              <a:off x="-428660" y="142858"/>
              <a:ext cx="357190" cy="214314"/>
            </a:xfrm>
            <a:prstGeom prst="rect">
              <a:avLst/>
            </a:prstGeom>
            <a:solidFill>
              <a:srgbClr val="B22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428660" y="414322"/>
              <a:ext cx="357190" cy="214314"/>
            </a:xfrm>
            <a:prstGeom prst="rect">
              <a:avLst/>
            </a:prstGeom>
            <a:solidFill>
              <a:srgbClr val="FD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428660" y="685786"/>
              <a:ext cx="357190" cy="214314"/>
            </a:xfrm>
            <a:prstGeom prst="rect">
              <a:avLst/>
            </a:prstGeom>
            <a:solidFill>
              <a:srgbClr val="39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428660" y="957250"/>
              <a:ext cx="357190" cy="214314"/>
            </a:xfrm>
            <a:prstGeom prst="rect">
              <a:avLst/>
            </a:prstGeom>
            <a:solidFill>
              <a:srgbClr val="02A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428660" y="1228714"/>
              <a:ext cx="357190" cy="214314"/>
            </a:xfrm>
            <a:prstGeom prst="rect">
              <a:avLst/>
            </a:prstGeom>
            <a:solidFill>
              <a:srgbClr val="7AC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428660" y="1500180"/>
              <a:ext cx="357190" cy="2143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7" name="组合 136"/>
          <p:cNvGrpSpPr/>
          <p:nvPr/>
        </p:nvGrpSpPr>
        <p:grpSpPr>
          <a:xfrm>
            <a:off x="3275364" y="1214428"/>
            <a:ext cx="2593273" cy="528216"/>
            <a:chOff x="7230601" y="125831"/>
            <a:chExt cx="1770555" cy="360639"/>
          </a:xfrm>
        </p:grpSpPr>
        <p:pic>
          <p:nvPicPr>
            <p:cNvPr id="138" name="图片 137" descr="瑞翼教育（红灰版）"/>
            <p:cNvPicPr>
              <a:picLocks noChangeAspect="1"/>
            </p:cNvPicPr>
            <p:nvPr/>
          </p:nvPicPr>
          <p:blipFill>
            <a:blip r:embed="rId4" cstate="print"/>
            <a:stretch>
              <a:fillRect/>
            </a:stretch>
          </p:blipFill>
          <p:spPr>
            <a:xfrm>
              <a:off x="8165600" y="211909"/>
              <a:ext cx="835556" cy="188482"/>
            </a:xfrm>
            <a:prstGeom prst="rect">
              <a:avLst/>
            </a:prstGeom>
          </p:spPr>
        </p:pic>
        <p:pic>
          <p:nvPicPr>
            <p:cNvPr id="139" name="图片 138" descr="红色SUGON"/>
            <p:cNvPicPr>
              <a:picLocks noChangeAspect="1"/>
            </p:cNvPicPr>
            <p:nvPr/>
          </p:nvPicPr>
          <p:blipFill>
            <a:blip r:embed="rId5" cstate="print"/>
            <a:stretch>
              <a:fillRect/>
            </a:stretch>
          </p:blipFill>
          <p:spPr>
            <a:xfrm>
              <a:off x="7230601" y="125831"/>
              <a:ext cx="821606" cy="360639"/>
            </a:xfrm>
            <a:prstGeom prst="rect">
              <a:avLst/>
            </a:prstGeom>
          </p:spPr>
        </p:pic>
        <p:cxnSp>
          <p:nvCxnSpPr>
            <p:cNvPr id="140" name="直接连接符 139"/>
            <p:cNvCxnSpPr/>
            <p:nvPr/>
          </p:nvCxnSpPr>
          <p:spPr>
            <a:xfrm rot="5400000">
              <a:off x="7966099" y="305356"/>
              <a:ext cx="214314" cy="1588"/>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26"/>
                                        </p:tgtEl>
                                        <p:attrNameLst>
                                          <p:attrName>style.visibility</p:attrName>
                                        </p:attrNameLst>
                                      </p:cBhvr>
                                      <p:to>
                                        <p:strVal val="visible"/>
                                      </p:to>
                                    </p:set>
                                    <p:anim calcmode="lin" valueType="num">
                                      <p:cBhvr>
                                        <p:cTn id="7" dur="500" fill="hold"/>
                                        <p:tgtEl>
                                          <p:spTgt spid="126"/>
                                        </p:tgtEl>
                                        <p:attrNameLst>
                                          <p:attrName>ppt_w</p:attrName>
                                        </p:attrNameLst>
                                      </p:cBhvr>
                                      <p:tavLst>
                                        <p:tav tm="0">
                                          <p:val>
                                            <p:fltVal val="0"/>
                                          </p:val>
                                        </p:tav>
                                        <p:tav tm="100000">
                                          <p:val>
                                            <p:strVal val="#ppt_w"/>
                                          </p:val>
                                        </p:tav>
                                      </p:tavLst>
                                    </p:anim>
                                    <p:anim calcmode="lin" valueType="num">
                                      <p:cBhvr>
                                        <p:cTn id="8" dur="500" fill="hold"/>
                                        <p:tgtEl>
                                          <p:spTgt spid="12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5" presetClass="entr" presetSubtype="1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checkerboard(across)">
                                      <p:cBhvr>
                                        <p:cTn id="12" dur="500"/>
                                        <p:tgtEl>
                                          <p:spTgt spid="31"/>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par>
                          <p:cTn id="21" fill="hold">
                            <p:stCondLst>
                              <p:cond delay="2000"/>
                            </p:stCondLst>
                            <p:childTnLst>
                              <p:par>
                                <p:cTn id="22" presetID="12" presetClass="entr" presetSubtype="4" fill="hold" nodeType="afterEffect">
                                  <p:stCondLst>
                                    <p:cond delay="0"/>
                                  </p:stCondLst>
                                  <p:childTnLst>
                                    <p:set>
                                      <p:cBhvr>
                                        <p:cTn id="23" dur="1" fill="hold">
                                          <p:stCondLst>
                                            <p:cond delay="0"/>
                                          </p:stCondLst>
                                        </p:cTn>
                                        <p:tgtEl>
                                          <p:spTgt spid="137"/>
                                        </p:tgtEl>
                                        <p:attrNameLst>
                                          <p:attrName>style.visibility</p:attrName>
                                        </p:attrNameLst>
                                      </p:cBhvr>
                                      <p:to>
                                        <p:strVal val="visible"/>
                                      </p:to>
                                    </p:set>
                                    <p:animEffect transition="in" filter="slide(fromBottom)">
                                      <p:cBhvr>
                                        <p:cTn id="24" dur="500"/>
                                        <p:tgtEl>
                                          <p:spTgt spid="137"/>
                                        </p:tgtEl>
                                      </p:cBhvr>
                                    </p:animEffect>
                                  </p:childTnLst>
                                </p:cTn>
                              </p:par>
                            </p:childTnLst>
                          </p:cTn>
                        </p:par>
                        <p:par>
                          <p:cTn id="25" fill="hold">
                            <p:stCondLst>
                              <p:cond delay="2500"/>
                            </p:stCondLst>
                            <p:childTnLst>
                              <p:par>
                                <p:cTn id="26" presetID="12" presetClass="entr" presetSubtype="4"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slide(fromBottom)">
                                      <p:cBhvr>
                                        <p:cTn id="28" dur="500"/>
                                        <p:tgtEl>
                                          <p:spTgt spid="4"/>
                                        </p:tgtEl>
                                      </p:cBhvr>
                                    </p:animEffect>
                                  </p:childTnLst>
                                </p:cTn>
                              </p:par>
                            </p:childTnLst>
                          </p:cTn>
                        </p:par>
                        <p:par>
                          <p:cTn id="29" fill="hold">
                            <p:stCondLst>
                              <p:cond delay="3000"/>
                            </p:stCondLst>
                            <p:childTnLst>
                              <p:par>
                                <p:cTn id="30" presetID="12" presetClass="entr" presetSubtype="4"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slide(fromBottom)">
                                      <p:cBhvr>
                                        <p:cTn id="32" dur="500"/>
                                        <p:tgtEl>
                                          <p:spTgt spid="13"/>
                                        </p:tgtEl>
                                      </p:cBhvr>
                                    </p:animEffect>
                                  </p:childTnLst>
                                </p:cTn>
                              </p:par>
                            </p:childTnLst>
                          </p:cTn>
                        </p:par>
                        <p:par>
                          <p:cTn id="33" fill="hold">
                            <p:stCondLst>
                              <p:cond delay="3500"/>
                            </p:stCondLst>
                            <p:childTnLst>
                              <p:par>
                                <p:cTn id="34" presetID="12" presetClass="entr" presetSubtype="4" fill="hold" grpId="1"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slide(fromBottom)">
                                      <p:cBhvr>
                                        <p:cTn id="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31" grpId="0" animBg="1"/>
      <p:bldP spid="33" grpId="0" animBg="1"/>
      <p:bldP spid="34" grpId="0" animBg="1"/>
      <p:bldP spid="35"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基于文件的数据导入与导出</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47" name="椭圆 46">
            <a:extLst>
              <a:ext uri="{FF2B5EF4-FFF2-40B4-BE49-F238E27FC236}">
                <a16:creationId xmlns:a16="http://schemas.microsoft.com/office/drawing/2014/main" id="{037A81F8-5954-4F8D-A72D-6330579A82BA}"/>
              </a:ext>
            </a:extLst>
          </p:cNvPr>
          <p:cNvSpPr/>
          <p:nvPr/>
        </p:nvSpPr>
        <p:spPr bwMode="auto">
          <a:xfrm>
            <a:off x="3059832" y="1585487"/>
            <a:ext cx="2767291" cy="2767291"/>
          </a:xfrm>
          <a:prstGeom prst="ellipse">
            <a:avLst/>
          </a:prstGeom>
          <a:solidFill>
            <a:srgbClr val="CCD0D1"/>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1218565">
              <a:defRPr/>
            </a:pPr>
            <a:r>
              <a:rPr lang="zh-CN" altLang="en-US" dirty="0"/>
              <a:t>“</a:t>
            </a:r>
            <a:r>
              <a:rPr lang="zh-CN" altLang="zh-CN" dirty="0"/>
              <a:t>文本文件输入</a:t>
            </a:r>
            <a:r>
              <a:rPr lang="zh-CN" altLang="en-US" dirty="0"/>
              <a:t>”的功能</a:t>
            </a:r>
            <a:endParaRPr kumimoji="0" lang="zh-CN" altLang="en-US" sz="1800" b="0" i="0" u="none" strike="noStrike" kern="0" cap="none" spc="0" normalizeH="0" baseline="0" noProof="0" dirty="0">
              <a:ln>
                <a:noFill/>
              </a:ln>
              <a:solidFill>
                <a:prstClr val="white"/>
              </a:solidFill>
              <a:effectLst/>
              <a:uLnTx/>
              <a:uFillTx/>
              <a:latin typeface="+mn-lt"/>
              <a:ea typeface="+mn-ea"/>
              <a:cs typeface="+mn-ea"/>
              <a:sym typeface="+mn-lt"/>
            </a:endParaRPr>
          </a:p>
        </p:txBody>
      </p:sp>
      <p:sp>
        <p:nvSpPr>
          <p:cNvPr id="50" name="空心弧 49">
            <a:extLst>
              <a:ext uri="{FF2B5EF4-FFF2-40B4-BE49-F238E27FC236}">
                <a16:creationId xmlns:a16="http://schemas.microsoft.com/office/drawing/2014/main" id="{FBE33C45-4C06-4DB0-8198-763F93B47E34}"/>
              </a:ext>
            </a:extLst>
          </p:cNvPr>
          <p:cNvSpPr>
            <a:spLocks noChangeAspect="1"/>
          </p:cNvSpPr>
          <p:nvPr/>
        </p:nvSpPr>
        <p:spPr>
          <a:xfrm rot="5400000">
            <a:off x="162911" y="1109558"/>
            <a:ext cx="3849075" cy="3581777"/>
          </a:xfrm>
          <a:prstGeom prst="blockArc">
            <a:avLst>
              <a:gd name="adj1" fmla="val 10897210"/>
              <a:gd name="adj2" fmla="val 6953"/>
              <a:gd name="adj3" fmla="val 1246"/>
            </a:avLst>
          </a:prstGeom>
          <a:solidFill>
            <a:sysClr val="windowText" lastClr="000000">
              <a:lumMod val="50000"/>
              <a:lumOff val="50000"/>
            </a:sysClr>
          </a:solidFill>
          <a:ln w="25400" cap="flat" cmpd="sng" algn="ctr">
            <a:noFill/>
            <a:prstDash val="solid"/>
          </a:ln>
          <a:effectLst/>
          <a:scene3d>
            <a:camera prst="orthographicFront">
              <a:rot lat="0" lon="0" rev="10800000"/>
            </a:camera>
            <a:lightRig rig="threePt" dir="t"/>
          </a:scene3d>
        </p:spPr>
        <p:txBody>
          <a:bodyPr lIns="121908" tIns="60955" rIns="121908" bIns="6095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320" b="0" i="0" u="none" strike="noStrike" kern="0" cap="none" spc="0" normalizeH="0" baseline="0" noProof="0">
              <a:ln>
                <a:noFill/>
              </a:ln>
              <a:solidFill>
                <a:prstClr val="black"/>
              </a:solidFill>
              <a:effectLst/>
              <a:uLnTx/>
              <a:uFillTx/>
              <a:latin typeface="+mn-lt"/>
              <a:ea typeface="+mn-ea"/>
              <a:cs typeface="+mn-ea"/>
              <a:sym typeface="+mn-lt"/>
            </a:endParaRPr>
          </a:p>
        </p:txBody>
      </p:sp>
      <p:cxnSp>
        <p:nvCxnSpPr>
          <p:cNvPr id="56" name="直接连接符 55">
            <a:extLst>
              <a:ext uri="{FF2B5EF4-FFF2-40B4-BE49-F238E27FC236}">
                <a16:creationId xmlns:a16="http://schemas.microsoft.com/office/drawing/2014/main" id="{738198A5-A5F9-4A9D-8653-4EAF469A241C}"/>
              </a:ext>
            </a:extLst>
          </p:cNvPr>
          <p:cNvCxnSpPr/>
          <p:nvPr/>
        </p:nvCxnSpPr>
        <p:spPr bwMode="auto">
          <a:xfrm>
            <a:off x="329234" y="2565292"/>
            <a:ext cx="1778844" cy="0"/>
          </a:xfrm>
          <a:prstGeom prst="line">
            <a:avLst/>
          </a:prstGeom>
          <a:noFill/>
          <a:ln w="12700" cap="flat" cmpd="sng" algn="ctr">
            <a:solidFill>
              <a:srgbClr val="9DA8B1"/>
            </a:solidFill>
            <a:prstDash val="solid"/>
          </a:ln>
          <a:effectLst/>
        </p:spPr>
      </p:cxnSp>
      <p:cxnSp>
        <p:nvCxnSpPr>
          <p:cNvPr id="57" name="直接连接符 56">
            <a:extLst>
              <a:ext uri="{FF2B5EF4-FFF2-40B4-BE49-F238E27FC236}">
                <a16:creationId xmlns:a16="http://schemas.microsoft.com/office/drawing/2014/main" id="{46EBDA3A-08F2-4C13-A39F-7AF16ED86AEC}"/>
              </a:ext>
            </a:extLst>
          </p:cNvPr>
          <p:cNvCxnSpPr/>
          <p:nvPr/>
        </p:nvCxnSpPr>
        <p:spPr bwMode="auto">
          <a:xfrm>
            <a:off x="404641" y="3840070"/>
            <a:ext cx="1778844" cy="0"/>
          </a:xfrm>
          <a:prstGeom prst="line">
            <a:avLst/>
          </a:prstGeom>
          <a:noFill/>
          <a:ln w="12700" cap="flat" cmpd="sng" algn="ctr">
            <a:solidFill>
              <a:srgbClr val="9DA8B1"/>
            </a:solidFill>
            <a:prstDash val="solid"/>
          </a:ln>
          <a:effectLst/>
        </p:spPr>
      </p:cxnSp>
      <p:cxnSp>
        <p:nvCxnSpPr>
          <p:cNvPr id="60" name="直接连接符 59">
            <a:extLst>
              <a:ext uri="{FF2B5EF4-FFF2-40B4-BE49-F238E27FC236}">
                <a16:creationId xmlns:a16="http://schemas.microsoft.com/office/drawing/2014/main" id="{1564767A-6304-4194-A204-C141B387F823}"/>
              </a:ext>
            </a:extLst>
          </p:cNvPr>
          <p:cNvCxnSpPr/>
          <p:nvPr/>
        </p:nvCxnSpPr>
        <p:spPr bwMode="auto">
          <a:xfrm>
            <a:off x="6718120" y="2548768"/>
            <a:ext cx="1778844" cy="0"/>
          </a:xfrm>
          <a:prstGeom prst="line">
            <a:avLst/>
          </a:prstGeom>
          <a:noFill/>
          <a:ln w="12700" cap="flat" cmpd="sng" algn="ctr">
            <a:solidFill>
              <a:srgbClr val="9DA8B1"/>
            </a:solidFill>
            <a:prstDash val="solid"/>
          </a:ln>
          <a:effectLst/>
        </p:spPr>
      </p:cxnSp>
      <p:cxnSp>
        <p:nvCxnSpPr>
          <p:cNvPr id="61" name="直接连接符 60">
            <a:extLst>
              <a:ext uri="{FF2B5EF4-FFF2-40B4-BE49-F238E27FC236}">
                <a16:creationId xmlns:a16="http://schemas.microsoft.com/office/drawing/2014/main" id="{574450C9-F652-488B-ACCB-7710D509B206}"/>
              </a:ext>
            </a:extLst>
          </p:cNvPr>
          <p:cNvCxnSpPr/>
          <p:nvPr/>
        </p:nvCxnSpPr>
        <p:spPr bwMode="auto">
          <a:xfrm>
            <a:off x="6588224" y="3850008"/>
            <a:ext cx="1778844" cy="0"/>
          </a:xfrm>
          <a:prstGeom prst="line">
            <a:avLst/>
          </a:prstGeom>
          <a:noFill/>
          <a:ln w="12700" cap="flat" cmpd="sng" algn="ctr">
            <a:solidFill>
              <a:srgbClr val="9DA8B1"/>
            </a:solidFill>
            <a:prstDash val="solid"/>
          </a:ln>
          <a:effectLst/>
        </p:spPr>
      </p:cxnSp>
      <p:grpSp>
        <p:nvGrpSpPr>
          <p:cNvPr id="2" name="组合 1">
            <a:extLst>
              <a:ext uri="{FF2B5EF4-FFF2-40B4-BE49-F238E27FC236}">
                <a16:creationId xmlns:a16="http://schemas.microsoft.com/office/drawing/2014/main" id="{3C797979-6223-48B0-8A25-65104D002878}"/>
              </a:ext>
            </a:extLst>
          </p:cNvPr>
          <p:cNvGrpSpPr/>
          <p:nvPr/>
        </p:nvGrpSpPr>
        <p:grpSpPr>
          <a:xfrm>
            <a:off x="1065474" y="919702"/>
            <a:ext cx="6776751" cy="3912796"/>
            <a:chOff x="1753404" y="951546"/>
            <a:chExt cx="6776751" cy="3912796"/>
          </a:xfrm>
        </p:grpSpPr>
        <p:sp>
          <p:nvSpPr>
            <p:cNvPr id="6" name="空心弧 5">
              <a:extLst>
                <a:ext uri="{FF2B5EF4-FFF2-40B4-BE49-F238E27FC236}">
                  <a16:creationId xmlns:a16="http://schemas.microsoft.com/office/drawing/2014/main" id="{6885C712-B894-4111-A147-9BF3F564569D}"/>
                </a:ext>
              </a:extLst>
            </p:cNvPr>
            <p:cNvSpPr>
              <a:spLocks noChangeAspect="1"/>
            </p:cNvSpPr>
            <p:nvPr/>
          </p:nvSpPr>
          <p:spPr>
            <a:xfrm rot="5400000">
              <a:off x="3804790" y="1141402"/>
              <a:ext cx="3849075" cy="3581777"/>
            </a:xfrm>
            <a:prstGeom prst="blockArc">
              <a:avLst>
                <a:gd name="adj1" fmla="val 10897210"/>
                <a:gd name="adj2" fmla="val 6953"/>
                <a:gd name="adj3" fmla="val 1246"/>
              </a:avLst>
            </a:prstGeom>
            <a:solidFill>
              <a:sysClr val="windowText" lastClr="000000">
                <a:lumMod val="50000"/>
                <a:lumOff val="50000"/>
              </a:sysClr>
            </a:solidFill>
            <a:ln w="25400" cap="flat" cmpd="sng" algn="ctr">
              <a:noFill/>
              <a:prstDash val="solid"/>
            </a:ln>
            <a:effectLst/>
          </p:spPr>
          <p:txBody>
            <a:bodyPr lIns="121908" tIns="60955" rIns="121908" bIns="6095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320" b="0" i="0" u="none" strike="noStrike" kern="0" cap="none" spc="0" normalizeH="0" baseline="0" noProof="0">
                <a:ln>
                  <a:noFill/>
                </a:ln>
                <a:solidFill>
                  <a:prstClr val="black"/>
                </a:solidFill>
                <a:effectLst/>
                <a:uLnTx/>
                <a:uFillTx/>
                <a:latin typeface="+mn-lt"/>
                <a:ea typeface="+mn-ea"/>
                <a:cs typeface="+mn-ea"/>
                <a:sym typeface="+mn-lt"/>
              </a:endParaRPr>
            </a:p>
          </p:txBody>
        </p:sp>
        <p:sp>
          <p:nvSpPr>
            <p:cNvPr id="14" name="椭圆 13">
              <a:extLst>
                <a:ext uri="{FF2B5EF4-FFF2-40B4-BE49-F238E27FC236}">
                  <a16:creationId xmlns:a16="http://schemas.microsoft.com/office/drawing/2014/main" id="{97EB3EBA-5755-412D-8067-6F2FBADD459C}"/>
                </a:ext>
              </a:extLst>
            </p:cNvPr>
            <p:cNvSpPr>
              <a:spLocks noChangeAspect="1"/>
            </p:cNvSpPr>
            <p:nvPr/>
          </p:nvSpPr>
          <p:spPr>
            <a:xfrm>
              <a:off x="6362653" y="951546"/>
              <a:ext cx="457178" cy="457178"/>
            </a:xfrm>
            <a:prstGeom prst="ellipse">
              <a:avLst/>
            </a:prstGeom>
            <a:solidFill>
              <a:srgbClr val="FE0000"/>
            </a:solidFill>
            <a:ln w="25400" cap="flat" cmpd="sng" algn="ctr">
              <a:noFill/>
              <a:prstDash val="solid"/>
            </a:ln>
            <a:effectLst>
              <a:outerShdw blurRad="254000" dist="127000" dir="8100000" algn="tr" rotWithShape="0">
                <a:prstClr val="black">
                  <a:alpha val="6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kern="0" dirty="0">
                  <a:solidFill>
                    <a:prstClr val="white"/>
                  </a:solidFill>
                  <a:cs typeface="+mn-ea"/>
                  <a:sym typeface="+mn-lt"/>
                </a:rPr>
                <a:t>5</a:t>
              </a:r>
              <a:endParaRPr kumimoji="0" lang="zh-CN" altLang="en-US" sz="1800" b="0" i="0" u="none" strike="noStrike" kern="0" cap="none" spc="0" normalizeH="0" baseline="0" noProof="0" dirty="0">
                <a:ln>
                  <a:noFill/>
                </a:ln>
                <a:solidFill>
                  <a:prstClr val="white"/>
                </a:solidFill>
                <a:effectLst/>
                <a:uLnTx/>
                <a:uFillTx/>
                <a:latin typeface="+mn-lt"/>
                <a:ea typeface="+mn-ea"/>
                <a:cs typeface="+mn-ea"/>
                <a:sym typeface="+mn-lt"/>
              </a:endParaRPr>
            </a:p>
          </p:txBody>
        </p:sp>
        <p:sp>
          <p:nvSpPr>
            <p:cNvPr id="15" name="椭圆 14">
              <a:extLst>
                <a:ext uri="{FF2B5EF4-FFF2-40B4-BE49-F238E27FC236}">
                  <a16:creationId xmlns:a16="http://schemas.microsoft.com/office/drawing/2014/main" id="{A796992D-18B2-49BD-A02C-681E0BE8B76A}"/>
                </a:ext>
              </a:extLst>
            </p:cNvPr>
            <p:cNvSpPr>
              <a:spLocks noChangeAspect="1"/>
            </p:cNvSpPr>
            <p:nvPr/>
          </p:nvSpPr>
          <p:spPr>
            <a:xfrm>
              <a:off x="7183555" y="2143992"/>
              <a:ext cx="457178" cy="457178"/>
            </a:xfrm>
            <a:prstGeom prst="ellipse">
              <a:avLst/>
            </a:prstGeom>
            <a:solidFill>
              <a:srgbClr val="FE0000"/>
            </a:solidFill>
            <a:ln w="25400" cap="flat" cmpd="sng" algn="ctr">
              <a:noFill/>
              <a:prstDash val="solid"/>
            </a:ln>
            <a:effectLst>
              <a:outerShdw blurRad="254000" dist="127000" dir="8100000" algn="tr" rotWithShape="0">
                <a:prstClr val="black">
                  <a:alpha val="6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kern="0" dirty="0">
                  <a:solidFill>
                    <a:prstClr val="white"/>
                  </a:solidFill>
                  <a:cs typeface="+mn-ea"/>
                  <a:sym typeface="+mn-lt"/>
                </a:rPr>
                <a:t>6</a:t>
              </a:r>
              <a:endParaRPr kumimoji="0" lang="zh-CN" altLang="en-US" sz="1800" b="0" i="0" u="none" strike="noStrike" kern="0" cap="none" spc="0" normalizeH="0" baseline="0" noProof="0" dirty="0">
                <a:ln>
                  <a:noFill/>
                </a:ln>
                <a:solidFill>
                  <a:prstClr val="white"/>
                </a:solidFill>
                <a:effectLst/>
                <a:uLnTx/>
                <a:uFillTx/>
                <a:latin typeface="+mn-lt"/>
                <a:ea typeface="+mn-ea"/>
                <a:cs typeface="+mn-ea"/>
                <a:sym typeface="+mn-lt"/>
              </a:endParaRPr>
            </a:p>
          </p:txBody>
        </p:sp>
        <p:sp>
          <p:nvSpPr>
            <p:cNvPr id="16" name="椭圆 15">
              <a:extLst>
                <a:ext uri="{FF2B5EF4-FFF2-40B4-BE49-F238E27FC236}">
                  <a16:creationId xmlns:a16="http://schemas.microsoft.com/office/drawing/2014/main" id="{6360F33E-50B3-41D3-8DB0-F8B4107A5A27}"/>
                </a:ext>
              </a:extLst>
            </p:cNvPr>
            <p:cNvSpPr>
              <a:spLocks noChangeAspect="1"/>
            </p:cNvSpPr>
            <p:nvPr/>
          </p:nvSpPr>
          <p:spPr>
            <a:xfrm>
              <a:off x="7191045" y="3405578"/>
              <a:ext cx="457178" cy="457178"/>
            </a:xfrm>
            <a:prstGeom prst="ellipse">
              <a:avLst/>
            </a:prstGeom>
            <a:solidFill>
              <a:srgbClr val="FE0000"/>
            </a:solidFill>
            <a:ln w="25400" cap="flat" cmpd="sng" algn="ctr">
              <a:noFill/>
              <a:prstDash val="solid"/>
            </a:ln>
            <a:effectLst>
              <a:outerShdw blurRad="254000" dist="127000" dir="8100000" algn="tr" rotWithShape="0">
                <a:prstClr val="black">
                  <a:alpha val="6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kern="0" dirty="0">
                  <a:solidFill>
                    <a:prstClr val="white"/>
                  </a:solidFill>
                  <a:cs typeface="+mn-ea"/>
                  <a:sym typeface="+mn-lt"/>
                </a:rPr>
                <a:t>7</a:t>
              </a:r>
              <a:endParaRPr kumimoji="0" lang="zh-CN" altLang="en-US" sz="1800" b="0" i="0" u="none" strike="noStrike" kern="0" cap="none" spc="0" normalizeH="0" baseline="0" noProof="0" dirty="0">
                <a:ln>
                  <a:noFill/>
                </a:ln>
                <a:solidFill>
                  <a:prstClr val="white"/>
                </a:solidFill>
                <a:effectLst/>
                <a:uLnTx/>
                <a:uFillTx/>
                <a:latin typeface="+mn-lt"/>
                <a:ea typeface="+mn-ea"/>
                <a:cs typeface="+mn-ea"/>
                <a:sym typeface="+mn-lt"/>
              </a:endParaRPr>
            </a:p>
          </p:txBody>
        </p:sp>
        <p:sp>
          <p:nvSpPr>
            <p:cNvPr id="17" name="椭圆 16">
              <a:extLst>
                <a:ext uri="{FF2B5EF4-FFF2-40B4-BE49-F238E27FC236}">
                  <a16:creationId xmlns:a16="http://schemas.microsoft.com/office/drawing/2014/main" id="{D3F6E12A-2D7B-4749-8FFE-46A89AE1411D}"/>
                </a:ext>
              </a:extLst>
            </p:cNvPr>
            <p:cNvSpPr>
              <a:spLocks noChangeAspect="1"/>
            </p:cNvSpPr>
            <p:nvPr/>
          </p:nvSpPr>
          <p:spPr>
            <a:xfrm>
              <a:off x="6362653" y="4352271"/>
              <a:ext cx="457178" cy="457178"/>
            </a:xfrm>
            <a:prstGeom prst="ellipse">
              <a:avLst/>
            </a:prstGeom>
            <a:solidFill>
              <a:srgbClr val="FE0000"/>
            </a:solidFill>
            <a:ln w="25400" cap="flat" cmpd="sng" algn="ctr">
              <a:noFill/>
              <a:prstDash val="solid"/>
            </a:ln>
            <a:effectLst>
              <a:outerShdw blurRad="254000" dist="127000" dir="8100000" algn="tr" rotWithShape="0">
                <a:prstClr val="black">
                  <a:alpha val="6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kern="0" dirty="0">
                  <a:solidFill>
                    <a:prstClr val="white"/>
                  </a:solidFill>
                  <a:cs typeface="+mn-ea"/>
                  <a:sym typeface="+mn-lt"/>
                </a:rPr>
                <a:t>8</a:t>
              </a:r>
              <a:endParaRPr kumimoji="0" lang="zh-CN" altLang="en-US" sz="1800" b="0" i="0" u="none" strike="noStrike" kern="0" cap="none" spc="0" normalizeH="0" baseline="0" noProof="0" dirty="0">
                <a:ln>
                  <a:noFill/>
                </a:ln>
                <a:solidFill>
                  <a:prstClr val="white"/>
                </a:solidFill>
                <a:effectLst/>
                <a:uLnTx/>
                <a:uFillTx/>
                <a:latin typeface="+mn-lt"/>
                <a:ea typeface="+mn-ea"/>
                <a:cs typeface="+mn-ea"/>
                <a:sym typeface="+mn-lt"/>
              </a:endParaRPr>
            </a:p>
          </p:txBody>
        </p:sp>
        <p:sp>
          <p:nvSpPr>
            <p:cNvPr id="51" name="椭圆 50">
              <a:extLst>
                <a:ext uri="{FF2B5EF4-FFF2-40B4-BE49-F238E27FC236}">
                  <a16:creationId xmlns:a16="http://schemas.microsoft.com/office/drawing/2014/main" id="{4318D7F8-D665-4E90-AF85-2C2128BB90EC}"/>
                </a:ext>
              </a:extLst>
            </p:cNvPr>
            <p:cNvSpPr>
              <a:spLocks noChangeAspect="1"/>
            </p:cNvSpPr>
            <p:nvPr/>
          </p:nvSpPr>
          <p:spPr>
            <a:xfrm>
              <a:off x="3481261" y="951546"/>
              <a:ext cx="457178" cy="457178"/>
            </a:xfrm>
            <a:prstGeom prst="ellipse">
              <a:avLst/>
            </a:prstGeom>
            <a:solidFill>
              <a:srgbClr val="FE0000"/>
            </a:solidFill>
            <a:ln w="25400" cap="flat" cmpd="sng" algn="ctr">
              <a:noFill/>
              <a:prstDash val="solid"/>
            </a:ln>
            <a:effectLst>
              <a:outerShdw blurRad="254000" dist="127000" dir="8100000" algn="tr" rotWithShape="0">
                <a:prstClr val="black">
                  <a:alpha val="6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mn-lt"/>
                  <a:ea typeface="+mn-ea"/>
                  <a:cs typeface="+mn-ea"/>
                  <a:sym typeface="+mn-lt"/>
                </a:rPr>
                <a:t>1</a:t>
              </a:r>
              <a:endParaRPr kumimoji="0" lang="zh-CN" altLang="en-US" sz="1800" b="0" i="0" u="none" strike="noStrike" kern="0" cap="none" spc="0" normalizeH="0" baseline="0" noProof="0" dirty="0">
                <a:ln>
                  <a:noFill/>
                </a:ln>
                <a:solidFill>
                  <a:prstClr val="white"/>
                </a:solidFill>
                <a:effectLst/>
                <a:uLnTx/>
                <a:uFillTx/>
                <a:latin typeface="+mn-lt"/>
                <a:ea typeface="+mn-ea"/>
                <a:cs typeface="+mn-ea"/>
                <a:sym typeface="+mn-lt"/>
              </a:endParaRPr>
            </a:p>
          </p:txBody>
        </p:sp>
        <p:sp>
          <p:nvSpPr>
            <p:cNvPr id="52" name="椭圆 51">
              <a:extLst>
                <a:ext uri="{FF2B5EF4-FFF2-40B4-BE49-F238E27FC236}">
                  <a16:creationId xmlns:a16="http://schemas.microsoft.com/office/drawing/2014/main" id="{C8113892-42B1-441A-A793-F43C74CE2142}"/>
                </a:ext>
              </a:extLst>
            </p:cNvPr>
            <p:cNvSpPr>
              <a:spLocks noChangeAspect="1"/>
            </p:cNvSpPr>
            <p:nvPr/>
          </p:nvSpPr>
          <p:spPr>
            <a:xfrm>
              <a:off x="2642826" y="2139958"/>
              <a:ext cx="457178" cy="457178"/>
            </a:xfrm>
            <a:prstGeom prst="ellipse">
              <a:avLst/>
            </a:prstGeom>
            <a:solidFill>
              <a:srgbClr val="FE0000"/>
            </a:solidFill>
            <a:ln w="25400" cap="flat" cmpd="sng" algn="ctr">
              <a:noFill/>
              <a:prstDash val="solid"/>
            </a:ln>
            <a:effectLst>
              <a:outerShdw blurRad="254000" dist="127000" dir="8100000" algn="tr" rotWithShape="0">
                <a:prstClr val="black">
                  <a:alpha val="6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mn-lt"/>
                  <a:ea typeface="+mn-ea"/>
                  <a:cs typeface="+mn-ea"/>
                  <a:sym typeface="+mn-lt"/>
                </a:rPr>
                <a:t>2</a:t>
              </a:r>
              <a:endParaRPr kumimoji="0" lang="zh-CN" altLang="en-US" sz="1800" b="0" i="0" u="none" strike="noStrike" kern="0" cap="none" spc="0" normalizeH="0" baseline="0" noProof="0" dirty="0">
                <a:ln>
                  <a:noFill/>
                </a:ln>
                <a:solidFill>
                  <a:prstClr val="white"/>
                </a:solidFill>
                <a:effectLst/>
                <a:uLnTx/>
                <a:uFillTx/>
                <a:latin typeface="+mn-lt"/>
                <a:ea typeface="+mn-ea"/>
                <a:cs typeface="+mn-ea"/>
                <a:sym typeface="+mn-lt"/>
              </a:endParaRPr>
            </a:p>
          </p:txBody>
        </p:sp>
        <p:sp>
          <p:nvSpPr>
            <p:cNvPr id="53" name="椭圆 52">
              <a:extLst>
                <a:ext uri="{FF2B5EF4-FFF2-40B4-BE49-F238E27FC236}">
                  <a16:creationId xmlns:a16="http://schemas.microsoft.com/office/drawing/2014/main" id="{9616B91D-EBC9-4468-AD83-2BFB0090A3D4}"/>
                </a:ext>
              </a:extLst>
            </p:cNvPr>
            <p:cNvSpPr>
              <a:spLocks noChangeAspect="1"/>
            </p:cNvSpPr>
            <p:nvPr/>
          </p:nvSpPr>
          <p:spPr>
            <a:xfrm>
              <a:off x="2642826" y="3405578"/>
              <a:ext cx="457178" cy="457178"/>
            </a:xfrm>
            <a:prstGeom prst="ellipse">
              <a:avLst/>
            </a:prstGeom>
            <a:solidFill>
              <a:srgbClr val="FE0000"/>
            </a:solidFill>
            <a:ln w="25400" cap="flat" cmpd="sng" algn="ctr">
              <a:noFill/>
              <a:prstDash val="solid"/>
            </a:ln>
            <a:effectLst>
              <a:outerShdw blurRad="254000" dist="127000" dir="8100000" algn="tr" rotWithShape="0">
                <a:prstClr val="black">
                  <a:alpha val="6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mn-lt"/>
                  <a:ea typeface="+mn-ea"/>
                  <a:cs typeface="+mn-ea"/>
                  <a:sym typeface="+mn-lt"/>
                </a:rPr>
                <a:t>3</a:t>
              </a:r>
              <a:endParaRPr kumimoji="0" lang="zh-CN" altLang="en-US" sz="1800" b="0" i="0" u="none" strike="noStrike" kern="0" cap="none" spc="0" normalizeH="0" baseline="0" noProof="0" dirty="0">
                <a:ln>
                  <a:noFill/>
                </a:ln>
                <a:solidFill>
                  <a:prstClr val="white"/>
                </a:solidFill>
                <a:effectLst/>
                <a:uLnTx/>
                <a:uFillTx/>
                <a:latin typeface="+mn-lt"/>
                <a:ea typeface="+mn-ea"/>
                <a:cs typeface="+mn-ea"/>
                <a:sym typeface="+mn-lt"/>
              </a:endParaRPr>
            </a:p>
          </p:txBody>
        </p:sp>
        <p:sp>
          <p:nvSpPr>
            <p:cNvPr id="54" name="椭圆 53">
              <a:extLst>
                <a:ext uri="{FF2B5EF4-FFF2-40B4-BE49-F238E27FC236}">
                  <a16:creationId xmlns:a16="http://schemas.microsoft.com/office/drawing/2014/main" id="{37CEC89E-8390-4416-BF2F-889C7679D551}"/>
                </a:ext>
              </a:extLst>
            </p:cNvPr>
            <p:cNvSpPr>
              <a:spLocks noChangeAspect="1"/>
            </p:cNvSpPr>
            <p:nvPr/>
          </p:nvSpPr>
          <p:spPr>
            <a:xfrm>
              <a:off x="3481261" y="4407164"/>
              <a:ext cx="457178" cy="457178"/>
            </a:xfrm>
            <a:prstGeom prst="ellipse">
              <a:avLst/>
            </a:prstGeom>
            <a:solidFill>
              <a:srgbClr val="FE0000"/>
            </a:solidFill>
            <a:ln w="25400" cap="flat" cmpd="sng" algn="ctr">
              <a:noFill/>
              <a:prstDash val="solid"/>
            </a:ln>
            <a:effectLst>
              <a:outerShdw blurRad="254000" dist="127000" dir="8100000" algn="tr" rotWithShape="0">
                <a:prstClr val="black">
                  <a:alpha val="6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mn-lt"/>
                  <a:ea typeface="+mn-ea"/>
                  <a:cs typeface="+mn-ea"/>
                  <a:sym typeface="+mn-lt"/>
                </a:rPr>
                <a:t>4</a:t>
              </a:r>
              <a:endParaRPr kumimoji="0" lang="zh-CN" altLang="en-US" sz="1800" b="0" i="0" u="none" strike="noStrike" kern="0" cap="none" spc="0" normalizeH="0" baseline="0" noProof="0" dirty="0">
                <a:ln>
                  <a:noFill/>
                </a:ln>
                <a:solidFill>
                  <a:prstClr val="white"/>
                </a:solidFill>
                <a:effectLst/>
                <a:uLnTx/>
                <a:uFillTx/>
                <a:latin typeface="+mn-lt"/>
                <a:ea typeface="+mn-ea"/>
                <a:cs typeface="+mn-ea"/>
                <a:sym typeface="+mn-lt"/>
              </a:endParaRPr>
            </a:p>
          </p:txBody>
        </p:sp>
        <p:cxnSp>
          <p:nvCxnSpPr>
            <p:cNvPr id="55" name="直接连接符 54">
              <a:extLst>
                <a:ext uri="{FF2B5EF4-FFF2-40B4-BE49-F238E27FC236}">
                  <a16:creationId xmlns:a16="http://schemas.microsoft.com/office/drawing/2014/main" id="{C15F529D-4FA4-4C70-8C1C-63D0DD90B613}"/>
                </a:ext>
              </a:extLst>
            </p:cNvPr>
            <p:cNvCxnSpPr/>
            <p:nvPr/>
          </p:nvCxnSpPr>
          <p:spPr bwMode="auto">
            <a:xfrm>
              <a:off x="1753404" y="1347614"/>
              <a:ext cx="1778844" cy="0"/>
            </a:xfrm>
            <a:prstGeom prst="line">
              <a:avLst/>
            </a:prstGeom>
            <a:noFill/>
            <a:ln w="12700" cap="flat" cmpd="sng" algn="ctr">
              <a:solidFill>
                <a:srgbClr val="9DA8B1"/>
              </a:solidFill>
              <a:prstDash val="solid"/>
            </a:ln>
            <a:effectLst/>
          </p:spPr>
        </p:cxnSp>
        <p:cxnSp>
          <p:nvCxnSpPr>
            <p:cNvPr id="58" name="直接连接符 57">
              <a:extLst>
                <a:ext uri="{FF2B5EF4-FFF2-40B4-BE49-F238E27FC236}">
                  <a16:creationId xmlns:a16="http://schemas.microsoft.com/office/drawing/2014/main" id="{2F717853-532E-4DBA-B677-B913A6E25357}"/>
                </a:ext>
              </a:extLst>
            </p:cNvPr>
            <p:cNvCxnSpPr/>
            <p:nvPr/>
          </p:nvCxnSpPr>
          <p:spPr bwMode="auto">
            <a:xfrm>
              <a:off x="1885956" y="4864342"/>
              <a:ext cx="1778844" cy="0"/>
            </a:xfrm>
            <a:prstGeom prst="line">
              <a:avLst/>
            </a:prstGeom>
            <a:noFill/>
            <a:ln w="12700" cap="flat" cmpd="sng" algn="ctr">
              <a:solidFill>
                <a:srgbClr val="9DA8B1"/>
              </a:solidFill>
              <a:prstDash val="solid"/>
            </a:ln>
            <a:effectLst/>
          </p:spPr>
        </p:cxnSp>
        <p:cxnSp>
          <p:nvCxnSpPr>
            <p:cNvPr id="59" name="直接连接符 58">
              <a:extLst>
                <a:ext uri="{FF2B5EF4-FFF2-40B4-BE49-F238E27FC236}">
                  <a16:creationId xmlns:a16="http://schemas.microsoft.com/office/drawing/2014/main" id="{978C0E04-F0AC-4C17-B943-A96642B15C24}"/>
                </a:ext>
              </a:extLst>
            </p:cNvPr>
            <p:cNvCxnSpPr/>
            <p:nvPr/>
          </p:nvCxnSpPr>
          <p:spPr bwMode="auto">
            <a:xfrm>
              <a:off x="6751311" y="1347614"/>
              <a:ext cx="1778844" cy="0"/>
            </a:xfrm>
            <a:prstGeom prst="line">
              <a:avLst/>
            </a:prstGeom>
            <a:noFill/>
            <a:ln w="12700" cap="flat" cmpd="sng" algn="ctr">
              <a:solidFill>
                <a:srgbClr val="9DA8B1"/>
              </a:solidFill>
              <a:prstDash val="solid"/>
            </a:ln>
            <a:effectLst/>
          </p:spPr>
        </p:cxnSp>
        <p:cxnSp>
          <p:nvCxnSpPr>
            <p:cNvPr id="62" name="直接连接符 61">
              <a:extLst>
                <a:ext uri="{FF2B5EF4-FFF2-40B4-BE49-F238E27FC236}">
                  <a16:creationId xmlns:a16="http://schemas.microsoft.com/office/drawing/2014/main" id="{7923ACB2-03F1-4765-88FB-012057082D48}"/>
                </a:ext>
              </a:extLst>
            </p:cNvPr>
            <p:cNvCxnSpPr/>
            <p:nvPr/>
          </p:nvCxnSpPr>
          <p:spPr bwMode="auto">
            <a:xfrm>
              <a:off x="6516628" y="4832842"/>
              <a:ext cx="1778844" cy="0"/>
            </a:xfrm>
            <a:prstGeom prst="line">
              <a:avLst/>
            </a:prstGeom>
            <a:noFill/>
            <a:ln w="12700" cap="flat" cmpd="sng" algn="ctr">
              <a:solidFill>
                <a:srgbClr val="9DA8B1"/>
              </a:solidFill>
              <a:prstDash val="solid"/>
            </a:ln>
            <a:effectLst/>
          </p:spPr>
        </p:cxnSp>
      </p:grpSp>
      <p:sp>
        <p:nvSpPr>
          <p:cNvPr id="3" name="文本框 2">
            <a:extLst>
              <a:ext uri="{FF2B5EF4-FFF2-40B4-BE49-F238E27FC236}">
                <a16:creationId xmlns:a16="http://schemas.microsoft.com/office/drawing/2014/main" id="{2D9B196E-684D-4B19-97D0-901477C374B0}"/>
              </a:ext>
            </a:extLst>
          </p:cNvPr>
          <p:cNvSpPr txBox="1"/>
          <p:nvPr/>
        </p:nvSpPr>
        <p:spPr>
          <a:xfrm>
            <a:off x="132291" y="910544"/>
            <a:ext cx="2723823" cy="369332"/>
          </a:xfrm>
          <a:prstGeom prst="rect">
            <a:avLst/>
          </a:prstGeom>
          <a:noFill/>
        </p:spPr>
        <p:txBody>
          <a:bodyPr wrap="none" rtlCol="0">
            <a:spAutoFit/>
          </a:bodyPr>
          <a:lstStyle/>
          <a:p>
            <a:r>
              <a:rPr lang="zh-CN" altLang="en-US" dirty="0"/>
              <a:t>从前一个步骤读取文件名</a:t>
            </a:r>
          </a:p>
        </p:txBody>
      </p:sp>
      <p:sp>
        <p:nvSpPr>
          <p:cNvPr id="63" name="文本框 62">
            <a:extLst>
              <a:ext uri="{FF2B5EF4-FFF2-40B4-BE49-F238E27FC236}">
                <a16:creationId xmlns:a16="http://schemas.microsoft.com/office/drawing/2014/main" id="{C1BEEB6F-0F69-4C72-9839-6E7E908AC912}"/>
              </a:ext>
            </a:extLst>
          </p:cNvPr>
          <p:cNvSpPr txBox="1"/>
          <p:nvPr/>
        </p:nvSpPr>
        <p:spPr>
          <a:xfrm>
            <a:off x="355767" y="2175459"/>
            <a:ext cx="1569660" cy="369332"/>
          </a:xfrm>
          <a:prstGeom prst="rect">
            <a:avLst/>
          </a:prstGeom>
          <a:noFill/>
        </p:spPr>
        <p:txBody>
          <a:bodyPr wrap="none" rtlCol="0">
            <a:spAutoFit/>
          </a:bodyPr>
          <a:lstStyle/>
          <a:p>
            <a:r>
              <a:rPr lang="zh-CN" altLang="en-US" dirty="0"/>
              <a:t>读取多个文件</a:t>
            </a:r>
          </a:p>
        </p:txBody>
      </p:sp>
      <p:sp>
        <p:nvSpPr>
          <p:cNvPr id="64" name="文本框 63">
            <a:extLst>
              <a:ext uri="{FF2B5EF4-FFF2-40B4-BE49-F238E27FC236}">
                <a16:creationId xmlns:a16="http://schemas.microsoft.com/office/drawing/2014/main" id="{F64B1023-F644-4A7B-8C19-5EECF5B3E0BA}"/>
              </a:ext>
            </a:extLst>
          </p:cNvPr>
          <p:cNvSpPr txBox="1"/>
          <p:nvPr/>
        </p:nvSpPr>
        <p:spPr>
          <a:xfrm>
            <a:off x="331383" y="3409469"/>
            <a:ext cx="1569660" cy="369332"/>
          </a:xfrm>
          <a:prstGeom prst="rect">
            <a:avLst/>
          </a:prstGeom>
          <a:noFill/>
        </p:spPr>
        <p:txBody>
          <a:bodyPr wrap="none" rtlCol="0">
            <a:spAutoFit/>
          </a:bodyPr>
          <a:lstStyle/>
          <a:p>
            <a:r>
              <a:rPr lang="zh-CN" altLang="en-US" dirty="0"/>
              <a:t>读取压缩文件</a:t>
            </a:r>
          </a:p>
        </p:txBody>
      </p:sp>
      <p:sp>
        <p:nvSpPr>
          <p:cNvPr id="65" name="文本框 64">
            <a:extLst>
              <a:ext uri="{FF2B5EF4-FFF2-40B4-BE49-F238E27FC236}">
                <a16:creationId xmlns:a16="http://schemas.microsoft.com/office/drawing/2014/main" id="{FA892ABC-A7BB-4019-ACC0-3A5761799518}"/>
              </a:ext>
            </a:extLst>
          </p:cNvPr>
          <p:cNvSpPr txBox="1"/>
          <p:nvPr/>
        </p:nvSpPr>
        <p:spPr>
          <a:xfrm>
            <a:off x="834121" y="4453874"/>
            <a:ext cx="2031325" cy="369332"/>
          </a:xfrm>
          <a:prstGeom prst="rect">
            <a:avLst/>
          </a:prstGeom>
          <a:noFill/>
        </p:spPr>
        <p:txBody>
          <a:bodyPr wrap="none" rtlCol="0">
            <a:spAutoFit/>
          </a:bodyPr>
          <a:lstStyle/>
          <a:p>
            <a:r>
              <a:rPr lang="zh-CN" altLang="en-US" dirty="0"/>
              <a:t>不用指定文件结构</a:t>
            </a:r>
          </a:p>
        </p:txBody>
      </p:sp>
      <p:sp>
        <p:nvSpPr>
          <p:cNvPr id="66" name="文本框 65">
            <a:extLst>
              <a:ext uri="{FF2B5EF4-FFF2-40B4-BE49-F238E27FC236}">
                <a16:creationId xmlns:a16="http://schemas.microsoft.com/office/drawing/2014/main" id="{DC8A29B0-BBDF-4DAF-909A-CAEF459627A6}"/>
              </a:ext>
            </a:extLst>
          </p:cNvPr>
          <p:cNvSpPr txBox="1"/>
          <p:nvPr/>
        </p:nvSpPr>
        <p:spPr>
          <a:xfrm>
            <a:off x="6166816" y="906267"/>
            <a:ext cx="1569660" cy="369332"/>
          </a:xfrm>
          <a:prstGeom prst="rect">
            <a:avLst/>
          </a:prstGeom>
          <a:noFill/>
        </p:spPr>
        <p:txBody>
          <a:bodyPr wrap="none" rtlCol="0">
            <a:spAutoFit/>
          </a:bodyPr>
          <a:lstStyle/>
          <a:p>
            <a:r>
              <a:rPr lang="zh-CN" altLang="en-US" dirty="0"/>
              <a:t>指定逃逸字符</a:t>
            </a:r>
          </a:p>
        </p:txBody>
      </p:sp>
      <p:sp>
        <p:nvSpPr>
          <p:cNvPr id="67" name="文本框 66">
            <a:extLst>
              <a:ext uri="{FF2B5EF4-FFF2-40B4-BE49-F238E27FC236}">
                <a16:creationId xmlns:a16="http://schemas.microsoft.com/office/drawing/2014/main" id="{1B4D4655-C90E-4D5A-8621-080F9D16ED64}"/>
              </a:ext>
            </a:extLst>
          </p:cNvPr>
          <p:cNvSpPr txBox="1"/>
          <p:nvPr/>
        </p:nvSpPr>
        <p:spPr>
          <a:xfrm>
            <a:off x="6893948" y="2135083"/>
            <a:ext cx="1107996" cy="369332"/>
          </a:xfrm>
          <a:prstGeom prst="rect">
            <a:avLst/>
          </a:prstGeom>
          <a:noFill/>
        </p:spPr>
        <p:txBody>
          <a:bodyPr wrap="none" rtlCol="0">
            <a:spAutoFit/>
          </a:bodyPr>
          <a:lstStyle/>
          <a:p>
            <a:r>
              <a:rPr lang="zh-CN" altLang="en-US" dirty="0"/>
              <a:t>错误处理</a:t>
            </a:r>
          </a:p>
        </p:txBody>
      </p:sp>
      <p:sp>
        <p:nvSpPr>
          <p:cNvPr id="68" name="文本框 67">
            <a:extLst>
              <a:ext uri="{FF2B5EF4-FFF2-40B4-BE49-F238E27FC236}">
                <a16:creationId xmlns:a16="http://schemas.microsoft.com/office/drawing/2014/main" id="{03BEE33A-677E-4C4C-820B-498B13BF639E}"/>
              </a:ext>
            </a:extLst>
          </p:cNvPr>
          <p:cNvSpPr txBox="1"/>
          <p:nvPr/>
        </p:nvSpPr>
        <p:spPr>
          <a:xfrm>
            <a:off x="6954280" y="3436322"/>
            <a:ext cx="646331" cy="369332"/>
          </a:xfrm>
          <a:prstGeom prst="rect">
            <a:avLst/>
          </a:prstGeom>
          <a:noFill/>
        </p:spPr>
        <p:txBody>
          <a:bodyPr wrap="none" rtlCol="0">
            <a:spAutoFit/>
          </a:bodyPr>
          <a:lstStyle/>
          <a:p>
            <a:r>
              <a:rPr lang="zh-CN" altLang="en-US" dirty="0"/>
              <a:t>过滤</a:t>
            </a:r>
          </a:p>
        </p:txBody>
      </p:sp>
      <p:sp>
        <p:nvSpPr>
          <p:cNvPr id="69" name="文本框 68">
            <a:extLst>
              <a:ext uri="{FF2B5EF4-FFF2-40B4-BE49-F238E27FC236}">
                <a16:creationId xmlns:a16="http://schemas.microsoft.com/office/drawing/2014/main" id="{2F61C88C-7126-4A7C-932A-A8C2657E7BE5}"/>
              </a:ext>
            </a:extLst>
          </p:cNvPr>
          <p:cNvSpPr txBox="1"/>
          <p:nvPr/>
        </p:nvSpPr>
        <p:spPr>
          <a:xfrm>
            <a:off x="6185955" y="4419243"/>
            <a:ext cx="1800493" cy="369332"/>
          </a:xfrm>
          <a:prstGeom prst="rect">
            <a:avLst/>
          </a:prstGeom>
          <a:noFill/>
        </p:spPr>
        <p:txBody>
          <a:bodyPr wrap="none" rtlCol="0">
            <a:spAutoFit/>
          </a:bodyPr>
          <a:lstStyle/>
          <a:p>
            <a:r>
              <a:rPr lang="zh-CN" altLang="en-US" dirty="0"/>
              <a:t>本地化日期格式</a:t>
            </a:r>
          </a:p>
        </p:txBody>
      </p:sp>
    </p:spTree>
    <p:custDataLst>
      <p:tags r:id="rId1"/>
    </p:custDataLst>
    <p:extLst>
      <p:ext uri="{BB962C8B-B14F-4D97-AF65-F5344CB8AC3E}">
        <p14:creationId xmlns:p14="http://schemas.microsoft.com/office/powerpoint/2010/main" val="331693152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HTML</a:t>
            </a:r>
            <a:r>
              <a:rPr lang="zh-CN" altLang="en-US" dirty="0"/>
              <a:t>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3842954" cy="646331"/>
          </a:xfrm>
          <a:prstGeom prst="rect">
            <a:avLst/>
          </a:prstGeom>
        </p:spPr>
        <p:txBody>
          <a:bodyPr wrap="square">
            <a:spAutoFit/>
          </a:bodyPr>
          <a:lstStyle/>
          <a:p>
            <a:r>
              <a:rPr lang="zh-CN" altLang="zh-CN" dirty="0"/>
              <a:t>“</a:t>
            </a:r>
            <a:r>
              <a:rPr lang="zh-CN" altLang="en-US" dirty="0"/>
              <a:t>文本文件输出</a:t>
            </a:r>
            <a:r>
              <a:rPr lang="zh-CN" altLang="zh-CN" dirty="0"/>
              <a:t>”</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endParaRPr lang="zh-CN" altLang="en-US" dirty="0"/>
          </a:p>
        </p:txBody>
      </p:sp>
      <p:pic>
        <p:nvPicPr>
          <p:cNvPr id="66562" name="图片 102">
            <a:extLst>
              <a:ext uri="{FF2B5EF4-FFF2-40B4-BE49-F238E27FC236}">
                <a16:creationId xmlns:a16="http://schemas.microsoft.com/office/drawing/2014/main" id="{032BD6A1-69C2-4182-9300-37D8B92BAB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829983"/>
            <a:ext cx="4941706" cy="3657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150600850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HTML</a:t>
            </a:r>
            <a:r>
              <a:rPr lang="zh-CN" altLang="en-US" dirty="0"/>
              <a:t>导入与导出案例</a:t>
            </a:r>
          </a:p>
        </p:txBody>
      </p:sp>
      <p:sp>
        <p:nvSpPr>
          <p:cNvPr id="2" name="矩形 1">
            <a:extLst>
              <a:ext uri="{FF2B5EF4-FFF2-40B4-BE49-F238E27FC236}">
                <a16:creationId xmlns:a16="http://schemas.microsoft.com/office/drawing/2014/main" id="{E2CADD74-D71B-477B-A59F-9B6239EC9F00}"/>
              </a:ext>
            </a:extLst>
          </p:cNvPr>
          <p:cNvSpPr/>
          <p:nvPr/>
        </p:nvSpPr>
        <p:spPr>
          <a:xfrm>
            <a:off x="443781" y="739243"/>
            <a:ext cx="7656611" cy="923330"/>
          </a:xfrm>
          <a:prstGeom prst="rect">
            <a:avLst/>
          </a:prstGeom>
        </p:spPr>
        <p:txBody>
          <a:bodyPr wrap="square">
            <a:spAutoFit/>
          </a:bodyPr>
          <a:lstStyle/>
          <a:p>
            <a:r>
              <a:rPr lang="zh-CN" altLang="en-US" dirty="0"/>
              <a:t>  点击运行按钮，在弹出的对话框中点击启动按钮，</a:t>
            </a:r>
            <a:r>
              <a:rPr lang="zh-CN" altLang="zh-CN" dirty="0"/>
              <a:t>此转换将读入网页</a:t>
            </a:r>
            <a:r>
              <a:rPr lang="en-US" altLang="zh-CN" u="sng" dirty="0">
                <a:hlinkClick r:id="rId4"/>
              </a:rPr>
              <a:t>http://www.biqukan.com/1_1094/5403177.html</a:t>
            </a:r>
            <a:r>
              <a:rPr lang="zh-CN" altLang="zh-CN" dirty="0"/>
              <a:t>的数据，输出</a:t>
            </a:r>
            <a:r>
              <a:rPr lang="en-US" altLang="zh-CN" dirty="0"/>
              <a:t>HTML</a:t>
            </a:r>
            <a:r>
              <a:rPr lang="zh-CN" altLang="zh-CN" dirty="0"/>
              <a:t>源码存在</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a:t>
            </a:r>
            <a:r>
              <a:rPr lang="en-US" altLang="zh-CN" dirty="0"/>
              <a:t>\ webout.html</a:t>
            </a:r>
            <a:r>
              <a:rPr lang="zh-CN" altLang="zh-CN" dirty="0"/>
              <a:t>文件中</a:t>
            </a:r>
            <a:endParaRPr lang="zh-CN" altLang="en-US" dirty="0"/>
          </a:p>
        </p:txBody>
      </p:sp>
      <p:pic>
        <p:nvPicPr>
          <p:cNvPr id="67586" name="图片 107">
            <a:extLst>
              <a:ext uri="{FF2B5EF4-FFF2-40B4-BE49-F238E27FC236}">
                <a16:creationId xmlns:a16="http://schemas.microsoft.com/office/drawing/2014/main" id="{D8610018-AD71-4083-A7A8-8FE8B2E74E8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57755" y="1662573"/>
            <a:ext cx="5228490" cy="30404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209830254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基于文件的数据导入与导出</a:t>
            </a:r>
          </a:p>
        </p:txBody>
      </p:sp>
    </p:spTree>
    <p:custDataLst>
      <p:tags r:id="rId1"/>
    </p:custDataLst>
    <p:extLst>
      <p:ext uri="{BB962C8B-B14F-4D97-AF65-F5344CB8AC3E}">
        <p14:creationId xmlns:p14="http://schemas.microsoft.com/office/powerpoint/2010/main" val="29779915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zh-CN" dirty="0"/>
              <a:t>基于</a:t>
            </a:r>
            <a:r>
              <a:rPr lang="en-US" altLang="zh-CN" dirty="0"/>
              <a:t>HTTP GET</a:t>
            </a:r>
            <a:r>
              <a:rPr lang="zh-CN" altLang="zh-CN" dirty="0"/>
              <a:t>请求的导入与导出</a:t>
            </a:r>
            <a:r>
              <a:rPr lang="zh-CN" altLang="en-US" dirty="0"/>
              <a:t>案例</a:t>
            </a:r>
          </a:p>
        </p:txBody>
      </p:sp>
      <p:sp>
        <p:nvSpPr>
          <p:cNvPr id="2" name="矩形 1">
            <a:extLst>
              <a:ext uri="{FF2B5EF4-FFF2-40B4-BE49-F238E27FC236}">
                <a16:creationId xmlns:a16="http://schemas.microsoft.com/office/drawing/2014/main" id="{D93CB734-D48A-4F3B-A741-06A064E1D41E}"/>
              </a:ext>
            </a:extLst>
          </p:cNvPr>
          <p:cNvSpPr/>
          <p:nvPr/>
        </p:nvSpPr>
        <p:spPr>
          <a:xfrm>
            <a:off x="554063" y="1971585"/>
            <a:ext cx="4399162" cy="1200329"/>
          </a:xfrm>
          <a:prstGeom prst="rect">
            <a:avLst/>
          </a:prstGeom>
        </p:spPr>
        <p:txBody>
          <a:bodyPr wrap="square">
            <a:spAutoFit/>
          </a:bodyPr>
          <a:lstStyle/>
          <a:p>
            <a:r>
              <a:rPr lang="en-US" altLang="zh-CN" dirty="0"/>
              <a:t>HTTP GET</a:t>
            </a:r>
            <a:r>
              <a:rPr lang="zh-CN" altLang="zh-CN" dirty="0"/>
              <a:t>请求返回的结构化数据主要有</a:t>
            </a:r>
            <a:r>
              <a:rPr lang="en-US" altLang="zh-CN" dirty="0"/>
              <a:t>XML</a:t>
            </a:r>
            <a:r>
              <a:rPr lang="zh-CN" altLang="zh-CN" dirty="0"/>
              <a:t>和</a:t>
            </a:r>
            <a:r>
              <a:rPr lang="en-US" altLang="zh-CN" dirty="0"/>
              <a:t>JSON</a:t>
            </a:r>
            <a:r>
              <a:rPr lang="zh-CN" altLang="zh-CN" dirty="0"/>
              <a:t>，本案例使用的</a:t>
            </a:r>
            <a:r>
              <a:rPr lang="en-US" altLang="zh-CN" dirty="0"/>
              <a:t>API</a:t>
            </a:r>
            <a:r>
              <a:rPr lang="zh-CN" altLang="zh-CN" dirty="0"/>
              <a:t>返回的是</a:t>
            </a:r>
            <a:r>
              <a:rPr lang="en-US" altLang="zh-CN" dirty="0"/>
              <a:t>JSON</a:t>
            </a:r>
            <a:r>
              <a:rPr lang="zh-CN" altLang="zh-CN" dirty="0"/>
              <a:t>格式的数据。通过对返回数据的后续处理，可以获取我们需要的数据。</a:t>
            </a:r>
            <a:endParaRPr lang="zh-CN" altLang="en-US" dirty="0"/>
          </a:p>
        </p:txBody>
      </p:sp>
      <p:pic>
        <p:nvPicPr>
          <p:cNvPr id="4" name="图片 3" descr="曙光科技机器人设-男.png">
            <a:extLst>
              <a:ext uri="{FF2B5EF4-FFF2-40B4-BE49-F238E27FC236}">
                <a16:creationId xmlns:a16="http://schemas.microsoft.com/office/drawing/2014/main" id="{78DCCE83-D74F-42CE-8E06-1184E5685A67}"/>
              </a:ext>
            </a:extLst>
          </p:cNvPr>
          <p:cNvPicPr>
            <a:picLocks noChangeAspect="1"/>
          </p:cNvPicPr>
          <p:nvPr/>
        </p:nvPicPr>
        <p:blipFill>
          <a:blip r:embed="rId4"/>
          <a:srcRect l="52344" r="9375"/>
          <a:stretch>
            <a:fillRect/>
          </a:stretch>
        </p:blipFill>
        <p:spPr>
          <a:xfrm>
            <a:off x="4938714" y="0"/>
            <a:ext cx="3500462" cy="5143500"/>
          </a:xfrm>
          <a:prstGeom prst="rect">
            <a:avLst/>
          </a:prstGeom>
        </p:spPr>
      </p:pic>
    </p:spTree>
    <p:custDataLst>
      <p:tags r:id="rId1"/>
    </p:custDataLst>
    <p:extLst>
      <p:ext uri="{BB962C8B-B14F-4D97-AF65-F5344CB8AC3E}">
        <p14:creationId xmlns:p14="http://schemas.microsoft.com/office/powerpoint/2010/main" val="144697207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zh-CN" dirty="0"/>
              <a:t>基于</a:t>
            </a:r>
            <a:r>
              <a:rPr lang="en-US" altLang="zh-CN" dirty="0"/>
              <a:t>HTTP GET</a:t>
            </a:r>
            <a:r>
              <a:rPr lang="zh-CN" altLang="zh-CN" dirty="0"/>
              <a:t>请求的导入与导出</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2D843325-A287-4FD6-895A-80AB457A0036}"/>
              </a:ext>
            </a:extLst>
          </p:cNvPr>
          <p:cNvSpPr/>
          <p:nvPr/>
        </p:nvSpPr>
        <p:spPr>
          <a:xfrm>
            <a:off x="368977" y="687097"/>
            <a:ext cx="2858475" cy="369332"/>
          </a:xfrm>
          <a:prstGeom prst="rect">
            <a:avLst/>
          </a:prstGeom>
        </p:spPr>
        <p:txBody>
          <a:bodyPr wrap="none">
            <a:spAutoFit/>
          </a:bodyPr>
          <a:lstStyle/>
          <a:p>
            <a:r>
              <a:rPr lang="zh-CN" altLang="en-US" kern="1000" dirty="0">
                <a:latin typeface="微软雅黑" panose="020B0503020204020204" pitchFamily="34" charset="-122"/>
                <a:cs typeface="微软雅黑" panose="020B0503020204020204" pitchFamily="34" charset="-122"/>
              </a:rPr>
              <a:t>（</a:t>
            </a:r>
            <a:r>
              <a:rPr lang="en-US" altLang="zh-CN" kern="1000" dirty="0">
                <a:latin typeface="微软雅黑" panose="020B0503020204020204" pitchFamily="34" charset="-122"/>
                <a:cs typeface="微软雅黑" panose="020B0503020204020204" pitchFamily="34" charset="-122"/>
              </a:rPr>
              <a:t>1</a:t>
            </a:r>
            <a:r>
              <a:rPr lang="zh-CN" altLang="zh-CN" kern="1000" dirty="0">
                <a:ea typeface="微软雅黑" panose="020B0503020204020204" pitchFamily="34" charset="-122"/>
                <a:cs typeface="微软雅黑" panose="020B0503020204020204" pitchFamily="34" charset="-122"/>
              </a:rPr>
              <a:t>）转换的输入输出需求</a:t>
            </a:r>
            <a:endParaRPr lang="zh-CN" altLang="en-US" dirty="0"/>
          </a:p>
        </p:txBody>
      </p:sp>
      <p:sp>
        <p:nvSpPr>
          <p:cNvPr id="3" name="矩形 2">
            <a:extLst>
              <a:ext uri="{FF2B5EF4-FFF2-40B4-BE49-F238E27FC236}">
                <a16:creationId xmlns:a16="http://schemas.microsoft.com/office/drawing/2014/main" id="{A62FFF1D-1EA3-4118-A5F5-DCBF4DBD8F79}"/>
              </a:ext>
            </a:extLst>
          </p:cNvPr>
          <p:cNvSpPr/>
          <p:nvPr/>
        </p:nvSpPr>
        <p:spPr>
          <a:xfrm>
            <a:off x="490285" y="1587721"/>
            <a:ext cx="4448429" cy="2862322"/>
          </a:xfrm>
          <a:prstGeom prst="rect">
            <a:avLst/>
          </a:prstGeom>
        </p:spPr>
        <p:txBody>
          <a:bodyPr wrap="square">
            <a:spAutoFit/>
          </a:bodyPr>
          <a:lstStyle/>
          <a:p>
            <a:r>
              <a:rPr lang="en-US" altLang="zh-CN" u="sng" dirty="0">
                <a:hlinkClick r:id="rId4"/>
              </a:rPr>
              <a:t>https://api.douban.com/v2/movie/in_theaters</a:t>
            </a:r>
            <a:r>
              <a:rPr lang="en-US" altLang="zh-CN" dirty="0"/>
              <a:t> </a:t>
            </a:r>
            <a:r>
              <a:rPr lang="zh-CN" altLang="zh-CN" dirty="0"/>
              <a:t>是豆瓣电影提供的</a:t>
            </a:r>
            <a:r>
              <a:rPr lang="en-US" altLang="zh-CN" dirty="0"/>
              <a:t>API</a:t>
            </a:r>
            <a:r>
              <a:rPr lang="zh-CN" altLang="zh-CN" dirty="0"/>
              <a:t>接口，该接口返回的是当前热映电影的</a:t>
            </a:r>
            <a:r>
              <a:rPr lang="en-US" altLang="zh-CN" dirty="0"/>
              <a:t>JSON</a:t>
            </a:r>
            <a:r>
              <a:rPr lang="zh-CN" altLang="zh-CN" dirty="0"/>
              <a:t>格式。</a:t>
            </a:r>
            <a:r>
              <a:rPr lang="en-US" altLang="zh-CN" dirty="0"/>
              <a:t>JSON</a:t>
            </a:r>
            <a:r>
              <a:rPr lang="zh-CN" altLang="zh-CN" dirty="0"/>
              <a:t>各部分的含义参考</a:t>
            </a:r>
            <a:r>
              <a:rPr lang="en-US" altLang="zh-CN" u="sng" dirty="0">
                <a:hlinkClick r:id="rId5"/>
              </a:rPr>
              <a:t>https://developers.douban.com/wiki/?title=movie_v2#top250</a:t>
            </a:r>
            <a:r>
              <a:rPr lang="zh-CN" altLang="zh-CN" dirty="0"/>
              <a:t>。</a:t>
            </a:r>
          </a:p>
          <a:p>
            <a:r>
              <a:rPr lang="zh-CN" altLang="zh-CN" dirty="0"/>
              <a:t>发送</a:t>
            </a:r>
            <a:r>
              <a:rPr lang="en-US" altLang="zh-CN" dirty="0"/>
              <a:t>HTTP GET</a:t>
            </a:r>
            <a:r>
              <a:rPr lang="zh-CN" altLang="zh-CN" dirty="0"/>
              <a:t>请求到该地址，获取当前热映电影，并将电影名称，分类，分数，主演数据存储在</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a:t>
            </a:r>
            <a:r>
              <a:rPr lang="en-US" altLang="zh-CN" dirty="0"/>
              <a:t>\ httpGetJson.xls</a:t>
            </a:r>
            <a:r>
              <a:rPr lang="zh-CN" altLang="zh-CN" dirty="0"/>
              <a:t>文件中。</a:t>
            </a:r>
          </a:p>
        </p:txBody>
      </p:sp>
      <p:pic>
        <p:nvPicPr>
          <p:cNvPr id="8" name="图片 7" descr="曙光科技机器人设-男.png">
            <a:extLst>
              <a:ext uri="{FF2B5EF4-FFF2-40B4-BE49-F238E27FC236}">
                <a16:creationId xmlns:a16="http://schemas.microsoft.com/office/drawing/2014/main" id="{24FEE59E-9BB6-4BB5-BE4E-4CB9E4FDFC2F}"/>
              </a:ext>
            </a:extLst>
          </p:cNvPr>
          <p:cNvPicPr>
            <a:picLocks noChangeAspect="1"/>
          </p:cNvPicPr>
          <p:nvPr/>
        </p:nvPicPr>
        <p:blipFill>
          <a:blip r:embed="rId6"/>
          <a:srcRect l="52344" r="9375"/>
          <a:stretch>
            <a:fillRect/>
          </a:stretch>
        </p:blipFill>
        <p:spPr>
          <a:xfrm>
            <a:off x="4938714" y="0"/>
            <a:ext cx="3500462" cy="5143500"/>
          </a:xfrm>
          <a:prstGeom prst="rect">
            <a:avLst/>
          </a:prstGeom>
        </p:spPr>
      </p:pic>
    </p:spTree>
    <p:custDataLst>
      <p:tags r:id="rId1"/>
    </p:custDataLst>
    <p:extLst>
      <p:ext uri="{BB962C8B-B14F-4D97-AF65-F5344CB8AC3E}">
        <p14:creationId xmlns:p14="http://schemas.microsoft.com/office/powerpoint/2010/main" val="58213897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zh-CN" dirty="0"/>
              <a:t>基于</a:t>
            </a:r>
            <a:r>
              <a:rPr lang="en-US" altLang="zh-CN" dirty="0"/>
              <a:t>HTTP GET</a:t>
            </a:r>
            <a:r>
              <a:rPr lang="zh-CN" altLang="zh-CN" dirty="0"/>
              <a:t>请求的导入与导出</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66010" y="6068851"/>
            <a:ext cx="3436111" cy="151685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628CAB86-20F1-46E4-8825-68924BA213B3}"/>
              </a:ext>
            </a:extLst>
          </p:cNvPr>
          <p:cNvSpPr/>
          <p:nvPr/>
        </p:nvSpPr>
        <p:spPr>
          <a:xfrm>
            <a:off x="475030" y="708169"/>
            <a:ext cx="3621504" cy="369332"/>
          </a:xfrm>
          <a:prstGeom prst="rect">
            <a:avLst/>
          </a:prstGeom>
        </p:spPr>
        <p:txBody>
          <a:bodyPr wrap="none">
            <a:spAutoFit/>
          </a:bodyPr>
          <a:lstStyle/>
          <a:p>
            <a:r>
              <a:rPr lang="zh-CN" altLang="zh-CN" dirty="0"/>
              <a:t>期望输出</a:t>
            </a:r>
            <a:r>
              <a:rPr lang="en-US" altLang="zh-CN" dirty="0"/>
              <a:t>httpGetJson.xls</a:t>
            </a:r>
            <a:r>
              <a:rPr lang="zh-CN" altLang="en-US" dirty="0"/>
              <a:t>文件内容</a:t>
            </a:r>
          </a:p>
        </p:txBody>
      </p:sp>
      <p:pic>
        <p:nvPicPr>
          <p:cNvPr id="68610" name="图片 1">
            <a:extLst>
              <a:ext uri="{FF2B5EF4-FFF2-40B4-BE49-F238E27FC236}">
                <a16:creationId xmlns:a16="http://schemas.microsoft.com/office/drawing/2014/main" id="{DD9AE401-B8A0-43CC-9544-76B2F8E359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2921" y="1131887"/>
            <a:ext cx="5696428" cy="36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141190832"/>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zh-CN" dirty="0"/>
              <a:t>基于</a:t>
            </a:r>
            <a:r>
              <a:rPr lang="en-US" altLang="zh-CN" dirty="0"/>
              <a:t>HTTP GET</a:t>
            </a:r>
            <a:r>
              <a:rPr lang="zh-CN" altLang="zh-CN" dirty="0"/>
              <a:t>请求的导入与导出</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3EC4E78A-C00A-4733-9C67-483D8AA6B737}"/>
              </a:ext>
            </a:extLst>
          </p:cNvPr>
          <p:cNvSpPr/>
          <p:nvPr/>
        </p:nvSpPr>
        <p:spPr>
          <a:xfrm>
            <a:off x="251520" y="687097"/>
            <a:ext cx="2159566"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a:t>
            </a:r>
            <a:r>
              <a:rPr lang="en-US" altLang="zh-CN" kern="1000" dirty="0">
                <a:ea typeface="微软雅黑" panose="020B0503020204020204" pitchFamily="34" charset="-122"/>
                <a:cs typeface="微软雅黑" panose="020B0503020204020204" pitchFamily="34" charset="-122"/>
              </a:rPr>
              <a:t>2</a:t>
            </a:r>
            <a:r>
              <a:rPr lang="zh-CN" altLang="zh-CN" kern="1000" dirty="0">
                <a:ea typeface="微软雅黑" panose="020B0503020204020204" pitchFamily="34" charset="-122"/>
                <a:cs typeface="微软雅黑" panose="020B0503020204020204" pitchFamily="34" charset="-122"/>
              </a:rPr>
              <a:t>）转换的设计图</a:t>
            </a:r>
            <a:endParaRPr lang="zh-CN" altLang="en-US" dirty="0"/>
          </a:p>
        </p:txBody>
      </p:sp>
      <p:sp>
        <p:nvSpPr>
          <p:cNvPr id="3" name="矩形 2">
            <a:extLst>
              <a:ext uri="{FF2B5EF4-FFF2-40B4-BE49-F238E27FC236}">
                <a16:creationId xmlns:a16="http://schemas.microsoft.com/office/drawing/2014/main" id="{C71C9BA5-CC6B-4682-93C1-0C283A72F57F}"/>
              </a:ext>
            </a:extLst>
          </p:cNvPr>
          <p:cNvSpPr/>
          <p:nvPr/>
        </p:nvSpPr>
        <p:spPr>
          <a:xfrm>
            <a:off x="611560" y="1094422"/>
            <a:ext cx="7920880" cy="369332"/>
          </a:xfrm>
          <a:prstGeom prst="rect">
            <a:avLst/>
          </a:prstGeom>
        </p:spPr>
        <p:txBody>
          <a:bodyPr wrap="square">
            <a:spAutoFit/>
          </a:bodyPr>
          <a:lstStyle/>
          <a:p>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参考第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2.2.2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节的操作，新建转换文件，并开始可视化编程。</a:t>
            </a:r>
            <a:r>
              <a:rPr lang="zh-CN" altLang="zh-CN" dirty="0"/>
              <a:t> </a:t>
            </a:r>
            <a:endParaRPr lang="en-US" altLang="zh-CN" dirty="0"/>
          </a:p>
        </p:txBody>
      </p:sp>
      <p:pic>
        <p:nvPicPr>
          <p:cNvPr id="69634" name="图片 1">
            <a:extLst>
              <a:ext uri="{FF2B5EF4-FFF2-40B4-BE49-F238E27FC236}">
                <a16:creationId xmlns:a16="http://schemas.microsoft.com/office/drawing/2014/main" id="{D51DD78B-9DB1-4052-9C11-818CBBF49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29" y="1749225"/>
            <a:ext cx="7631970" cy="2507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08093547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zh-CN" dirty="0"/>
              <a:t>基于</a:t>
            </a:r>
            <a:r>
              <a:rPr lang="en-US" altLang="zh-CN" dirty="0"/>
              <a:t>HTTP GET</a:t>
            </a:r>
            <a:r>
              <a:rPr lang="zh-CN" altLang="zh-CN" dirty="0"/>
              <a:t>请求的导入与导出</a:t>
            </a:r>
            <a:r>
              <a:rPr lang="zh-CN" altLang="en-US" dirty="0"/>
              <a:t>案例</a:t>
            </a:r>
          </a:p>
        </p:txBody>
      </p:sp>
      <p:sp>
        <p:nvSpPr>
          <p:cNvPr id="2" name="矩形 1">
            <a:extLst>
              <a:ext uri="{FF2B5EF4-FFF2-40B4-BE49-F238E27FC236}">
                <a16:creationId xmlns:a16="http://schemas.microsoft.com/office/drawing/2014/main" id="{8B631CAF-1219-4222-BE8E-86C84A9BE4FB}"/>
              </a:ext>
            </a:extLst>
          </p:cNvPr>
          <p:cNvSpPr/>
          <p:nvPr/>
        </p:nvSpPr>
        <p:spPr>
          <a:xfrm>
            <a:off x="-28404" y="514876"/>
            <a:ext cx="2185214" cy="369332"/>
          </a:xfrm>
          <a:prstGeom prst="rect">
            <a:avLst/>
          </a:prstGeom>
        </p:spPr>
        <p:txBody>
          <a:bodyPr wrap="none">
            <a:spAutoFit/>
          </a:bodyPr>
          <a:lstStyle/>
          <a:p>
            <a:pPr indent="266700">
              <a:spcAft>
                <a:spcPts val="0"/>
              </a:spcAft>
            </a:pPr>
            <a:r>
              <a:rPr lang="zh-CN" altLang="zh-CN" kern="1000" dirty="0">
                <a:ea typeface="微软雅黑" panose="020B0503020204020204" pitchFamily="34" charset="-122"/>
              </a:rPr>
              <a:t>（</a:t>
            </a:r>
            <a:r>
              <a:rPr lang="en-US" altLang="zh-CN" kern="1000" dirty="0">
                <a:ea typeface="微软雅黑" panose="020B0503020204020204" pitchFamily="34" charset="-122"/>
              </a:rPr>
              <a:t>3</a:t>
            </a:r>
            <a:r>
              <a:rPr lang="zh-CN" altLang="zh-CN" kern="1000" dirty="0">
                <a:ea typeface="微软雅黑" panose="020B0503020204020204" pitchFamily="34" charset="-122"/>
              </a:rPr>
              <a:t>）步骤的配置</a:t>
            </a:r>
          </a:p>
        </p:txBody>
      </p:sp>
      <p:sp>
        <p:nvSpPr>
          <p:cNvPr id="3" name="矩形 2">
            <a:extLst>
              <a:ext uri="{FF2B5EF4-FFF2-40B4-BE49-F238E27FC236}">
                <a16:creationId xmlns:a16="http://schemas.microsoft.com/office/drawing/2014/main" id="{EEF1481E-44AE-4678-94C2-C7FFD64176F0}"/>
              </a:ext>
            </a:extLst>
          </p:cNvPr>
          <p:cNvSpPr/>
          <p:nvPr/>
        </p:nvSpPr>
        <p:spPr>
          <a:xfrm>
            <a:off x="324090" y="1010149"/>
            <a:ext cx="8379458" cy="646331"/>
          </a:xfrm>
          <a:prstGeom prst="rect">
            <a:avLst/>
          </a:prstGeom>
        </p:spPr>
        <p:txBody>
          <a:bodyPr wrap="square">
            <a:spAutoFit/>
          </a:bodyPr>
          <a:lstStyle/>
          <a:p>
            <a:r>
              <a:rPr lang="zh-CN" altLang="zh-CN" dirty="0"/>
              <a:t>“自定义常量数据”</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r>
              <a:rPr lang="en-US" altLang="zh-CN" dirty="0"/>
              <a:t>  </a:t>
            </a:r>
            <a:endParaRPr lang="zh-CN" altLang="zh-CN" dirty="0"/>
          </a:p>
        </p:txBody>
      </p:sp>
      <p:pic>
        <p:nvPicPr>
          <p:cNvPr id="70658" name="图片 1">
            <a:extLst>
              <a:ext uri="{FF2B5EF4-FFF2-40B4-BE49-F238E27FC236}">
                <a16:creationId xmlns:a16="http://schemas.microsoft.com/office/drawing/2014/main" id="{FE779CDC-E74D-4B8B-8BEC-5D549A186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1782421"/>
            <a:ext cx="6385305" cy="29495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67304108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zh-CN" dirty="0"/>
              <a:t>基于</a:t>
            </a:r>
            <a:r>
              <a:rPr lang="en-US" altLang="zh-CN" dirty="0"/>
              <a:t>HTTP GET</a:t>
            </a:r>
            <a:r>
              <a:rPr lang="zh-CN" altLang="zh-CN" dirty="0"/>
              <a:t>请求的导入与导出</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51520" y="687097"/>
            <a:ext cx="4058978" cy="646331"/>
          </a:xfrm>
          <a:prstGeom prst="rect">
            <a:avLst/>
          </a:prstGeom>
        </p:spPr>
        <p:txBody>
          <a:bodyPr wrap="square">
            <a:spAutoFit/>
          </a:bodyPr>
          <a:lstStyle/>
          <a:p>
            <a:r>
              <a:rPr lang="zh-CN" altLang="zh-CN" dirty="0"/>
              <a:t>“</a:t>
            </a:r>
            <a:r>
              <a:rPr lang="en-US" altLang="zh-CN" dirty="0"/>
              <a:t>HTTP Client</a:t>
            </a:r>
            <a:r>
              <a:rPr lang="zh-CN" altLang="zh-CN" dirty="0"/>
              <a:t>”</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endParaRPr lang="en-US" altLang="zh-CN" kern="1000" dirty="0">
              <a:ea typeface="微软雅黑" panose="020B0503020204020204" pitchFamily="34" charset="-122"/>
              <a:cs typeface="微软雅黑" panose="020B0503020204020204" pitchFamily="34" charset="-122"/>
            </a:endParaRPr>
          </a:p>
        </p:txBody>
      </p:sp>
      <p:pic>
        <p:nvPicPr>
          <p:cNvPr id="71682" name="图片 1">
            <a:extLst>
              <a:ext uri="{FF2B5EF4-FFF2-40B4-BE49-F238E27FC236}">
                <a16:creationId xmlns:a16="http://schemas.microsoft.com/office/drawing/2014/main" id="{8125D7B4-A797-48B9-8901-CB58FE0D22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7" y="687097"/>
            <a:ext cx="4147769" cy="3900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5391321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zh-CN" dirty="0"/>
              <a:t>基于</a:t>
            </a:r>
            <a:r>
              <a:rPr lang="en-US" altLang="zh-CN" dirty="0"/>
              <a:t>HTTP GET</a:t>
            </a:r>
            <a:r>
              <a:rPr lang="zh-CN" altLang="zh-CN" dirty="0"/>
              <a:t>请求的导入与导出</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3842954" cy="646331"/>
          </a:xfrm>
          <a:prstGeom prst="rect">
            <a:avLst/>
          </a:prstGeom>
        </p:spPr>
        <p:txBody>
          <a:bodyPr wrap="square">
            <a:spAutoFit/>
          </a:bodyPr>
          <a:lstStyle/>
          <a:p>
            <a:r>
              <a:rPr lang="zh-CN" altLang="zh-CN" dirty="0"/>
              <a:t>“</a:t>
            </a:r>
            <a:r>
              <a:rPr lang="en-US" altLang="zh-CN" dirty="0"/>
              <a:t>JSON Input</a:t>
            </a:r>
            <a:r>
              <a:rPr lang="zh-CN" altLang="zh-CN" dirty="0"/>
              <a:t>”</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endParaRPr lang="zh-CN" altLang="en-US" dirty="0"/>
          </a:p>
        </p:txBody>
      </p:sp>
      <p:pic>
        <p:nvPicPr>
          <p:cNvPr id="72706" name="图片 1">
            <a:extLst>
              <a:ext uri="{FF2B5EF4-FFF2-40B4-BE49-F238E27FC236}">
                <a16:creationId xmlns:a16="http://schemas.microsoft.com/office/drawing/2014/main" id="{752050D6-ECFD-423C-A5D0-AAFB709E8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4814" y="1412207"/>
            <a:ext cx="5940782" cy="317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822765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文件的导入与导出案例</a:t>
            </a:r>
            <a:r>
              <a:rPr lang="en-US" altLang="zh-CN" dirty="0"/>
              <a:t>1</a:t>
            </a:r>
            <a:endParaRPr lang="zh-CN" altLang="en-US" dirty="0"/>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2D843325-A287-4FD6-895A-80AB457A0036}"/>
              </a:ext>
            </a:extLst>
          </p:cNvPr>
          <p:cNvSpPr/>
          <p:nvPr/>
        </p:nvSpPr>
        <p:spPr>
          <a:xfrm>
            <a:off x="368977" y="687097"/>
            <a:ext cx="2858475" cy="369332"/>
          </a:xfrm>
          <a:prstGeom prst="rect">
            <a:avLst/>
          </a:prstGeom>
        </p:spPr>
        <p:txBody>
          <a:bodyPr wrap="none">
            <a:spAutoFit/>
          </a:bodyPr>
          <a:lstStyle/>
          <a:p>
            <a:r>
              <a:rPr lang="zh-CN" altLang="en-US" kern="1000" dirty="0">
                <a:latin typeface="微软雅黑" panose="020B0503020204020204" pitchFamily="34" charset="-122"/>
                <a:cs typeface="微软雅黑" panose="020B0503020204020204" pitchFamily="34" charset="-122"/>
              </a:rPr>
              <a:t>（</a:t>
            </a:r>
            <a:r>
              <a:rPr lang="en-US" altLang="zh-CN" kern="1000" dirty="0">
                <a:latin typeface="微软雅黑" panose="020B0503020204020204" pitchFamily="34" charset="-122"/>
                <a:cs typeface="微软雅黑" panose="020B0503020204020204" pitchFamily="34" charset="-122"/>
              </a:rPr>
              <a:t>1</a:t>
            </a:r>
            <a:r>
              <a:rPr lang="zh-CN" altLang="zh-CN" kern="1000" dirty="0">
                <a:ea typeface="微软雅黑" panose="020B0503020204020204" pitchFamily="34" charset="-122"/>
                <a:cs typeface="微软雅黑" panose="020B0503020204020204" pitchFamily="34" charset="-122"/>
              </a:rPr>
              <a:t>）转换的输入输出需求</a:t>
            </a:r>
            <a:endParaRPr lang="zh-CN" altLang="en-US" dirty="0"/>
          </a:p>
        </p:txBody>
      </p:sp>
      <p:sp>
        <p:nvSpPr>
          <p:cNvPr id="3" name="矩形 2">
            <a:extLst>
              <a:ext uri="{FF2B5EF4-FFF2-40B4-BE49-F238E27FC236}">
                <a16:creationId xmlns:a16="http://schemas.microsoft.com/office/drawing/2014/main" id="{A62FFF1D-1EA3-4118-A5F5-DCBF4DBD8F79}"/>
              </a:ext>
            </a:extLst>
          </p:cNvPr>
          <p:cNvSpPr/>
          <p:nvPr/>
        </p:nvSpPr>
        <p:spPr>
          <a:xfrm>
            <a:off x="827584" y="1079176"/>
            <a:ext cx="7488832" cy="646331"/>
          </a:xfrm>
          <a:prstGeom prst="rect">
            <a:avLst/>
          </a:prstGeom>
        </p:spPr>
        <p:txBody>
          <a:bodyPr wrap="square">
            <a:spAutoFit/>
          </a:bodyPr>
          <a:lstStyle/>
          <a:p>
            <a:r>
              <a:rPr lang="en-US" altLang="zh-CN" kern="1000" spc="10" dirty="0">
                <a:latin typeface="微软雅黑" panose="020B0503020204020204" pitchFamily="34" charset="-122"/>
                <a:cs typeface="微软雅黑" panose="020B0503020204020204" pitchFamily="34" charset="-122"/>
              </a:rPr>
              <a:t> </a:t>
            </a:r>
            <a:r>
              <a:rPr lang="zh-CN" altLang="zh-CN" kern="1000" spc="10" dirty="0">
                <a:ea typeface="微软雅黑" panose="020B0503020204020204" pitchFamily="34" charset="-122"/>
                <a:cs typeface="微软雅黑" panose="020B0503020204020204" pitchFamily="34" charset="-122"/>
              </a:rPr>
              <a:t>读入</a:t>
            </a:r>
            <a:r>
              <a:rPr lang="en-US" altLang="zh-CN" kern="1000" spc="10" dirty="0">
                <a:ea typeface="微软雅黑" panose="020B0503020204020204" pitchFamily="34" charset="-122"/>
                <a:cs typeface="微软雅黑" panose="020B0503020204020204" pitchFamily="34" charset="-122"/>
              </a:rPr>
              <a:t>student.csv</a:t>
            </a:r>
            <a:r>
              <a:rPr lang="zh-CN" altLang="zh-CN" kern="1000" spc="10" dirty="0">
                <a:ea typeface="微软雅黑" panose="020B0503020204020204" pitchFamily="34" charset="-122"/>
                <a:cs typeface="微软雅黑" panose="020B0503020204020204" pitchFamily="34" charset="-122"/>
              </a:rPr>
              <a:t>文件，输出固定宽度为</a:t>
            </a:r>
            <a:r>
              <a:rPr lang="en-US" altLang="zh-CN" kern="1000" spc="10" dirty="0">
                <a:ea typeface="微软雅黑" panose="020B0503020204020204" pitchFamily="34" charset="-122"/>
                <a:cs typeface="微软雅黑" panose="020B0503020204020204" pitchFamily="34" charset="-122"/>
              </a:rPr>
              <a:t>12</a:t>
            </a:r>
            <a:r>
              <a:rPr lang="zh-CN" altLang="zh-CN" kern="1000" spc="10" dirty="0">
                <a:ea typeface="微软雅黑" panose="020B0503020204020204" pitchFamily="34" charset="-122"/>
                <a:cs typeface="微软雅黑" panose="020B0503020204020204" pitchFamily="34" charset="-122"/>
              </a:rPr>
              <a:t>字节的</a:t>
            </a:r>
            <a:r>
              <a:rPr lang="en-US" altLang="zh-CN" kern="1000" spc="10" dirty="0">
                <a:ea typeface="微软雅黑" panose="020B0503020204020204" pitchFamily="34" charset="-122"/>
                <a:cs typeface="微软雅黑" panose="020B0503020204020204" pitchFamily="34" charset="-122"/>
              </a:rPr>
              <a:t>student.txt</a:t>
            </a:r>
            <a:r>
              <a:rPr lang="zh-CN" altLang="zh-CN" kern="1000" spc="10" dirty="0">
                <a:ea typeface="微软雅黑" panose="020B0503020204020204" pitchFamily="34" charset="-122"/>
                <a:cs typeface="微软雅黑" panose="020B0503020204020204" pitchFamily="34" charset="-122"/>
              </a:rPr>
              <a:t>文件。</a:t>
            </a:r>
            <a:r>
              <a:rPr lang="en-US" altLang="zh-CN" kern="1000" spc="10" dirty="0">
                <a:ea typeface="微软雅黑" panose="020B0503020204020204" pitchFamily="34" charset="-122"/>
                <a:cs typeface="微软雅黑" panose="020B0503020204020204" pitchFamily="34" charset="-122"/>
              </a:rPr>
              <a:t>student.csv</a:t>
            </a:r>
            <a:r>
              <a:rPr lang="zh-CN" altLang="zh-CN" kern="1000" spc="10" dirty="0">
                <a:ea typeface="微软雅黑" panose="020B0503020204020204" pitchFamily="34" charset="-122"/>
                <a:cs typeface="微软雅黑" panose="020B0503020204020204" pitchFamily="34" charset="-122"/>
              </a:rPr>
              <a:t>文件以逗号为分隔符</a:t>
            </a:r>
            <a:endParaRPr lang="zh-CN" altLang="en-US" dirty="0"/>
          </a:p>
        </p:txBody>
      </p:sp>
      <p:pic>
        <p:nvPicPr>
          <p:cNvPr id="2050" name="图片 2">
            <a:extLst>
              <a:ext uri="{FF2B5EF4-FFF2-40B4-BE49-F238E27FC236}">
                <a16:creationId xmlns:a16="http://schemas.microsoft.com/office/drawing/2014/main" id="{21007087-1E4F-4917-8517-91271C9CD6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665" y="2123225"/>
            <a:ext cx="8742939" cy="2087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41109508"/>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HTML</a:t>
            </a:r>
            <a:r>
              <a:rPr lang="zh-CN" altLang="en-US" dirty="0"/>
              <a:t>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3842954" cy="646331"/>
          </a:xfrm>
          <a:prstGeom prst="rect">
            <a:avLst/>
          </a:prstGeom>
        </p:spPr>
        <p:txBody>
          <a:bodyPr wrap="square">
            <a:spAutoFit/>
          </a:bodyPr>
          <a:lstStyle/>
          <a:p>
            <a:r>
              <a:rPr lang="zh-CN" altLang="zh-CN" dirty="0"/>
              <a:t>“</a:t>
            </a:r>
            <a:r>
              <a:rPr lang="en-US" altLang="zh-CN" dirty="0"/>
              <a:t>Excel</a:t>
            </a:r>
            <a:r>
              <a:rPr lang="zh-CN" altLang="en-US" dirty="0"/>
              <a:t>输出</a:t>
            </a:r>
            <a:r>
              <a:rPr lang="zh-CN" altLang="zh-CN" dirty="0"/>
              <a:t>”</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endParaRPr lang="zh-CN" altLang="en-US" dirty="0"/>
          </a:p>
        </p:txBody>
      </p:sp>
      <p:pic>
        <p:nvPicPr>
          <p:cNvPr id="73730" name="图片 1">
            <a:extLst>
              <a:ext uri="{FF2B5EF4-FFF2-40B4-BE49-F238E27FC236}">
                <a16:creationId xmlns:a16="http://schemas.microsoft.com/office/drawing/2014/main" id="{27AC7773-4FA0-4175-A05E-3CE7ADB2EB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3432" y="652944"/>
            <a:ext cx="4032448" cy="43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75714412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zh-CN" dirty="0"/>
              <a:t>基于</a:t>
            </a:r>
            <a:r>
              <a:rPr lang="en-US" altLang="zh-CN" dirty="0"/>
              <a:t>HTTP GET</a:t>
            </a:r>
            <a:r>
              <a:rPr lang="zh-CN" altLang="zh-CN" dirty="0"/>
              <a:t>请求的导入与导出</a:t>
            </a:r>
            <a:r>
              <a:rPr lang="zh-CN" altLang="en-US" dirty="0"/>
              <a:t>案例</a:t>
            </a:r>
          </a:p>
        </p:txBody>
      </p:sp>
      <p:sp>
        <p:nvSpPr>
          <p:cNvPr id="2" name="矩形 1">
            <a:extLst>
              <a:ext uri="{FF2B5EF4-FFF2-40B4-BE49-F238E27FC236}">
                <a16:creationId xmlns:a16="http://schemas.microsoft.com/office/drawing/2014/main" id="{E2CADD74-D71B-477B-A59F-9B6239EC9F00}"/>
              </a:ext>
            </a:extLst>
          </p:cNvPr>
          <p:cNvSpPr/>
          <p:nvPr/>
        </p:nvSpPr>
        <p:spPr>
          <a:xfrm>
            <a:off x="443781" y="739243"/>
            <a:ext cx="7656611" cy="923330"/>
          </a:xfrm>
          <a:prstGeom prst="rect">
            <a:avLst/>
          </a:prstGeom>
        </p:spPr>
        <p:txBody>
          <a:bodyPr wrap="square">
            <a:spAutoFit/>
          </a:bodyPr>
          <a:lstStyle/>
          <a:p>
            <a:r>
              <a:rPr lang="zh-CN" altLang="en-US" dirty="0"/>
              <a:t>  点击运行按钮，在弹出的对话框中点击启动按钮，</a:t>
            </a:r>
            <a:r>
              <a:rPr lang="zh-CN" altLang="zh-CN" dirty="0"/>
              <a:t>此转换将读取</a:t>
            </a:r>
            <a:r>
              <a:rPr lang="en-US" altLang="zh-CN" u="sng" dirty="0">
                <a:hlinkClick r:id="rId4"/>
              </a:rPr>
              <a:t>https://api.douban.com/v2/movie/in_theaters</a:t>
            </a:r>
            <a:r>
              <a:rPr lang="zh-CN" altLang="zh-CN" dirty="0"/>
              <a:t>返回的数据，输出处理后的数据存在</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a:t>
            </a:r>
            <a:r>
              <a:rPr lang="en-US" altLang="zh-CN" dirty="0"/>
              <a:t>\ httpGetJson.xls</a:t>
            </a:r>
            <a:r>
              <a:rPr lang="zh-CN" altLang="zh-CN" dirty="0"/>
              <a:t>文件中</a:t>
            </a:r>
            <a:endParaRPr lang="zh-CN" altLang="en-US" dirty="0"/>
          </a:p>
        </p:txBody>
      </p:sp>
      <p:pic>
        <p:nvPicPr>
          <p:cNvPr id="67586" name="图片 107">
            <a:extLst>
              <a:ext uri="{FF2B5EF4-FFF2-40B4-BE49-F238E27FC236}">
                <a16:creationId xmlns:a16="http://schemas.microsoft.com/office/drawing/2014/main" id="{D8610018-AD71-4083-A7A8-8FE8B2E74E8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57755" y="1662573"/>
            <a:ext cx="5228490" cy="30404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410932309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基于文件的数据导入与导出</a:t>
            </a:r>
          </a:p>
        </p:txBody>
      </p:sp>
    </p:spTree>
    <p:custDataLst>
      <p:tags r:id="rId1"/>
    </p:custDataLst>
    <p:extLst>
      <p:ext uri="{BB962C8B-B14F-4D97-AF65-F5344CB8AC3E}">
        <p14:creationId xmlns:p14="http://schemas.microsoft.com/office/powerpoint/2010/main" val="1692842835"/>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0" y="1959744"/>
            <a:ext cx="9144000" cy="370511"/>
          </a:xfrm>
          <a:custGeom>
            <a:avLst/>
            <a:gdLst>
              <a:gd name="connsiteX0" fmla="*/ 0 w 9948397"/>
              <a:gd name="connsiteY0" fmla="*/ 541994 h 693248"/>
              <a:gd name="connsiteX1" fmla="*/ 1395663 w 9948397"/>
              <a:gd name="connsiteY1" fmla="*/ 95106 h 693248"/>
              <a:gd name="connsiteX2" fmla="*/ 3258839 w 9948397"/>
              <a:gd name="connsiteY2" fmla="*/ 590120 h 693248"/>
              <a:gd name="connsiteX3" fmla="*/ 5266394 w 9948397"/>
              <a:gd name="connsiteY3" fmla="*/ 12604 h 693248"/>
              <a:gd name="connsiteX4" fmla="*/ 7053943 w 9948397"/>
              <a:gd name="connsiteY4" fmla="*/ 665747 h 693248"/>
              <a:gd name="connsiteX5" fmla="*/ 8621486 w 9948397"/>
              <a:gd name="connsiteY5" fmla="*/ 136357 h 693248"/>
              <a:gd name="connsiteX6" fmla="*/ 9948397 w 9948397"/>
              <a:gd name="connsiteY6" fmla="*/ 693248 h 69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48397" h="693248">
                <a:moveTo>
                  <a:pt x="0" y="541994"/>
                </a:moveTo>
                <a:cubicBezTo>
                  <a:pt x="426261" y="314539"/>
                  <a:pt x="852523" y="87085"/>
                  <a:pt x="1395663" y="95106"/>
                </a:cubicBezTo>
                <a:cubicBezTo>
                  <a:pt x="1938803" y="103127"/>
                  <a:pt x="2613717" y="603870"/>
                  <a:pt x="3258839" y="590120"/>
                </a:cubicBezTo>
                <a:cubicBezTo>
                  <a:pt x="3903961" y="576370"/>
                  <a:pt x="4633877" y="0"/>
                  <a:pt x="5266394" y="12604"/>
                </a:cubicBezTo>
                <a:cubicBezTo>
                  <a:pt x="5898911" y="25208"/>
                  <a:pt x="6494761" y="645121"/>
                  <a:pt x="7053943" y="665747"/>
                </a:cubicBezTo>
                <a:cubicBezTo>
                  <a:pt x="7613125" y="686373"/>
                  <a:pt x="8139077" y="131774"/>
                  <a:pt x="8621486" y="136357"/>
                </a:cubicBezTo>
                <a:cubicBezTo>
                  <a:pt x="9103895" y="140941"/>
                  <a:pt x="9727245" y="600433"/>
                  <a:pt x="9948397" y="693248"/>
                </a:cubicBezTo>
              </a:path>
            </a:pathLst>
          </a:custGeom>
          <a:ln>
            <a:solidFill>
              <a:srgbClr val="B22F33">
                <a:alpha val="50196"/>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5" name="任意多边形 24"/>
          <p:cNvSpPr/>
          <p:nvPr/>
        </p:nvSpPr>
        <p:spPr>
          <a:xfrm>
            <a:off x="-6875" y="1857370"/>
            <a:ext cx="9157750" cy="493868"/>
          </a:xfrm>
          <a:custGeom>
            <a:avLst/>
            <a:gdLst>
              <a:gd name="connsiteX0" fmla="*/ 0 w 9157750"/>
              <a:gd name="connsiteY0" fmla="*/ 55001 h 493868"/>
              <a:gd name="connsiteX1" fmla="*/ 1381913 w 9157750"/>
              <a:gd name="connsiteY1" fmla="*/ 412511 h 493868"/>
              <a:gd name="connsiteX2" fmla="*/ 3066334 w 9157750"/>
              <a:gd name="connsiteY2" fmla="*/ 6875 h 493868"/>
              <a:gd name="connsiteX3" fmla="*/ 5163266 w 9157750"/>
              <a:gd name="connsiteY3" fmla="*/ 453762 h 493868"/>
              <a:gd name="connsiteX4" fmla="*/ 6930189 w 9157750"/>
              <a:gd name="connsiteY4" fmla="*/ 6875 h 493868"/>
              <a:gd name="connsiteX5" fmla="*/ 8373979 w 9157750"/>
              <a:gd name="connsiteY5" fmla="*/ 481263 h 493868"/>
              <a:gd name="connsiteX6" fmla="*/ 9157750 w 9157750"/>
              <a:gd name="connsiteY6" fmla="*/ 82502 h 49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7750" h="493868">
                <a:moveTo>
                  <a:pt x="0" y="55001"/>
                </a:moveTo>
                <a:cubicBezTo>
                  <a:pt x="435428" y="237766"/>
                  <a:pt x="870857" y="420532"/>
                  <a:pt x="1381913" y="412511"/>
                </a:cubicBezTo>
                <a:cubicBezTo>
                  <a:pt x="1892969" y="404490"/>
                  <a:pt x="2436109" y="0"/>
                  <a:pt x="3066334" y="6875"/>
                </a:cubicBezTo>
                <a:cubicBezTo>
                  <a:pt x="3696559" y="13750"/>
                  <a:pt x="4519290" y="453762"/>
                  <a:pt x="5163266" y="453762"/>
                </a:cubicBezTo>
                <a:cubicBezTo>
                  <a:pt x="5807242" y="453762"/>
                  <a:pt x="6395070" y="2292"/>
                  <a:pt x="6930189" y="6875"/>
                </a:cubicBezTo>
                <a:cubicBezTo>
                  <a:pt x="7465308" y="11459"/>
                  <a:pt x="8002719" y="468659"/>
                  <a:pt x="8373979" y="481263"/>
                </a:cubicBezTo>
                <a:cubicBezTo>
                  <a:pt x="8745239" y="493868"/>
                  <a:pt x="9157750" y="82502"/>
                  <a:pt x="9157750" y="82502"/>
                </a:cubicBezTo>
              </a:path>
            </a:pathLst>
          </a:custGeom>
          <a:ln>
            <a:solidFill>
              <a:srgbClr val="B22F33">
                <a:alpha val="50196"/>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nvGrpSpPr>
          <p:cNvPr id="27" name="组合 26"/>
          <p:cNvGrpSpPr/>
          <p:nvPr/>
        </p:nvGrpSpPr>
        <p:grpSpPr>
          <a:xfrm>
            <a:off x="1383513" y="928676"/>
            <a:ext cx="2402671" cy="2442551"/>
            <a:chOff x="1000099" y="1980054"/>
            <a:chExt cx="784833" cy="797860"/>
          </a:xfrm>
        </p:grpSpPr>
        <p:grpSp>
          <p:nvGrpSpPr>
            <p:cNvPr id="28" name="组合 130"/>
            <p:cNvGrpSpPr/>
            <p:nvPr/>
          </p:nvGrpSpPr>
          <p:grpSpPr>
            <a:xfrm>
              <a:off x="1000099" y="1980054"/>
              <a:ext cx="784833" cy="797860"/>
              <a:chOff x="1000100" y="2214560"/>
              <a:chExt cx="554156" cy="563354"/>
            </a:xfrm>
          </p:grpSpPr>
          <p:sp>
            <p:nvSpPr>
              <p:cNvPr id="30" name="椭圆 29"/>
              <p:cNvSpPr/>
              <p:nvPr/>
            </p:nvSpPr>
            <p:spPr>
              <a:xfrm>
                <a:off x="1000100" y="2214560"/>
                <a:ext cx="554156" cy="554157"/>
              </a:xfrm>
              <a:prstGeom prst="ellipse">
                <a:avLst/>
              </a:prstGeom>
              <a:solidFill>
                <a:srgbClr val="FFFFFF"/>
              </a:solidFill>
              <a:ln w="12700" cap="flat" cmpd="sng" algn="ctr">
                <a:solidFill>
                  <a:srgbClr val="B22F33"/>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5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nvSpPr>
            <p:spPr>
              <a:xfrm>
                <a:off x="1046389" y="2260849"/>
                <a:ext cx="461578" cy="461578"/>
              </a:xfrm>
              <a:prstGeom prst="ellipse">
                <a:avLst/>
              </a:prstGeom>
              <a:solidFill>
                <a:srgbClr val="B22F3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32" name="椭圆 31"/>
              <p:cNvSpPr/>
              <p:nvPr/>
            </p:nvSpPr>
            <p:spPr>
              <a:xfrm>
                <a:off x="1399447" y="2649243"/>
                <a:ext cx="128671" cy="128671"/>
              </a:xfrm>
              <a:prstGeom prst="ellipse">
                <a:avLst/>
              </a:prstGeom>
              <a:solidFill>
                <a:srgbClr val="FDAF17">
                  <a:alpha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3" name="椭圆 32"/>
              <p:cNvSpPr/>
              <p:nvPr/>
            </p:nvSpPr>
            <p:spPr>
              <a:xfrm>
                <a:off x="1046389" y="2226855"/>
                <a:ext cx="80950" cy="80950"/>
              </a:xfrm>
              <a:prstGeom prst="ellipse">
                <a:avLst/>
              </a:prstGeom>
              <a:solidFill>
                <a:srgbClr val="FDAF17">
                  <a:alpha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29" name="TextBox 28"/>
            <p:cNvSpPr txBox="1"/>
            <p:nvPr/>
          </p:nvSpPr>
          <p:spPr>
            <a:xfrm>
              <a:off x="1138769" y="2116106"/>
              <a:ext cx="507494" cy="512730"/>
            </a:xfrm>
            <a:prstGeom prst="rect">
              <a:avLst/>
            </a:prstGeom>
            <a:noFill/>
            <a:ln>
              <a:noFill/>
            </a:ln>
          </p:spPr>
          <p:txBody>
            <a:bodyPr wrap="none" rtlCol="0">
              <a:spAutoFit/>
            </a:bodyPr>
            <a:lstStyle/>
            <a:p>
              <a:r>
                <a:rPr lang="en-US" altLang="zh-CN" sz="9600" b="1" dirty="0">
                  <a:solidFill>
                    <a:schemeClr val="bg1"/>
                  </a:solidFill>
                </a:rPr>
                <a:t>04</a:t>
              </a:r>
              <a:endParaRPr lang="zh-CN" altLang="en-US" sz="9600" b="1" dirty="0">
                <a:solidFill>
                  <a:schemeClr val="bg1"/>
                </a:solidFill>
              </a:endParaRPr>
            </a:p>
          </p:txBody>
        </p:sp>
      </p:grpSp>
      <p:sp>
        <p:nvSpPr>
          <p:cNvPr id="14" name="自由: 形状 34"/>
          <p:cNvSpPr/>
          <p:nvPr/>
        </p:nvSpPr>
        <p:spPr>
          <a:xfrm rot="2700000">
            <a:off x="2520426" y="3384253"/>
            <a:ext cx="128842" cy="128842"/>
          </a:xfrm>
          <a:custGeom>
            <a:avLst/>
            <a:gdLst>
              <a:gd name="connsiteX0" fmla="*/ 75778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749181 h 914400"/>
              <a:gd name="connsiteX5" fmla="*/ 757780 w 914400"/>
              <a:gd name="connsiteY5" fmla="*/ 74918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914400">
                <a:moveTo>
                  <a:pt x="757780" y="0"/>
                </a:moveTo>
                <a:lnTo>
                  <a:pt x="914400" y="0"/>
                </a:lnTo>
                <a:lnTo>
                  <a:pt x="914400" y="914400"/>
                </a:lnTo>
                <a:lnTo>
                  <a:pt x="0" y="914400"/>
                </a:lnTo>
                <a:lnTo>
                  <a:pt x="0" y="749181"/>
                </a:lnTo>
                <a:lnTo>
                  <a:pt x="757780" y="74918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a:p>
        </p:txBody>
      </p:sp>
      <p:sp>
        <p:nvSpPr>
          <p:cNvPr id="15" name="文本框 8"/>
          <p:cNvSpPr txBox="1"/>
          <p:nvPr/>
        </p:nvSpPr>
        <p:spPr>
          <a:xfrm>
            <a:off x="901245" y="3576300"/>
            <a:ext cx="3549416" cy="1177245"/>
          </a:xfrm>
          <a:prstGeom prst="rect">
            <a:avLst/>
          </a:prstGeom>
          <a:noFill/>
        </p:spPr>
        <p:txBody>
          <a:bodyPr wrap="square" lIns="68580" tIns="34290" rIns="68580" bIns="3429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基于</a:t>
            </a:r>
            <a:r>
              <a:rPr lang="en-US" altLang="zh-CN" sz="3600" b="1" dirty="0">
                <a:solidFill>
                  <a:schemeClr val="tx1">
                    <a:lumMod val="85000"/>
                    <a:lumOff val="15000"/>
                  </a:schemeClr>
                </a:solidFill>
                <a:latin typeface="微软雅黑" panose="020B0503020204020204" pitchFamily="34" charset="-122"/>
                <a:ea typeface="微软雅黑" panose="020B0503020204020204" pitchFamily="34" charset="-122"/>
              </a:rPr>
              <a:t>CDC</a:t>
            </a:r>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的数据导入与导出</a:t>
            </a:r>
          </a:p>
        </p:txBody>
      </p:sp>
      <p:pic>
        <p:nvPicPr>
          <p:cNvPr id="11" name="图片 10" descr="曙光科技机器人设-男.png"/>
          <p:cNvPicPr>
            <a:picLocks noChangeAspect="1"/>
          </p:cNvPicPr>
          <p:nvPr/>
        </p:nvPicPr>
        <p:blipFill>
          <a:blip r:embed="rId4"/>
          <a:srcRect l="52344" r="9375"/>
          <a:stretch>
            <a:fillRect/>
          </a:stretch>
        </p:blipFill>
        <p:spPr>
          <a:xfrm>
            <a:off x="4938714" y="0"/>
            <a:ext cx="3500462" cy="5143500"/>
          </a:xfrm>
          <a:prstGeom prst="rect">
            <a:avLst/>
          </a:prstGeom>
        </p:spPr>
      </p:pic>
    </p:spTree>
    <p:custDataLst>
      <p:tags r:id="rId1"/>
    </p:custDataLst>
    <p:extLst>
      <p:ext uri="{BB962C8B-B14F-4D97-AF65-F5344CB8AC3E}">
        <p14:creationId xmlns:p14="http://schemas.microsoft.com/office/powerpoint/2010/main" val="871178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1000"/>
                                        <p:tgtEl>
                                          <p:spTgt spid="2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right)">
                                      <p:cBhvr>
                                        <p:cTn id="10" dur="1000"/>
                                        <p:tgtEl>
                                          <p:spTgt spid="18"/>
                                        </p:tgtEl>
                                      </p:cBhvr>
                                    </p:animEffect>
                                  </p:childTnLst>
                                </p:cTn>
                              </p:par>
                            </p:childTnLst>
                          </p:cTn>
                        </p:par>
                        <p:par>
                          <p:cTn id="11" fill="hold">
                            <p:stCondLst>
                              <p:cond delay="1000"/>
                            </p:stCondLst>
                            <p:childTnLst>
                              <p:par>
                                <p:cTn id="12" presetID="49" presetClass="entr" presetSubtype="0" decel="10000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1000" fill="hold"/>
                                        <p:tgtEl>
                                          <p:spTgt spid="27"/>
                                        </p:tgtEl>
                                        <p:attrNameLst>
                                          <p:attrName>ppt_w</p:attrName>
                                        </p:attrNameLst>
                                      </p:cBhvr>
                                      <p:tavLst>
                                        <p:tav tm="0">
                                          <p:val>
                                            <p:fltVal val="0"/>
                                          </p:val>
                                        </p:tav>
                                        <p:tav tm="100000">
                                          <p:val>
                                            <p:strVal val="#ppt_w"/>
                                          </p:val>
                                        </p:tav>
                                      </p:tavLst>
                                    </p:anim>
                                    <p:anim calcmode="lin" valueType="num">
                                      <p:cBhvr>
                                        <p:cTn id="15" dur="1000" fill="hold"/>
                                        <p:tgtEl>
                                          <p:spTgt spid="27"/>
                                        </p:tgtEl>
                                        <p:attrNameLst>
                                          <p:attrName>ppt_h</p:attrName>
                                        </p:attrNameLst>
                                      </p:cBhvr>
                                      <p:tavLst>
                                        <p:tav tm="0">
                                          <p:val>
                                            <p:fltVal val="0"/>
                                          </p:val>
                                        </p:tav>
                                        <p:tav tm="100000">
                                          <p:val>
                                            <p:strVal val="#ppt_h"/>
                                          </p:val>
                                        </p:tav>
                                      </p:tavLst>
                                    </p:anim>
                                    <p:anim calcmode="lin" valueType="num">
                                      <p:cBhvr>
                                        <p:cTn id="16" dur="1000" fill="hold"/>
                                        <p:tgtEl>
                                          <p:spTgt spid="27"/>
                                        </p:tgtEl>
                                        <p:attrNameLst>
                                          <p:attrName>style.rotation</p:attrName>
                                        </p:attrNameLst>
                                      </p:cBhvr>
                                      <p:tavLst>
                                        <p:tav tm="0">
                                          <p:val>
                                            <p:fltVal val="360"/>
                                          </p:val>
                                        </p:tav>
                                        <p:tav tm="100000">
                                          <p:val>
                                            <p:fltVal val="0"/>
                                          </p:val>
                                        </p:tav>
                                      </p:tavLst>
                                    </p:anim>
                                    <p:animEffect transition="in" filter="fade">
                                      <p:cBhvr>
                                        <p:cTn id="17" dur="1000"/>
                                        <p:tgtEl>
                                          <p:spTgt spid="27"/>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par>
                          <p:cTn id="22" fill="hold">
                            <p:stCondLst>
                              <p:cond delay="2500"/>
                            </p:stCondLst>
                            <p:childTnLst>
                              <p:par>
                                <p:cTn id="23" presetID="22" presetClass="entr" presetSubtype="1"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5" grpId="0" bldLvl="0" animBg="1"/>
      <p:bldP spid="14" grpId="0" bldLvl="0" animBg="1"/>
      <p:bldP spid="1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a:t>
            </a:r>
            <a:r>
              <a:rPr lang="en-US" altLang="zh-CN" dirty="0"/>
              <a:t>CDC</a:t>
            </a:r>
            <a:r>
              <a:rPr lang="zh-CN" altLang="en-US" dirty="0"/>
              <a:t>的数据导入与导出</a:t>
            </a:r>
          </a:p>
        </p:txBody>
      </p:sp>
      <p:graphicFrame>
        <p:nvGraphicFramePr>
          <p:cNvPr id="2" name="图示 1">
            <a:extLst>
              <a:ext uri="{FF2B5EF4-FFF2-40B4-BE49-F238E27FC236}">
                <a16:creationId xmlns:a16="http://schemas.microsoft.com/office/drawing/2014/main" id="{B48AB1BF-7203-40CD-9C9D-2FDA57BCD914}"/>
              </a:ext>
            </a:extLst>
          </p:cNvPr>
          <p:cNvGraphicFramePr/>
          <p:nvPr>
            <p:extLst>
              <p:ext uri="{D42A27DB-BD31-4B8C-83A1-F6EECF244321}">
                <p14:modId xmlns:p14="http://schemas.microsoft.com/office/powerpoint/2010/main" val="4066535809"/>
              </p:ext>
            </p:extLst>
          </p:nvPr>
        </p:nvGraphicFramePr>
        <p:xfrm>
          <a:off x="1331640" y="53975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对话气泡: 圆角矩形 3">
            <a:extLst>
              <a:ext uri="{FF2B5EF4-FFF2-40B4-BE49-F238E27FC236}">
                <a16:creationId xmlns:a16="http://schemas.microsoft.com/office/drawing/2014/main" id="{D671D077-C93C-49DE-857A-19309550FB6A}"/>
              </a:ext>
            </a:extLst>
          </p:cNvPr>
          <p:cNvSpPr/>
          <p:nvPr/>
        </p:nvSpPr>
        <p:spPr>
          <a:xfrm>
            <a:off x="162033" y="3651870"/>
            <a:ext cx="3401855" cy="1355211"/>
          </a:xfrm>
          <a:prstGeom prst="wedgeRoundRectCallout">
            <a:avLst>
              <a:gd name="adj1" fmla="val 17371"/>
              <a:gd name="adj2" fmla="val -113126"/>
              <a:gd name="adj3" fmla="val 16667"/>
            </a:avLst>
          </a:prstGeom>
          <a:solidFill>
            <a:srgbClr val="1F84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识别出变化的数据并只导入这部分数据被称为变化数据捕获（</a:t>
            </a:r>
            <a:r>
              <a:rPr lang="en-US" altLang="zh-CN" dirty="0"/>
              <a:t>Change Data Capture</a:t>
            </a:r>
            <a:r>
              <a:rPr lang="zh-CN" altLang="zh-CN" dirty="0"/>
              <a:t>）即</a:t>
            </a:r>
            <a:r>
              <a:rPr lang="en-US" altLang="zh-CN" dirty="0"/>
              <a:t>CDC</a:t>
            </a:r>
            <a:endParaRPr lang="zh-CN" altLang="en-US" dirty="0"/>
          </a:p>
        </p:txBody>
      </p:sp>
    </p:spTree>
    <p:custDataLst>
      <p:tags r:id="rId1"/>
    </p:custDataLst>
    <p:extLst>
      <p:ext uri="{BB962C8B-B14F-4D97-AF65-F5344CB8AC3E}">
        <p14:creationId xmlns:p14="http://schemas.microsoft.com/office/powerpoint/2010/main" val="300440979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基于源数据的</a:t>
            </a:r>
            <a:r>
              <a:rPr lang="en-US" altLang="zh-CN" dirty="0"/>
              <a:t>CDC</a:t>
            </a:r>
            <a:endParaRPr lang="zh-CN" altLang="en-US" dirty="0"/>
          </a:p>
        </p:txBody>
      </p:sp>
      <p:grpSp>
        <p:nvGrpSpPr>
          <p:cNvPr id="3" name="组合 2">
            <a:extLst>
              <a:ext uri="{FF2B5EF4-FFF2-40B4-BE49-F238E27FC236}">
                <a16:creationId xmlns:a16="http://schemas.microsoft.com/office/drawing/2014/main" id="{0B1C281F-F767-437F-BE9B-F095C73EB8B0}"/>
              </a:ext>
            </a:extLst>
          </p:cNvPr>
          <p:cNvGrpSpPr/>
          <p:nvPr/>
        </p:nvGrpSpPr>
        <p:grpSpPr>
          <a:xfrm>
            <a:off x="251520" y="699542"/>
            <a:ext cx="7983648" cy="3217831"/>
            <a:chOff x="1000893" y="1968048"/>
            <a:chExt cx="7983648" cy="3217831"/>
          </a:xfrm>
        </p:grpSpPr>
        <p:sp>
          <p:nvSpPr>
            <p:cNvPr id="4" name="箭头3">
              <a:extLst>
                <a:ext uri="{FF2B5EF4-FFF2-40B4-BE49-F238E27FC236}">
                  <a16:creationId xmlns:a16="http://schemas.microsoft.com/office/drawing/2014/main" id="{B21E89F6-2C0E-4B91-B0B3-82DAC06736CC}"/>
                </a:ext>
              </a:extLst>
            </p:cNvPr>
            <p:cNvSpPr/>
            <p:nvPr/>
          </p:nvSpPr>
          <p:spPr bwMode="gray">
            <a:xfrm flipV="1">
              <a:off x="1693609" y="3041258"/>
              <a:ext cx="1207212" cy="1679584"/>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050">
                <a:solidFill>
                  <a:sysClr val="windowText" lastClr="000000"/>
                </a:solidFill>
                <a:latin typeface="Calibri" panose="020F0502020204030204"/>
                <a:ea typeface="宋体" panose="02010600030101010101" pitchFamily="2" charset="-122"/>
              </a:endParaRPr>
            </a:p>
          </p:txBody>
        </p:sp>
        <p:sp>
          <p:nvSpPr>
            <p:cNvPr id="6" name="箭头1">
              <a:extLst>
                <a:ext uri="{FF2B5EF4-FFF2-40B4-BE49-F238E27FC236}">
                  <a16:creationId xmlns:a16="http://schemas.microsoft.com/office/drawing/2014/main" id="{B635F671-18CB-419E-A35E-EB3B4C71491F}"/>
                </a:ext>
              </a:extLst>
            </p:cNvPr>
            <p:cNvSpPr/>
            <p:nvPr/>
          </p:nvSpPr>
          <p:spPr bwMode="gray">
            <a:xfrm>
              <a:off x="1704453" y="2383981"/>
              <a:ext cx="1207212" cy="1945630"/>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050" dirty="0">
                <a:solidFill>
                  <a:sysClr val="windowText" lastClr="000000"/>
                </a:solidFill>
                <a:latin typeface="Calibri" panose="020F0502020204030204"/>
                <a:ea typeface="宋体" panose="02010600030101010101" pitchFamily="2" charset="-122"/>
              </a:endParaRPr>
            </a:p>
          </p:txBody>
        </p:sp>
        <p:sp>
          <p:nvSpPr>
            <p:cNvPr id="7" name="文本1">
              <a:extLst>
                <a:ext uri="{FF2B5EF4-FFF2-40B4-BE49-F238E27FC236}">
                  <a16:creationId xmlns:a16="http://schemas.microsoft.com/office/drawing/2014/main" id="{18064E3C-AC47-479D-A2B3-98C78D9F9FFD}"/>
                </a:ext>
              </a:extLst>
            </p:cNvPr>
            <p:cNvSpPr>
              <a:spLocks noChangeArrowheads="1"/>
            </p:cNvSpPr>
            <p:nvPr/>
          </p:nvSpPr>
          <p:spPr bwMode="gray">
            <a:xfrm>
              <a:off x="4329140" y="1974809"/>
              <a:ext cx="4655401" cy="1320942"/>
            </a:xfrm>
            <a:prstGeom prst="roundRect">
              <a:avLst>
                <a:gd name="adj" fmla="val 11505"/>
              </a:avLst>
            </a:prstGeom>
            <a:noFill/>
            <a:ln w="15875" cap="flat" cmpd="sng" algn="ctr">
              <a:solidFill>
                <a:schemeClr val="accent1"/>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zh-CN" sz="1600" dirty="0"/>
                <a:t>这种方法最少需要一个更新时间，最好有两个时间一个插入时间和一个更新时间。</a:t>
              </a:r>
            </a:p>
          </p:txBody>
        </p:sp>
        <p:sp>
          <p:nvSpPr>
            <p:cNvPr id="8" name="标题1">
              <a:extLst>
                <a:ext uri="{FF2B5EF4-FFF2-40B4-BE49-F238E27FC236}">
                  <a16:creationId xmlns:a16="http://schemas.microsoft.com/office/drawing/2014/main" id="{F39B91A7-7FF3-4362-AE23-D77C63D3599C}"/>
                </a:ext>
              </a:extLst>
            </p:cNvPr>
            <p:cNvSpPr>
              <a:spLocks noChangeArrowheads="1"/>
            </p:cNvSpPr>
            <p:nvPr/>
          </p:nvSpPr>
          <p:spPr bwMode="gray">
            <a:xfrm>
              <a:off x="2956713" y="1968048"/>
              <a:ext cx="1372427" cy="1327704"/>
            </a:xfrm>
            <a:prstGeom prst="roundRect">
              <a:avLst>
                <a:gd name="adj" fmla="val 11921"/>
              </a:avLst>
            </a:prstGeom>
            <a:solidFill>
              <a:schemeClr val="accent5"/>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b="1" dirty="0">
                  <a:solidFill>
                    <a:sysClr val="window" lastClr="FFFFFF">
                      <a:lumMod val="95000"/>
                    </a:sysClr>
                  </a:solidFill>
                  <a:latin typeface="微软雅黑" panose="020B0503020204020204" charset="-122"/>
                  <a:ea typeface="微软雅黑" panose="020B0503020204020204" charset="-122"/>
                </a:rPr>
                <a:t>时间戳</a:t>
              </a:r>
              <a:endParaRPr lang="zh-CN" altLang="zh-CN" b="1" dirty="0">
                <a:solidFill>
                  <a:sysClr val="window" lastClr="FFFFFF">
                    <a:lumMod val="95000"/>
                  </a:sysClr>
                </a:solidFill>
                <a:latin typeface="微软雅黑" panose="020B0503020204020204" charset="-122"/>
                <a:ea typeface="微软雅黑" panose="020B0503020204020204" charset="-122"/>
              </a:endParaRPr>
            </a:p>
          </p:txBody>
        </p:sp>
        <p:sp>
          <p:nvSpPr>
            <p:cNvPr id="11" name="文本3">
              <a:extLst>
                <a:ext uri="{FF2B5EF4-FFF2-40B4-BE49-F238E27FC236}">
                  <a16:creationId xmlns:a16="http://schemas.microsoft.com/office/drawing/2014/main" id="{E1FF2ABD-4273-4CBC-9D10-BD8C383702D5}"/>
                </a:ext>
              </a:extLst>
            </p:cNvPr>
            <p:cNvSpPr>
              <a:spLocks noChangeArrowheads="1"/>
            </p:cNvSpPr>
            <p:nvPr/>
          </p:nvSpPr>
          <p:spPr bwMode="ltGray">
            <a:xfrm>
              <a:off x="4310834" y="3881050"/>
              <a:ext cx="4655401" cy="1304829"/>
            </a:xfrm>
            <a:prstGeom prst="roundRect">
              <a:avLst>
                <a:gd name="adj" fmla="val 11505"/>
              </a:avLst>
            </a:prstGeom>
            <a:noFill/>
            <a:ln w="15875" cap="flat" cmpd="sng" algn="ctr">
              <a:solidFill>
                <a:schemeClr val="accent1"/>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zh-CN" sz="1600" dirty="0"/>
                <a:t>大多数数据库都有自增序列，如果数据库表中使用了这种序列，那么就可以通过序列识别出新插入的数据，注意自增序列不能识别出更新的数据以及删除的数据</a:t>
              </a:r>
              <a:endParaRPr lang="zh-CN" altLang="zh-CN" sz="1600" dirty="0">
                <a:solidFill>
                  <a:schemeClr val="tx1">
                    <a:lumMod val="75000"/>
                    <a:lumOff val="25000"/>
                  </a:schemeClr>
                </a:solidFill>
                <a:latin typeface="微软雅黑" panose="020B0503020204020204" charset="-122"/>
                <a:ea typeface="微软雅黑" panose="020B0503020204020204" charset="-122"/>
              </a:endParaRPr>
            </a:p>
          </p:txBody>
        </p:sp>
        <p:sp>
          <p:nvSpPr>
            <p:cNvPr id="12" name="标题3">
              <a:extLst>
                <a:ext uri="{FF2B5EF4-FFF2-40B4-BE49-F238E27FC236}">
                  <a16:creationId xmlns:a16="http://schemas.microsoft.com/office/drawing/2014/main" id="{C7B7DBA0-E1EC-45DA-BD5D-6E8540C6FC00}"/>
                </a:ext>
              </a:extLst>
            </p:cNvPr>
            <p:cNvSpPr>
              <a:spLocks noChangeArrowheads="1"/>
            </p:cNvSpPr>
            <p:nvPr/>
          </p:nvSpPr>
          <p:spPr bwMode="gray">
            <a:xfrm>
              <a:off x="2938407" y="3881050"/>
              <a:ext cx="1372427" cy="1304829"/>
            </a:xfrm>
            <a:prstGeom prst="roundRect">
              <a:avLst>
                <a:gd name="adj" fmla="val 11921"/>
              </a:avLst>
            </a:prstGeom>
            <a:solidFill>
              <a:schemeClr val="accent5"/>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b="1" dirty="0">
                  <a:solidFill>
                    <a:sysClr val="window" lastClr="FFFFFF">
                      <a:lumMod val="95000"/>
                    </a:sysClr>
                  </a:solidFill>
                  <a:latin typeface="微软雅黑" panose="020B0503020204020204" charset="-122"/>
                  <a:ea typeface="微软雅黑" panose="020B0503020204020204" charset="-122"/>
                </a:rPr>
                <a:t>自增序列</a:t>
              </a:r>
              <a:endParaRPr lang="zh-CN" altLang="zh-CN" b="1" dirty="0">
                <a:solidFill>
                  <a:sysClr val="window" lastClr="FFFFFF">
                    <a:lumMod val="95000"/>
                  </a:sysClr>
                </a:solidFill>
                <a:latin typeface="微软雅黑" panose="020B0503020204020204" charset="-122"/>
                <a:ea typeface="微软雅黑" panose="020B0503020204020204" charset="-122"/>
              </a:endParaRPr>
            </a:p>
          </p:txBody>
        </p:sp>
        <p:sp>
          <p:nvSpPr>
            <p:cNvPr id="13" name="Oval 19">
              <a:extLst>
                <a:ext uri="{FF2B5EF4-FFF2-40B4-BE49-F238E27FC236}">
                  <a16:creationId xmlns:a16="http://schemas.microsoft.com/office/drawing/2014/main" id="{D448EC4F-3F59-4FBD-A617-A152533D1765}"/>
                </a:ext>
              </a:extLst>
            </p:cNvPr>
            <p:cNvSpPr>
              <a:spLocks noChangeArrowheads="1"/>
            </p:cNvSpPr>
            <p:nvPr/>
          </p:nvSpPr>
          <p:spPr bwMode="auto">
            <a:xfrm>
              <a:off x="1000893" y="2994731"/>
              <a:ext cx="1314931" cy="1316574"/>
            </a:xfrm>
            <a:prstGeom prst="ellipse">
              <a:avLst/>
            </a:prstGeom>
            <a:solidFill>
              <a:schemeClr val="accent2"/>
            </a:solidFill>
            <a:ln w="9525">
              <a:noFill/>
              <a:roun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defRPr/>
              </a:pPr>
              <a:r>
                <a:rPr lang="zh-CN" altLang="en-US" sz="2400" b="1" kern="0" dirty="0">
                  <a:solidFill>
                    <a:schemeClr val="bg1"/>
                  </a:solidFill>
                  <a:latin typeface="Arial" panose="020B0604020202020204" pitchFamily="34" charset="0"/>
                  <a:ea typeface="微软雅黑" panose="020B0503020204020204" charset="-122"/>
                </a:rPr>
                <a:t>源数据</a:t>
              </a:r>
            </a:p>
          </p:txBody>
        </p:sp>
      </p:grpSp>
      <p:sp>
        <p:nvSpPr>
          <p:cNvPr id="2" name="流程图: 资料带 1">
            <a:extLst>
              <a:ext uri="{FF2B5EF4-FFF2-40B4-BE49-F238E27FC236}">
                <a16:creationId xmlns:a16="http://schemas.microsoft.com/office/drawing/2014/main" id="{B7CF30D1-54C4-44E3-98D9-CC476466CA86}"/>
              </a:ext>
            </a:extLst>
          </p:cNvPr>
          <p:cNvSpPr/>
          <p:nvPr/>
        </p:nvSpPr>
        <p:spPr>
          <a:xfrm>
            <a:off x="2199538" y="4005085"/>
            <a:ext cx="6035630" cy="995171"/>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ORALCE</a:t>
            </a:r>
            <a:r>
              <a:rPr lang="zh-CN" altLang="zh-CN" dirty="0">
                <a:solidFill>
                  <a:schemeClr val="tx1"/>
                </a:solidFill>
              </a:rPr>
              <a:t>的</a:t>
            </a:r>
            <a:r>
              <a:rPr lang="en-US" altLang="zh-CN" dirty="0">
                <a:solidFill>
                  <a:schemeClr val="tx1"/>
                </a:solidFill>
              </a:rPr>
              <a:t>ORA_ROWSCN</a:t>
            </a:r>
            <a:r>
              <a:rPr lang="zh-CN" altLang="zh-CN" dirty="0">
                <a:solidFill>
                  <a:schemeClr val="tx1"/>
                </a:solidFill>
              </a:rPr>
              <a:t>伪列可以理解成特殊的自增序列，不管进行插入还是更新操作，该伪列都会进行递增</a:t>
            </a:r>
            <a:endParaRPr lang="zh-CN" altLang="en-US" dirty="0"/>
          </a:p>
        </p:txBody>
      </p:sp>
    </p:spTree>
    <p:custDataLst>
      <p:tags r:id="rId1"/>
    </p:custDataLst>
    <p:extLst>
      <p:ext uri="{BB962C8B-B14F-4D97-AF65-F5344CB8AC3E}">
        <p14:creationId xmlns:p14="http://schemas.microsoft.com/office/powerpoint/2010/main" val="945320191"/>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基于源数据的</a:t>
            </a:r>
            <a:r>
              <a:rPr lang="en-US" altLang="zh-CN" dirty="0"/>
              <a:t>CDC</a:t>
            </a:r>
            <a:endParaRPr lang="zh-CN" altLang="en-US" dirty="0"/>
          </a:p>
        </p:txBody>
      </p:sp>
      <p:sp>
        <p:nvSpPr>
          <p:cNvPr id="3" name="椭圆 2">
            <a:extLst>
              <a:ext uri="{FF2B5EF4-FFF2-40B4-BE49-F238E27FC236}">
                <a16:creationId xmlns:a16="http://schemas.microsoft.com/office/drawing/2014/main" id="{1640D3AD-E24A-4806-B832-AA95EEBFD21E}"/>
              </a:ext>
            </a:extLst>
          </p:cNvPr>
          <p:cNvSpPr/>
          <p:nvPr/>
        </p:nvSpPr>
        <p:spPr>
          <a:xfrm>
            <a:off x="828072" y="1583553"/>
            <a:ext cx="2207958" cy="2208757"/>
          </a:xfrm>
          <a:prstGeom prst="ellipse">
            <a:avLst/>
          </a:prstGeom>
          <a:solidFill>
            <a:srgbClr val="C00000"/>
          </a:solidFill>
          <a:ln w="10795" cap="flat" cmpd="sng" algn="ctr">
            <a:noFill/>
            <a:prstDash val="solid"/>
          </a:ln>
          <a:effectLst/>
        </p:spPr>
        <p:txBody>
          <a:bodyPr lIns="121917" tIns="60958" rIns="121917" bIns="60958"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Franklin Gothic Book" panose="020B0503020102020204"/>
              <a:ea typeface="黑体" panose="02010609060101010101" charset="-122"/>
              <a:cs typeface="+mn-cs"/>
            </a:endParaRPr>
          </a:p>
        </p:txBody>
      </p:sp>
      <p:sp>
        <p:nvSpPr>
          <p:cNvPr id="4" name="椭圆 3">
            <a:extLst>
              <a:ext uri="{FF2B5EF4-FFF2-40B4-BE49-F238E27FC236}">
                <a16:creationId xmlns:a16="http://schemas.microsoft.com/office/drawing/2014/main" id="{B5C9B568-AA9E-4D8A-AEDB-8C0381476882}"/>
              </a:ext>
            </a:extLst>
          </p:cNvPr>
          <p:cNvSpPr/>
          <p:nvPr/>
        </p:nvSpPr>
        <p:spPr>
          <a:xfrm>
            <a:off x="327373" y="1082673"/>
            <a:ext cx="3209356" cy="3210517"/>
          </a:xfrm>
          <a:prstGeom prst="ellipse">
            <a:avLst/>
          </a:prstGeom>
          <a:noFill/>
          <a:ln w="3175" cap="flat" cmpd="sng" algn="ctr">
            <a:solidFill>
              <a:srgbClr val="C00000"/>
            </a:solidFill>
            <a:prstDash val="solid"/>
          </a:ln>
          <a:effectLst/>
        </p:spPr>
        <p:txBody>
          <a:bodyPr lIns="121917" tIns="60958" rIns="121917" bIns="60958"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Franklin Gothic Book" panose="020B0503020102020204"/>
              <a:ea typeface="黑体" panose="02010609060101010101" charset="-122"/>
              <a:cs typeface="+mn-cs"/>
            </a:endParaRPr>
          </a:p>
        </p:txBody>
      </p:sp>
      <p:sp>
        <p:nvSpPr>
          <p:cNvPr id="5" name="等腰三角形 4">
            <a:extLst>
              <a:ext uri="{FF2B5EF4-FFF2-40B4-BE49-F238E27FC236}">
                <a16:creationId xmlns:a16="http://schemas.microsoft.com/office/drawing/2014/main" id="{7F29710D-B708-4119-BFD9-16A2A383F848}"/>
              </a:ext>
            </a:extLst>
          </p:cNvPr>
          <p:cNvSpPr/>
          <p:nvPr/>
        </p:nvSpPr>
        <p:spPr>
          <a:xfrm rot="4124147">
            <a:off x="3084691" y="2196283"/>
            <a:ext cx="150635" cy="191996"/>
          </a:xfrm>
          <a:prstGeom prst="triangle">
            <a:avLst/>
          </a:prstGeom>
          <a:solidFill>
            <a:srgbClr val="C00000"/>
          </a:solidFill>
          <a:ln w="10795" cap="flat" cmpd="sng" algn="ctr">
            <a:noFill/>
            <a:prstDash val="solid"/>
          </a:ln>
          <a:effectLst/>
        </p:spPr>
        <p:txBody>
          <a:bodyPr lIns="121917" tIns="60958" rIns="121917" bIns="60958"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Franklin Gothic Book" panose="020B0503020102020204"/>
              <a:ea typeface="黑体" panose="02010609060101010101" charset="-122"/>
              <a:cs typeface="+mn-cs"/>
            </a:endParaRPr>
          </a:p>
        </p:txBody>
      </p:sp>
      <p:sp>
        <p:nvSpPr>
          <p:cNvPr id="6" name="等腰三角形 5">
            <a:extLst>
              <a:ext uri="{FF2B5EF4-FFF2-40B4-BE49-F238E27FC236}">
                <a16:creationId xmlns:a16="http://schemas.microsoft.com/office/drawing/2014/main" id="{23C0801C-8FDE-4C67-8158-3B10C4253E02}"/>
              </a:ext>
            </a:extLst>
          </p:cNvPr>
          <p:cNvSpPr/>
          <p:nvPr/>
        </p:nvSpPr>
        <p:spPr>
          <a:xfrm rot="2568980">
            <a:off x="2676245" y="1511443"/>
            <a:ext cx="150635" cy="191996"/>
          </a:xfrm>
          <a:prstGeom prst="triangle">
            <a:avLst/>
          </a:prstGeom>
          <a:solidFill>
            <a:srgbClr val="C00000"/>
          </a:solidFill>
          <a:ln w="10795" cap="flat" cmpd="sng" algn="ctr">
            <a:noFill/>
            <a:prstDash val="solid"/>
          </a:ln>
          <a:effectLst/>
        </p:spPr>
        <p:txBody>
          <a:bodyPr lIns="121917" tIns="60958" rIns="121917" bIns="60958"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Franklin Gothic Book" panose="020B0503020102020204"/>
              <a:ea typeface="黑体" panose="02010609060101010101" charset="-122"/>
              <a:cs typeface="+mn-cs"/>
            </a:endParaRPr>
          </a:p>
        </p:txBody>
      </p:sp>
      <p:sp>
        <p:nvSpPr>
          <p:cNvPr id="7" name="等腰三角形 6">
            <a:extLst>
              <a:ext uri="{FF2B5EF4-FFF2-40B4-BE49-F238E27FC236}">
                <a16:creationId xmlns:a16="http://schemas.microsoft.com/office/drawing/2014/main" id="{153FDA4E-7E96-4F1D-9714-E9B2B2B8C2B0}"/>
              </a:ext>
            </a:extLst>
          </p:cNvPr>
          <p:cNvSpPr/>
          <p:nvPr/>
        </p:nvSpPr>
        <p:spPr>
          <a:xfrm rot="19706684" flipV="1">
            <a:off x="2676271" y="3718026"/>
            <a:ext cx="150580" cy="192066"/>
          </a:xfrm>
          <a:prstGeom prst="triangle">
            <a:avLst/>
          </a:prstGeom>
          <a:solidFill>
            <a:srgbClr val="C00000"/>
          </a:solidFill>
          <a:ln w="10795" cap="flat" cmpd="sng" algn="ctr">
            <a:noFill/>
            <a:prstDash val="solid"/>
          </a:ln>
          <a:effectLst/>
        </p:spPr>
        <p:txBody>
          <a:bodyPr lIns="121917" tIns="60958" rIns="121917" bIns="60958"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Franklin Gothic Book" panose="020B0503020102020204"/>
              <a:ea typeface="黑体" panose="02010609060101010101" charset="-122"/>
              <a:cs typeface="+mn-cs"/>
            </a:endParaRPr>
          </a:p>
        </p:txBody>
      </p:sp>
      <p:cxnSp>
        <p:nvCxnSpPr>
          <p:cNvPr id="8" name="直接连接符 7">
            <a:extLst>
              <a:ext uri="{FF2B5EF4-FFF2-40B4-BE49-F238E27FC236}">
                <a16:creationId xmlns:a16="http://schemas.microsoft.com/office/drawing/2014/main" id="{0B8DE3F3-FA49-4BBA-BCCA-6867402DDCF8}"/>
              </a:ext>
            </a:extLst>
          </p:cNvPr>
          <p:cNvCxnSpPr>
            <a:cxnSpLocks/>
          </p:cNvCxnSpPr>
          <p:nvPr/>
        </p:nvCxnSpPr>
        <p:spPr>
          <a:xfrm>
            <a:off x="3483998" y="2187275"/>
            <a:ext cx="939274" cy="0"/>
          </a:xfrm>
          <a:prstGeom prst="line">
            <a:avLst/>
          </a:prstGeom>
          <a:noFill/>
          <a:ln w="6350" cap="flat" cmpd="sng" algn="ctr">
            <a:solidFill>
              <a:srgbClr val="C00000"/>
            </a:solidFill>
            <a:prstDash val="solid"/>
            <a:headEnd type="oval" w="sm" len="sm"/>
          </a:ln>
          <a:effectLst/>
        </p:spPr>
      </p:cxnSp>
      <p:grpSp>
        <p:nvGrpSpPr>
          <p:cNvPr id="9" name="组合 8">
            <a:extLst>
              <a:ext uri="{FF2B5EF4-FFF2-40B4-BE49-F238E27FC236}">
                <a16:creationId xmlns:a16="http://schemas.microsoft.com/office/drawing/2014/main" id="{B1D9AE0B-542A-4373-B3D6-EB5BAB2EFD8D}"/>
              </a:ext>
            </a:extLst>
          </p:cNvPr>
          <p:cNvGrpSpPr/>
          <p:nvPr/>
        </p:nvGrpSpPr>
        <p:grpSpPr>
          <a:xfrm>
            <a:off x="3045457" y="850310"/>
            <a:ext cx="1377815" cy="498865"/>
            <a:chOff x="3106456" y="1977871"/>
            <a:chExt cx="1033496" cy="374062"/>
          </a:xfrm>
        </p:grpSpPr>
        <p:cxnSp>
          <p:nvCxnSpPr>
            <p:cNvPr id="20" name="直接连接符 19">
              <a:extLst>
                <a:ext uri="{FF2B5EF4-FFF2-40B4-BE49-F238E27FC236}">
                  <a16:creationId xmlns:a16="http://schemas.microsoft.com/office/drawing/2014/main" id="{424AFAB4-8312-4B02-B966-C2B6ADA24BF0}"/>
                </a:ext>
              </a:extLst>
            </p:cNvPr>
            <p:cNvCxnSpPr/>
            <p:nvPr/>
          </p:nvCxnSpPr>
          <p:spPr>
            <a:xfrm flipV="1">
              <a:off x="3106456" y="1977871"/>
              <a:ext cx="374061" cy="374062"/>
            </a:xfrm>
            <a:prstGeom prst="line">
              <a:avLst/>
            </a:prstGeom>
            <a:noFill/>
            <a:ln w="6350" cap="flat" cmpd="sng" algn="ctr">
              <a:solidFill>
                <a:srgbClr val="C00000"/>
              </a:solidFill>
              <a:prstDash val="solid"/>
              <a:headEnd type="oval" w="sm" len="sm"/>
            </a:ln>
            <a:effectLst/>
          </p:spPr>
        </p:cxnSp>
        <p:cxnSp>
          <p:nvCxnSpPr>
            <p:cNvPr id="21" name="直接连接符 20">
              <a:extLst>
                <a:ext uri="{FF2B5EF4-FFF2-40B4-BE49-F238E27FC236}">
                  <a16:creationId xmlns:a16="http://schemas.microsoft.com/office/drawing/2014/main" id="{EF560B76-0DBC-46C1-A852-8B4BB2F69CA8}"/>
                </a:ext>
              </a:extLst>
            </p:cNvPr>
            <p:cNvCxnSpPr/>
            <p:nvPr/>
          </p:nvCxnSpPr>
          <p:spPr>
            <a:xfrm>
              <a:off x="3480517" y="1977871"/>
              <a:ext cx="659435" cy="0"/>
            </a:xfrm>
            <a:prstGeom prst="line">
              <a:avLst/>
            </a:prstGeom>
            <a:noFill/>
            <a:ln w="6350" cap="flat" cmpd="sng" algn="ctr">
              <a:solidFill>
                <a:srgbClr val="C00000"/>
              </a:solidFill>
              <a:prstDash val="solid"/>
            </a:ln>
            <a:effectLst/>
          </p:spPr>
        </p:cxnSp>
      </p:grpSp>
      <p:sp>
        <p:nvSpPr>
          <p:cNvPr id="12" name="矩形 11">
            <a:extLst>
              <a:ext uri="{FF2B5EF4-FFF2-40B4-BE49-F238E27FC236}">
                <a16:creationId xmlns:a16="http://schemas.microsoft.com/office/drawing/2014/main" id="{0A951CDE-A094-4E98-97EC-C00548A899B3}"/>
              </a:ext>
            </a:extLst>
          </p:cNvPr>
          <p:cNvSpPr/>
          <p:nvPr/>
        </p:nvSpPr>
        <p:spPr>
          <a:xfrm>
            <a:off x="4423272" y="4085969"/>
            <a:ext cx="4393354" cy="905113"/>
          </a:xfrm>
          <a:prstGeom prst="rect">
            <a:avLst/>
          </a:prstGeom>
          <a:solidFill>
            <a:sysClr val="window" lastClr="FFFFFF">
              <a:lumMod val="95000"/>
            </a:sysClr>
          </a:solidFill>
          <a:ln w="10795" cap="flat" cmpd="sng" algn="ctr">
            <a:noFill/>
            <a:prstDash val="solid"/>
          </a:ln>
          <a:effectLst/>
        </p:spPr>
        <p:txBody>
          <a:bodyPr lIns="121917" tIns="60958" rIns="121917" bIns="60958"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1218565">
              <a:defRPr/>
            </a:pPr>
            <a:r>
              <a:rPr lang="zh-CN" altLang="zh-CN" sz="3600" dirty="0"/>
              <a:t>实时性</a:t>
            </a:r>
            <a:endParaRPr kumimoji="0" lang="zh-CN" altLang="en-US" sz="3600" b="0" i="0" u="none" strike="noStrike" kern="0" cap="none" spc="0" normalizeH="0" baseline="0" noProof="0" dirty="0">
              <a:ln>
                <a:noFill/>
              </a:ln>
              <a:solidFill>
                <a:prstClr val="white"/>
              </a:solidFill>
              <a:effectLst/>
              <a:uLnTx/>
              <a:uFillTx/>
              <a:latin typeface="Franklin Gothic Book" panose="020B0503020102020204"/>
              <a:ea typeface="黑体" panose="02010609060101010101" charset="-122"/>
              <a:cs typeface="+mn-cs"/>
            </a:endParaRPr>
          </a:p>
        </p:txBody>
      </p:sp>
      <p:grpSp>
        <p:nvGrpSpPr>
          <p:cNvPr id="13" name="组合 12">
            <a:extLst>
              <a:ext uri="{FF2B5EF4-FFF2-40B4-BE49-F238E27FC236}">
                <a16:creationId xmlns:a16="http://schemas.microsoft.com/office/drawing/2014/main" id="{70E7BDFE-3EC8-4CDF-9B80-D581F192EED8}"/>
              </a:ext>
            </a:extLst>
          </p:cNvPr>
          <p:cNvGrpSpPr/>
          <p:nvPr/>
        </p:nvGrpSpPr>
        <p:grpSpPr>
          <a:xfrm flipV="1">
            <a:off x="2987824" y="4085969"/>
            <a:ext cx="1377815" cy="498865"/>
            <a:chOff x="3106456" y="1977871"/>
            <a:chExt cx="1033496" cy="374062"/>
          </a:xfrm>
        </p:grpSpPr>
        <p:cxnSp>
          <p:nvCxnSpPr>
            <p:cNvPr id="18" name="直接连接符 17">
              <a:extLst>
                <a:ext uri="{FF2B5EF4-FFF2-40B4-BE49-F238E27FC236}">
                  <a16:creationId xmlns:a16="http://schemas.microsoft.com/office/drawing/2014/main" id="{6668D8F0-A598-4A3E-81D8-9A44A542FFD5}"/>
                </a:ext>
              </a:extLst>
            </p:cNvPr>
            <p:cNvCxnSpPr/>
            <p:nvPr/>
          </p:nvCxnSpPr>
          <p:spPr>
            <a:xfrm flipV="1">
              <a:off x="3106456" y="1977871"/>
              <a:ext cx="374061" cy="374062"/>
            </a:xfrm>
            <a:prstGeom prst="line">
              <a:avLst/>
            </a:prstGeom>
            <a:noFill/>
            <a:ln w="6350" cap="flat" cmpd="sng" algn="ctr">
              <a:solidFill>
                <a:srgbClr val="C00000"/>
              </a:solidFill>
              <a:prstDash val="solid"/>
              <a:headEnd type="oval" w="sm" len="sm"/>
            </a:ln>
            <a:effectLst/>
          </p:spPr>
        </p:cxnSp>
        <p:cxnSp>
          <p:nvCxnSpPr>
            <p:cNvPr id="19" name="直接连接符 18">
              <a:extLst>
                <a:ext uri="{FF2B5EF4-FFF2-40B4-BE49-F238E27FC236}">
                  <a16:creationId xmlns:a16="http://schemas.microsoft.com/office/drawing/2014/main" id="{9BBAB68C-E79B-4EC1-91F1-83573F476FF7}"/>
                </a:ext>
              </a:extLst>
            </p:cNvPr>
            <p:cNvCxnSpPr/>
            <p:nvPr/>
          </p:nvCxnSpPr>
          <p:spPr>
            <a:xfrm>
              <a:off x="3480517" y="1977871"/>
              <a:ext cx="659435" cy="0"/>
            </a:xfrm>
            <a:prstGeom prst="line">
              <a:avLst/>
            </a:prstGeom>
            <a:noFill/>
            <a:ln w="6350" cap="flat" cmpd="sng" algn="ctr">
              <a:solidFill>
                <a:srgbClr val="C00000"/>
              </a:solidFill>
              <a:prstDash val="solid"/>
            </a:ln>
            <a:effectLst/>
          </p:spPr>
        </p:cxnSp>
      </p:grpSp>
      <p:sp>
        <p:nvSpPr>
          <p:cNvPr id="14" name="TextBox 69">
            <a:extLst>
              <a:ext uri="{FF2B5EF4-FFF2-40B4-BE49-F238E27FC236}">
                <a16:creationId xmlns:a16="http://schemas.microsoft.com/office/drawing/2014/main" id="{D9B5FF7C-0D14-49E0-8CEF-E5BD472E6233}"/>
              </a:ext>
            </a:extLst>
          </p:cNvPr>
          <p:cNvSpPr txBox="1"/>
          <p:nvPr/>
        </p:nvSpPr>
        <p:spPr>
          <a:xfrm>
            <a:off x="1172123" y="2318514"/>
            <a:ext cx="1519855" cy="738835"/>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4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缺点</a:t>
            </a:r>
          </a:p>
        </p:txBody>
      </p:sp>
      <p:sp>
        <p:nvSpPr>
          <p:cNvPr id="22" name="等腰三角形 21">
            <a:extLst>
              <a:ext uri="{FF2B5EF4-FFF2-40B4-BE49-F238E27FC236}">
                <a16:creationId xmlns:a16="http://schemas.microsoft.com/office/drawing/2014/main" id="{3DF2F337-1E36-400E-AD95-C94E6FC04B6D}"/>
              </a:ext>
            </a:extLst>
          </p:cNvPr>
          <p:cNvSpPr/>
          <p:nvPr/>
        </p:nvSpPr>
        <p:spPr>
          <a:xfrm rot="6933310">
            <a:off x="3066137" y="3104264"/>
            <a:ext cx="150635" cy="191996"/>
          </a:xfrm>
          <a:prstGeom prst="triangle">
            <a:avLst/>
          </a:prstGeom>
          <a:solidFill>
            <a:srgbClr val="C00000"/>
          </a:solidFill>
          <a:ln w="10795" cap="flat" cmpd="sng" algn="ctr">
            <a:noFill/>
            <a:prstDash val="solid"/>
          </a:ln>
          <a:effectLst/>
        </p:spPr>
        <p:txBody>
          <a:bodyPr lIns="121917" tIns="60958" rIns="121917" bIns="60958"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Franklin Gothic Book" panose="020B0503020102020204"/>
              <a:ea typeface="黑体" panose="02010609060101010101" charset="-122"/>
              <a:cs typeface="+mn-cs"/>
            </a:endParaRPr>
          </a:p>
        </p:txBody>
      </p:sp>
      <p:cxnSp>
        <p:nvCxnSpPr>
          <p:cNvPr id="23" name="直接连接符 22">
            <a:extLst>
              <a:ext uri="{FF2B5EF4-FFF2-40B4-BE49-F238E27FC236}">
                <a16:creationId xmlns:a16="http://schemas.microsoft.com/office/drawing/2014/main" id="{50F8604C-AD33-4249-8EE9-61C097426890}"/>
              </a:ext>
            </a:extLst>
          </p:cNvPr>
          <p:cNvCxnSpPr>
            <a:cxnSpLocks/>
          </p:cNvCxnSpPr>
          <p:nvPr/>
        </p:nvCxnSpPr>
        <p:spPr>
          <a:xfrm>
            <a:off x="3426365" y="3309623"/>
            <a:ext cx="939274" cy="0"/>
          </a:xfrm>
          <a:prstGeom prst="line">
            <a:avLst/>
          </a:prstGeom>
          <a:noFill/>
          <a:ln w="6350" cap="flat" cmpd="sng" algn="ctr">
            <a:solidFill>
              <a:srgbClr val="C00000"/>
            </a:solidFill>
            <a:prstDash val="solid"/>
            <a:headEnd type="oval" w="sm" len="sm"/>
          </a:ln>
          <a:effectLst/>
        </p:spPr>
      </p:cxnSp>
      <p:sp>
        <p:nvSpPr>
          <p:cNvPr id="24" name="矩形 23">
            <a:extLst>
              <a:ext uri="{FF2B5EF4-FFF2-40B4-BE49-F238E27FC236}">
                <a16:creationId xmlns:a16="http://schemas.microsoft.com/office/drawing/2014/main" id="{8D15E5C2-1878-4181-8BCB-5FF73CBC5F8E}"/>
              </a:ext>
            </a:extLst>
          </p:cNvPr>
          <p:cNvSpPr/>
          <p:nvPr/>
        </p:nvSpPr>
        <p:spPr>
          <a:xfrm>
            <a:off x="4423271" y="447991"/>
            <a:ext cx="4393355" cy="905113"/>
          </a:xfrm>
          <a:prstGeom prst="rect">
            <a:avLst/>
          </a:prstGeom>
          <a:solidFill>
            <a:sysClr val="window" lastClr="FFFFFF">
              <a:lumMod val="95000"/>
            </a:sysClr>
          </a:solidFill>
          <a:ln w="10795" cap="flat" cmpd="sng" algn="ctr">
            <a:noFill/>
            <a:prstDash val="solid"/>
          </a:ln>
          <a:effectLst/>
        </p:spPr>
        <p:txBody>
          <a:bodyPr lIns="121917" tIns="60958" rIns="121917" bIns="60958"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1218565">
              <a:defRPr/>
            </a:pPr>
            <a:r>
              <a:rPr lang="zh-CN" altLang="zh-CN" sz="3600" dirty="0"/>
              <a:t>区分插入和更新操作</a:t>
            </a:r>
            <a:endParaRPr kumimoji="0" lang="zh-CN" altLang="en-US" sz="3600" b="0" i="0" u="none" strike="noStrike" kern="0" cap="none" spc="0" normalizeH="0" baseline="0" noProof="0" dirty="0">
              <a:ln>
                <a:noFill/>
              </a:ln>
              <a:solidFill>
                <a:prstClr val="white"/>
              </a:solidFill>
              <a:effectLst/>
              <a:uLnTx/>
              <a:uFillTx/>
              <a:latin typeface="Franklin Gothic Book" panose="020B0503020102020204"/>
              <a:ea typeface="黑体" panose="02010609060101010101" charset="-122"/>
              <a:cs typeface="+mn-cs"/>
            </a:endParaRPr>
          </a:p>
        </p:txBody>
      </p:sp>
      <p:sp>
        <p:nvSpPr>
          <p:cNvPr id="25" name="矩形 24">
            <a:extLst>
              <a:ext uri="{FF2B5EF4-FFF2-40B4-BE49-F238E27FC236}">
                <a16:creationId xmlns:a16="http://schemas.microsoft.com/office/drawing/2014/main" id="{AC748825-FC2C-4DEB-8B4C-7F3BBFD1884E}"/>
              </a:ext>
            </a:extLst>
          </p:cNvPr>
          <p:cNvSpPr/>
          <p:nvPr/>
        </p:nvSpPr>
        <p:spPr>
          <a:xfrm>
            <a:off x="4423272" y="1697916"/>
            <a:ext cx="4393354" cy="905113"/>
          </a:xfrm>
          <a:prstGeom prst="rect">
            <a:avLst/>
          </a:prstGeom>
          <a:solidFill>
            <a:sysClr val="window" lastClr="FFFFFF">
              <a:lumMod val="95000"/>
            </a:sysClr>
          </a:solidFill>
          <a:ln w="10795" cap="flat" cmpd="sng" algn="ctr">
            <a:noFill/>
            <a:prstDash val="solid"/>
          </a:ln>
          <a:effectLst/>
        </p:spPr>
        <p:txBody>
          <a:bodyPr lIns="121917" tIns="60958" rIns="121917" bIns="60958"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1218565">
              <a:defRPr/>
            </a:pPr>
            <a:r>
              <a:rPr lang="zh-CN" altLang="zh-CN" sz="3600" dirty="0"/>
              <a:t>删除操作</a:t>
            </a:r>
            <a:endParaRPr kumimoji="0" lang="zh-CN" altLang="en-US" sz="3600" b="0" i="0" u="none" strike="noStrike" kern="0" cap="none" spc="0" normalizeH="0" baseline="0" noProof="0" dirty="0">
              <a:ln>
                <a:noFill/>
              </a:ln>
              <a:solidFill>
                <a:prstClr val="white"/>
              </a:solidFill>
              <a:effectLst/>
              <a:uLnTx/>
              <a:uFillTx/>
              <a:latin typeface="Franklin Gothic Book" panose="020B0503020102020204"/>
              <a:ea typeface="黑体" panose="02010609060101010101" charset="-122"/>
              <a:cs typeface="+mn-cs"/>
            </a:endParaRPr>
          </a:p>
        </p:txBody>
      </p:sp>
      <p:sp>
        <p:nvSpPr>
          <p:cNvPr id="26" name="矩形 25">
            <a:extLst>
              <a:ext uri="{FF2B5EF4-FFF2-40B4-BE49-F238E27FC236}">
                <a16:creationId xmlns:a16="http://schemas.microsoft.com/office/drawing/2014/main" id="{635D24B1-DC56-4A3B-A5BA-85EAE07D50C6}"/>
              </a:ext>
            </a:extLst>
          </p:cNvPr>
          <p:cNvSpPr/>
          <p:nvPr/>
        </p:nvSpPr>
        <p:spPr>
          <a:xfrm>
            <a:off x="4423272" y="2839373"/>
            <a:ext cx="4393354" cy="905113"/>
          </a:xfrm>
          <a:prstGeom prst="rect">
            <a:avLst/>
          </a:prstGeom>
          <a:solidFill>
            <a:sysClr val="window" lastClr="FFFFFF">
              <a:lumMod val="95000"/>
            </a:sysClr>
          </a:solidFill>
          <a:ln w="10795" cap="flat" cmpd="sng" algn="ctr">
            <a:noFill/>
            <a:prstDash val="solid"/>
          </a:ln>
          <a:effectLst/>
        </p:spPr>
        <p:txBody>
          <a:bodyPr lIns="121917" tIns="60958" rIns="121917" bIns="60958"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1218565">
              <a:defRPr/>
            </a:pPr>
            <a:r>
              <a:rPr lang="zh-CN" altLang="zh-CN" sz="3600" dirty="0"/>
              <a:t>多次更新操作</a:t>
            </a:r>
            <a:endParaRPr kumimoji="0" lang="zh-CN" altLang="en-US" sz="3600" b="0" i="0" u="none" strike="noStrike" kern="0" cap="none" spc="0" normalizeH="0" baseline="0" noProof="0" dirty="0">
              <a:ln>
                <a:noFill/>
              </a:ln>
              <a:solidFill>
                <a:prstClr val="white"/>
              </a:solidFill>
              <a:effectLst/>
              <a:uLnTx/>
              <a:uFillTx/>
              <a:latin typeface="Franklin Gothic Book" panose="020B0503020102020204"/>
              <a:ea typeface="黑体" panose="02010609060101010101" charset="-122"/>
              <a:cs typeface="+mn-cs"/>
            </a:endParaRPr>
          </a:p>
        </p:txBody>
      </p:sp>
    </p:spTree>
    <p:custDataLst>
      <p:tags r:id="rId1"/>
    </p:custDataLst>
    <p:extLst>
      <p:ext uri="{BB962C8B-B14F-4D97-AF65-F5344CB8AC3E}">
        <p14:creationId xmlns:p14="http://schemas.microsoft.com/office/powerpoint/2010/main" val="583008989"/>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基于时间戳的源数据</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2D843325-A287-4FD6-895A-80AB457A0036}"/>
              </a:ext>
            </a:extLst>
          </p:cNvPr>
          <p:cNvSpPr/>
          <p:nvPr/>
        </p:nvSpPr>
        <p:spPr>
          <a:xfrm>
            <a:off x="368977" y="687097"/>
            <a:ext cx="2858475" cy="369332"/>
          </a:xfrm>
          <a:prstGeom prst="rect">
            <a:avLst/>
          </a:prstGeom>
        </p:spPr>
        <p:txBody>
          <a:bodyPr wrap="none">
            <a:spAutoFit/>
          </a:bodyPr>
          <a:lstStyle/>
          <a:p>
            <a:r>
              <a:rPr lang="zh-CN" altLang="en-US" kern="1000" dirty="0">
                <a:latin typeface="微软雅黑" panose="020B0503020204020204" pitchFamily="34" charset="-122"/>
                <a:cs typeface="微软雅黑" panose="020B0503020204020204" pitchFamily="34" charset="-122"/>
              </a:rPr>
              <a:t>（</a:t>
            </a:r>
            <a:r>
              <a:rPr lang="en-US" altLang="zh-CN" kern="1000" dirty="0">
                <a:latin typeface="微软雅黑" panose="020B0503020204020204" pitchFamily="34" charset="-122"/>
                <a:cs typeface="微软雅黑" panose="020B0503020204020204" pitchFamily="34" charset="-122"/>
              </a:rPr>
              <a:t>1</a:t>
            </a:r>
            <a:r>
              <a:rPr lang="zh-CN" altLang="zh-CN" kern="1000" dirty="0">
                <a:ea typeface="微软雅黑" panose="020B0503020204020204" pitchFamily="34" charset="-122"/>
                <a:cs typeface="微软雅黑" panose="020B0503020204020204" pitchFamily="34" charset="-122"/>
              </a:rPr>
              <a:t>）转换的输入输出需求</a:t>
            </a:r>
            <a:endParaRPr lang="zh-CN" altLang="en-US" dirty="0"/>
          </a:p>
        </p:txBody>
      </p:sp>
      <p:sp>
        <p:nvSpPr>
          <p:cNvPr id="3" name="矩形 2">
            <a:extLst>
              <a:ext uri="{FF2B5EF4-FFF2-40B4-BE49-F238E27FC236}">
                <a16:creationId xmlns:a16="http://schemas.microsoft.com/office/drawing/2014/main" id="{A62FFF1D-1EA3-4118-A5F5-DCBF4DBD8F79}"/>
              </a:ext>
            </a:extLst>
          </p:cNvPr>
          <p:cNvSpPr/>
          <p:nvPr/>
        </p:nvSpPr>
        <p:spPr>
          <a:xfrm>
            <a:off x="490285" y="1587721"/>
            <a:ext cx="4448429" cy="2862322"/>
          </a:xfrm>
          <a:prstGeom prst="rect">
            <a:avLst/>
          </a:prstGeom>
        </p:spPr>
        <p:txBody>
          <a:bodyPr wrap="square">
            <a:spAutoFit/>
          </a:bodyPr>
          <a:lstStyle/>
          <a:p>
            <a:r>
              <a:rPr lang="zh-CN" altLang="zh-CN" dirty="0"/>
              <a:t>根据</a:t>
            </a:r>
            <a:r>
              <a:rPr lang="en-US" altLang="zh-CN" dirty="0"/>
              <a:t>cdc_time_log</a:t>
            </a:r>
            <a:r>
              <a:rPr lang="zh-CN" altLang="zh-CN" dirty="0"/>
              <a:t>表中的上次执行时间，以及输入的当前执行时间，增量导出</a:t>
            </a:r>
            <a:r>
              <a:rPr lang="en-US" altLang="zh-CN" dirty="0"/>
              <a:t>student_cdc</a:t>
            </a:r>
            <a:r>
              <a:rPr lang="zh-CN" altLang="zh-CN" dirty="0"/>
              <a:t>表中的数据。输出的数据存储在</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a:t>
            </a:r>
            <a:r>
              <a:rPr lang="en-US" altLang="zh-CN" dirty="0"/>
              <a:t>\ student_cdc.xls</a:t>
            </a:r>
            <a:r>
              <a:rPr lang="zh-CN" altLang="zh-CN" dirty="0"/>
              <a:t>文件中。其中，</a:t>
            </a:r>
            <a:r>
              <a:rPr lang="en-US" altLang="zh-CN" dirty="0"/>
              <a:t>cdc_time_log</a:t>
            </a:r>
            <a:r>
              <a:rPr lang="zh-CN" altLang="zh-CN" dirty="0"/>
              <a:t>表的主要作用是记录上次执行的时间，拉取当前执行时间与上次执行时间之间的数据即为增量数据， 拉取成功后，需要将</a:t>
            </a:r>
            <a:r>
              <a:rPr lang="en-US" altLang="zh-CN" dirty="0"/>
              <a:t>cdc_time_log</a:t>
            </a:r>
            <a:r>
              <a:rPr lang="zh-CN" altLang="zh-CN" dirty="0"/>
              <a:t>表中的上次执行时间更新为当前执行时间。这样就可以继续进行</a:t>
            </a:r>
            <a:r>
              <a:rPr lang="en-US" altLang="zh-CN" dirty="0"/>
              <a:t>CDC</a:t>
            </a:r>
            <a:r>
              <a:rPr lang="zh-CN" altLang="zh-CN" dirty="0"/>
              <a:t>操作。</a:t>
            </a:r>
          </a:p>
        </p:txBody>
      </p:sp>
      <p:pic>
        <p:nvPicPr>
          <p:cNvPr id="8" name="图片 7" descr="曙光科技机器人设-男.png">
            <a:extLst>
              <a:ext uri="{FF2B5EF4-FFF2-40B4-BE49-F238E27FC236}">
                <a16:creationId xmlns:a16="http://schemas.microsoft.com/office/drawing/2014/main" id="{9068989C-F85C-4059-A76B-7647B0732ECC}"/>
              </a:ext>
            </a:extLst>
          </p:cNvPr>
          <p:cNvPicPr>
            <a:picLocks noChangeAspect="1"/>
          </p:cNvPicPr>
          <p:nvPr/>
        </p:nvPicPr>
        <p:blipFill>
          <a:blip r:embed="rId4"/>
          <a:srcRect l="52344" r="9375"/>
          <a:stretch>
            <a:fillRect/>
          </a:stretch>
        </p:blipFill>
        <p:spPr>
          <a:xfrm>
            <a:off x="4938714" y="0"/>
            <a:ext cx="3500462" cy="5143500"/>
          </a:xfrm>
          <a:prstGeom prst="rect">
            <a:avLst/>
          </a:prstGeom>
        </p:spPr>
      </p:pic>
    </p:spTree>
    <p:custDataLst>
      <p:tags r:id="rId1"/>
    </p:custDataLst>
    <p:extLst>
      <p:ext uri="{BB962C8B-B14F-4D97-AF65-F5344CB8AC3E}">
        <p14:creationId xmlns:p14="http://schemas.microsoft.com/office/powerpoint/2010/main" val="310410664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基于时间戳的源数据</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pic>
        <p:nvPicPr>
          <p:cNvPr id="74754" name="图片 1">
            <a:extLst>
              <a:ext uri="{FF2B5EF4-FFF2-40B4-BE49-F238E27FC236}">
                <a16:creationId xmlns:a16="http://schemas.microsoft.com/office/drawing/2014/main" id="{14AC47C9-6048-4F83-821E-F56FEB9E21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748" y="1400060"/>
            <a:ext cx="8574504" cy="158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158C12AA-75F8-48B9-9ACC-ED01598D4973}"/>
              </a:ext>
            </a:extLst>
          </p:cNvPr>
          <p:cNvSpPr/>
          <p:nvPr/>
        </p:nvSpPr>
        <p:spPr>
          <a:xfrm>
            <a:off x="283682" y="746770"/>
            <a:ext cx="3299621" cy="369332"/>
          </a:xfrm>
          <a:prstGeom prst="rect">
            <a:avLst/>
          </a:prstGeom>
        </p:spPr>
        <p:txBody>
          <a:bodyPr wrap="none">
            <a:spAutoFit/>
          </a:bodyPr>
          <a:lstStyle/>
          <a:p>
            <a:r>
              <a:rPr lang="zh-CN" altLang="zh-CN" kern="1000" spc="10" dirty="0">
                <a:ea typeface="微软雅黑" panose="020B0503020204020204" pitchFamily="34" charset="-122"/>
                <a:cs typeface="微软雅黑" panose="020B0503020204020204" pitchFamily="34" charset="-122"/>
              </a:rPr>
              <a:t>输入数据</a:t>
            </a:r>
            <a:r>
              <a:rPr lang="en-US" altLang="zh-CN" kern="1000" spc="10" dirty="0">
                <a:ea typeface="微软雅黑" panose="020B0503020204020204" pitchFamily="34" charset="-122"/>
                <a:cs typeface="微软雅黑" panose="020B0503020204020204" pitchFamily="34" charset="-122"/>
              </a:rPr>
              <a:t>student_cdc</a:t>
            </a:r>
            <a:r>
              <a:rPr lang="zh-CN" altLang="zh-CN" kern="1000" spc="10" dirty="0">
                <a:ea typeface="微软雅黑" panose="020B0503020204020204" pitchFamily="34" charset="-122"/>
                <a:cs typeface="微软雅黑" panose="020B0503020204020204" pitchFamily="34" charset="-122"/>
              </a:rPr>
              <a:t>表的内容</a:t>
            </a:r>
            <a:endParaRPr lang="zh-CN" altLang="en-US" dirty="0"/>
          </a:p>
        </p:txBody>
      </p:sp>
      <p:pic>
        <p:nvPicPr>
          <p:cNvPr id="74755" name="图片 1">
            <a:extLst>
              <a:ext uri="{FF2B5EF4-FFF2-40B4-BE49-F238E27FC236}">
                <a16:creationId xmlns:a16="http://schemas.microsoft.com/office/drawing/2014/main" id="{B9F3BF0B-A62F-4E35-9A89-91463B5A42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7308" y="3711073"/>
            <a:ext cx="3989383" cy="99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A278453A-5A58-4318-A89D-6A09050352FC}"/>
              </a:ext>
            </a:extLst>
          </p:cNvPr>
          <p:cNvSpPr/>
          <p:nvPr/>
        </p:nvSpPr>
        <p:spPr>
          <a:xfrm>
            <a:off x="192631" y="3175937"/>
            <a:ext cx="3390672"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输入数据</a:t>
            </a:r>
            <a:r>
              <a:rPr lang="en-US" altLang="zh-CN" kern="1000" dirty="0">
                <a:ea typeface="微软雅黑" panose="020B0503020204020204" pitchFamily="34" charset="-122"/>
                <a:cs typeface="微软雅黑" panose="020B0503020204020204" pitchFamily="34" charset="-122"/>
              </a:rPr>
              <a:t>cdc_time_log</a:t>
            </a:r>
            <a:r>
              <a:rPr lang="zh-CN" altLang="zh-CN" kern="1000" dirty="0">
                <a:ea typeface="微软雅黑" panose="020B0503020204020204" pitchFamily="34" charset="-122"/>
                <a:cs typeface="微软雅黑" panose="020B0503020204020204" pitchFamily="34" charset="-122"/>
              </a:rPr>
              <a:t>表的内容</a:t>
            </a:r>
            <a:endParaRPr lang="zh-CN" altLang="en-US" dirty="0"/>
          </a:p>
        </p:txBody>
      </p:sp>
    </p:spTree>
    <p:custDataLst>
      <p:tags r:id="rId1"/>
    </p:custDataLst>
    <p:extLst>
      <p:ext uri="{BB962C8B-B14F-4D97-AF65-F5344CB8AC3E}">
        <p14:creationId xmlns:p14="http://schemas.microsoft.com/office/powerpoint/2010/main" val="809187000"/>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基于时间戳的源数据</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66010" y="6068851"/>
            <a:ext cx="3436111" cy="151685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628CAB86-20F1-46E4-8825-68924BA213B3}"/>
              </a:ext>
            </a:extLst>
          </p:cNvPr>
          <p:cNvSpPr/>
          <p:nvPr/>
        </p:nvSpPr>
        <p:spPr>
          <a:xfrm>
            <a:off x="475030" y="708169"/>
            <a:ext cx="7340471" cy="369332"/>
          </a:xfrm>
          <a:prstGeom prst="rect">
            <a:avLst/>
          </a:prstGeom>
        </p:spPr>
        <p:txBody>
          <a:bodyPr wrap="none">
            <a:spAutoFit/>
          </a:bodyPr>
          <a:lstStyle/>
          <a:p>
            <a:r>
              <a:rPr lang="zh-CN" altLang="zh-CN" dirty="0"/>
              <a:t>输入当前时间为“</a:t>
            </a:r>
            <a:r>
              <a:rPr lang="en-US" altLang="zh-CN" dirty="0"/>
              <a:t>2018-08-06</a:t>
            </a:r>
            <a:r>
              <a:rPr lang="zh-CN" altLang="zh-CN" dirty="0"/>
              <a:t>”期望输出的</a:t>
            </a:r>
            <a:r>
              <a:rPr lang="en-US" altLang="zh-CN" dirty="0"/>
              <a:t>student_cdc.xls</a:t>
            </a:r>
            <a:r>
              <a:rPr lang="zh-CN" altLang="zh-CN" dirty="0"/>
              <a:t>文件的内容</a:t>
            </a:r>
            <a:endParaRPr lang="zh-CN" altLang="en-US" dirty="0"/>
          </a:p>
        </p:txBody>
      </p:sp>
      <p:pic>
        <p:nvPicPr>
          <p:cNvPr id="75778" name="图片 1">
            <a:extLst>
              <a:ext uri="{FF2B5EF4-FFF2-40B4-BE49-F238E27FC236}">
                <a16:creationId xmlns:a16="http://schemas.microsoft.com/office/drawing/2014/main" id="{54E3E35B-351F-4D88-8285-4544C2905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30" y="1227696"/>
            <a:ext cx="7720072" cy="9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AB1D8B8-1768-42B2-B2CF-D15FDFF022CD}"/>
              </a:ext>
            </a:extLst>
          </p:cNvPr>
          <p:cNvSpPr/>
          <p:nvPr/>
        </p:nvSpPr>
        <p:spPr>
          <a:xfrm>
            <a:off x="3107496" y="2387084"/>
            <a:ext cx="2929007"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期望</a:t>
            </a:r>
            <a:r>
              <a:rPr lang="en-US" altLang="zh-CN" kern="1000" dirty="0">
                <a:ea typeface="微软雅黑" panose="020B0503020204020204" pitchFamily="34" charset="-122"/>
                <a:cs typeface="微软雅黑" panose="020B0503020204020204" pitchFamily="34" charset="-122"/>
              </a:rPr>
              <a:t>cdc_time_log</a:t>
            </a:r>
            <a:r>
              <a:rPr lang="zh-CN" altLang="zh-CN" kern="1000" dirty="0">
                <a:ea typeface="微软雅黑" panose="020B0503020204020204" pitchFamily="34" charset="-122"/>
                <a:cs typeface="微软雅黑" panose="020B0503020204020204" pitchFamily="34" charset="-122"/>
              </a:rPr>
              <a:t>表的内容</a:t>
            </a:r>
            <a:endParaRPr lang="zh-CN" altLang="en-US" dirty="0"/>
          </a:p>
        </p:txBody>
      </p:sp>
      <p:pic>
        <p:nvPicPr>
          <p:cNvPr id="75779" name="图片 1">
            <a:extLst>
              <a:ext uri="{FF2B5EF4-FFF2-40B4-BE49-F238E27FC236}">
                <a16:creationId xmlns:a16="http://schemas.microsoft.com/office/drawing/2014/main" id="{D78B34FF-8089-4868-9393-C00872C7B2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0006" y="3237677"/>
            <a:ext cx="4303988" cy="101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844206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文件的导入与导出案例</a:t>
            </a:r>
            <a:r>
              <a:rPr lang="en-US" altLang="zh-CN" dirty="0"/>
              <a:t>1</a:t>
            </a:r>
            <a:endParaRPr lang="zh-CN" altLang="en-US" dirty="0"/>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120FAF96-0E7C-4FF8-8842-B8FD2D8CF6C5}"/>
              </a:ext>
            </a:extLst>
          </p:cNvPr>
          <p:cNvSpPr/>
          <p:nvPr/>
        </p:nvSpPr>
        <p:spPr>
          <a:xfrm>
            <a:off x="396401" y="687097"/>
            <a:ext cx="3352200" cy="369332"/>
          </a:xfrm>
          <a:prstGeom prst="rect">
            <a:avLst/>
          </a:prstGeom>
        </p:spPr>
        <p:txBody>
          <a:bodyPr wrap="none">
            <a:spAutoFit/>
          </a:bodyPr>
          <a:lstStyle/>
          <a:p>
            <a:r>
              <a:rPr lang="zh-CN" altLang="en-US" kern="1000" spc="10" dirty="0">
                <a:ea typeface="微软雅黑" panose="020B0503020204020204" pitchFamily="34" charset="-122"/>
                <a:cs typeface="微软雅黑" panose="020B0503020204020204" pitchFamily="34" charset="-122"/>
              </a:rPr>
              <a:t>期望输出的</a:t>
            </a:r>
            <a:r>
              <a:rPr lang="en-US" altLang="zh-CN" kern="1000" spc="10" dirty="0">
                <a:ea typeface="微软雅黑" panose="020B0503020204020204" pitchFamily="34" charset="-122"/>
                <a:cs typeface="微软雅黑" panose="020B0503020204020204" pitchFamily="34" charset="-122"/>
              </a:rPr>
              <a:t>student.txt</a:t>
            </a:r>
            <a:r>
              <a:rPr lang="zh-CN" altLang="zh-CN" kern="1000" spc="10" dirty="0">
                <a:ea typeface="微软雅黑" panose="020B0503020204020204" pitchFamily="34" charset="-122"/>
                <a:cs typeface="微软雅黑" panose="020B0503020204020204" pitchFamily="34" charset="-122"/>
              </a:rPr>
              <a:t>文件内容</a:t>
            </a:r>
            <a:endParaRPr lang="zh-CN" altLang="en-US" dirty="0"/>
          </a:p>
        </p:txBody>
      </p:sp>
      <p:pic>
        <p:nvPicPr>
          <p:cNvPr id="3074" name="图片 3">
            <a:extLst>
              <a:ext uri="{FF2B5EF4-FFF2-40B4-BE49-F238E27FC236}">
                <a16:creationId xmlns:a16="http://schemas.microsoft.com/office/drawing/2014/main" id="{E69F45F6-085B-4FBC-8946-5658022DB1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000" y="1419622"/>
            <a:ext cx="8464305" cy="108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82289986"/>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基于时间戳的源数据</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66010" y="6068851"/>
            <a:ext cx="3436111" cy="151685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628CAB86-20F1-46E4-8825-68924BA213B3}"/>
              </a:ext>
            </a:extLst>
          </p:cNvPr>
          <p:cNvSpPr/>
          <p:nvPr/>
        </p:nvSpPr>
        <p:spPr>
          <a:xfrm>
            <a:off x="475030" y="708169"/>
            <a:ext cx="7340471" cy="369332"/>
          </a:xfrm>
          <a:prstGeom prst="rect">
            <a:avLst/>
          </a:prstGeom>
        </p:spPr>
        <p:txBody>
          <a:bodyPr wrap="none">
            <a:spAutoFit/>
          </a:bodyPr>
          <a:lstStyle/>
          <a:p>
            <a:r>
              <a:rPr lang="zh-CN" altLang="zh-CN" dirty="0"/>
              <a:t>输入当前时间为“</a:t>
            </a:r>
            <a:r>
              <a:rPr lang="en-US" altLang="zh-CN" dirty="0"/>
              <a:t>2018-08-07</a:t>
            </a:r>
            <a:r>
              <a:rPr lang="zh-CN" altLang="zh-CN" dirty="0"/>
              <a:t>”期望输出的</a:t>
            </a:r>
            <a:r>
              <a:rPr lang="en-US" altLang="zh-CN" dirty="0"/>
              <a:t>student_cdc.xls</a:t>
            </a:r>
            <a:r>
              <a:rPr lang="zh-CN" altLang="zh-CN" dirty="0"/>
              <a:t>文件的内容</a:t>
            </a:r>
            <a:endParaRPr lang="zh-CN" altLang="en-US" dirty="0"/>
          </a:p>
        </p:txBody>
      </p:sp>
      <p:sp>
        <p:nvSpPr>
          <p:cNvPr id="2" name="矩形 1">
            <a:extLst>
              <a:ext uri="{FF2B5EF4-FFF2-40B4-BE49-F238E27FC236}">
                <a16:creationId xmlns:a16="http://schemas.microsoft.com/office/drawing/2014/main" id="{3AB1D8B8-1768-42B2-B2CF-D15FDFF022CD}"/>
              </a:ext>
            </a:extLst>
          </p:cNvPr>
          <p:cNvSpPr/>
          <p:nvPr/>
        </p:nvSpPr>
        <p:spPr>
          <a:xfrm>
            <a:off x="3107496" y="2387084"/>
            <a:ext cx="2929007"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期望</a:t>
            </a:r>
            <a:r>
              <a:rPr lang="en-US" altLang="zh-CN" kern="1000" dirty="0">
                <a:ea typeface="微软雅黑" panose="020B0503020204020204" pitchFamily="34" charset="-122"/>
                <a:cs typeface="微软雅黑" panose="020B0503020204020204" pitchFamily="34" charset="-122"/>
              </a:rPr>
              <a:t>cdc_time_log</a:t>
            </a:r>
            <a:r>
              <a:rPr lang="zh-CN" altLang="zh-CN" kern="1000" dirty="0">
                <a:ea typeface="微软雅黑" panose="020B0503020204020204" pitchFamily="34" charset="-122"/>
                <a:cs typeface="微软雅黑" panose="020B0503020204020204" pitchFamily="34" charset="-122"/>
              </a:rPr>
              <a:t>表的内容</a:t>
            </a:r>
            <a:endParaRPr lang="zh-CN" altLang="en-US" dirty="0"/>
          </a:p>
        </p:txBody>
      </p:sp>
      <p:pic>
        <p:nvPicPr>
          <p:cNvPr id="76802" name="图片 1">
            <a:extLst>
              <a:ext uri="{FF2B5EF4-FFF2-40B4-BE49-F238E27FC236}">
                <a16:creationId xmlns:a16="http://schemas.microsoft.com/office/drawing/2014/main" id="{489F85F7-E23B-4D4F-8A7D-E70A1997F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274" y="1109364"/>
            <a:ext cx="7968251" cy="110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图片 1">
            <a:extLst>
              <a:ext uri="{FF2B5EF4-FFF2-40B4-BE49-F238E27FC236}">
                <a16:creationId xmlns:a16="http://schemas.microsoft.com/office/drawing/2014/main" id="{37F8153E-025A-4676-A787-980C29303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3540" y="3286043"/>
            <a:ext cx="4016919" cy="87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64968666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基于时间戳的源数据</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3EC4E78A-C00A-4733-9C67-483D8AA6B737}"/>
              </a:ext>
            </a:extLst>
          </p:cNvPr>
          <p:cNvSpPr/>
          <p:nvPr/>
        </p:nvSpPr>
        <p:spPr>
          <a:xfrm>
            <a:off x="251520" y="687097"/>
            <a:ext cx="2159566"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a:t>
            </a:r>
            <a:r>
              <a:rPr lang="en-US" altLang="zh-CN" kern="1000" dirty="0">
                <a:ea typeface="微软雅黑" panose="020B0503020204020204" pitchFamily="34" charset="-122"/>
                <a:cs typeface="微软雅黑" panose="020B0503020204020204" pitchFamily="34" charset="-122"/>
              </a:rPr>
              <a:t>2</a:t>
            </a:r>
            <a:r>
              <a:rPr lang="zh-CN" altLang="zh-CN" kern="1000" dirty="0">
                <a:ea typeface="微软雅黑" panose="020B0503020204020204" pitchFamily="34" charset="-122"/>
                <a:cs typeface="微软雅黑" panose="020B0503020204020204" pitchFamily="34" charset="-122"/>
              </a:rPr>
              <a:t>）转换的设计图</a:t>
            </a:r>
            <a:endParaRPr lang="zh-CN" altLang="en-US" dirty="0"/>
          </a:p>
        </p:txBody>
      </p:sp>
      <p:sp>
        <p:nvSpPr>
          <p:cNvPr id="3" name="矩形 2">
            <a:extLst>
              <a:ext uri="{FF2B5EF4-FFF2-40B4-BE49-F238E27FC236}">
                <a16:creationId xmlns:a16="http://schemas.microsoft.com/office/drawing/2014/main" id="{C71C9BA5-CC6B-4682-93C1-0C283A72F57F}"/>
              </a:ext>
            </a:extLst>
          </p:cNvPr>
          <p:cNvSpPr/>
          <p:nvPr/>
        </p:nvSpPr>
        <p:spPr>
          <a:xfrm>
            <a:off x="611560" y="1094422"/>
            <a:ext cx="7920880" cy="369332"/>
          </a:xfrm>
          <a:prstGeom prst="rect">
            <a:avLst/>
          </a:prstGeom>
        </p:spPr>
        <p:txBody>
          <a:bodyPr wrap="square">
            <a:spAutoFit/>
          </a:bodyPr>
          <a:lstStyle/>
          <a:p>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参考第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2.2.2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节的操作，新建转换文件，并开始可视化编程。</a:t>
            </a:r>
            <a:r>
              <a:rPr lang="zh-CN" altLang="zh-CN" dirty="0"/>
              <a:t> </a:t>
            </a:r>
            <a:endParaRPr lang="en-US" altLang="zh-CN" dirty="0"/>
          </a:p>
        </p:txBody>
      </p:sp>
      <p:pic>
        <p:nvPicPr>
          <p:cNvPr id="77826" name="图片 1">
            <a:extLst>
              <a:ext uri="{FF2B5EF4-FFF2-40B4-BE49-F238E27FC236}">
                <a16:creationId xmlns:a16="http://schemas.microsoft.com/office/drawing/2014/main" id="{C8AC7BB5-4C14-4797-90FA-40F9E2352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160" y="2061784"/>
            <a:ext cx="8469704" cy="209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191384833"/>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基于时间戳的源数据</a:t>
            </a:r>
            <a:r>
              <a:rPr lang="en-US" altLang="zh-CN" dirty="0"/>
              <a:t>CDC</a:t>
            </a:r>
            <a:r>
              <a:rPr lang="zh-CN" altLang="en-US" dirty="0"/>
              <a:t>案例</a:t>
            </a:r>
          </a:p>
        </p:txBody>
      </p:sp>
      <p:sp>
        <p:nvSpPr>
          <p:cNvPr id="2" name="矩形 1">
            <a:extLst>
              <a:ext uri="{FF2B5EF4-FFF2-40B4-BE49-F238E27FC236}">
                <a16:creationId xmlns:a16="http://schemas.microsoft.com/office/drawing/2014/main" id="{8B631CAF-1219-4222-BE8E-86C84A9BE4FB}"/>
              </a:ext>
            </a:extLst>
          </p:cNvPr>
          <p:cNvSpPr/>
          <p:nvPr/>
        </p:nvSpPr>
        <p:spPr>
          <a:xfrm>
            <a:off x="-28404" y="514876"/>
            <a:ext cx="2185214" cy="369332"/>
          </a:xfrm>
          <a:prstGeom prst="rect">
            <a:avLst/>
          </a:prstGeom>
        </p:spPr>
        <p:txBody>
          <a:bodyPr wrap="none">
            <a:spAutoFit/>
          </a:bodyPr>
          <a:lstStyle/>
          <a:p>
            <a:pPr indent="266700">
              <a:spcAft>
                <a:spcPts val="0"/>
              </a:spcAft>
            </a:pPr>
            <a:r>
              <a:rPr lang="zh-CN" altLang="zh-CN" kern="1000" dirty="0">
                <a:ea typeface="微软雅黑" panose="020B0503020204020204" pitchFamily="34" charset="-122"/>
              </a:rPr>
              <a:t>（</a:t>
            </a:r>
            <a:r>
              <a:rPr lang="en-US" altLang="zh-CN" kern="1000" dirty="0">
                <a:ea typeface="微软雅黑" panose="020B0503020204020204" pitchFamily="34" charset="-122"/>
              </a:rPr>
              <a:t>3</a:t>
            </a:r>
            <a:r>
              <a:rPr lang="zh-CN" altLang="zh-CN" kern="1000" dirty="0">
                <a:ea typeface="微软雅黑" panose="020B0503020204020204" pitchFamily="34" charset="-122"/>
              </a:rPr>
              <a:t>）步骤的配置</a:t>
            </a:r>
          </a:p>
        </p:txBody>
      </p:sp>
      <p:sp>
        <p:nvSpPr>
          <p:cNvPr id="3" name="矩形 2">
            <a:extLst>
              <a:ext uri="{FF2B5EF4-FFF2-40B4-BE49-F238E27FC236}">
                <a16:creationId xmlns:a16="http://schemas.microsoft.com/office/drawing/2014/main" id="{EEF1481E-44AE-4678-94C2-C7FFD64176F0}"/>
              </a:ext>
            </a:extLst>
          </p:cNvPr>
          <p:cNvSpPr/>
          <p:nvPr/>
        </p:nvSpPr>
        <p:spPr>
          <a:xfrm>
            <a:off x="324090" y="1010149"/>
            <a:ext cx="2303694" cy="1754326"/>
          </a:xfrm>
          <a:prstGeom prst="rect">
            <a:avLst/>
          </a:prstGeom>
        </p:spPr>
        <p:txBody>
          <a:bodyPr wrap="square">
            <a:spAutoFit/>
          </a:bodyPr>
          <a:lstStyle/>
          <a:p>
            <a:r>
              <a:rPr lang="zh-CN" altLang="en-US" dirty="0"/>
              <a:t>“</a:t>
            </a:r>
            <a:r>
              <a:rPr lang="zh-CN" altLang="zh-CN" dirty="0"/>
              <a:t>命名参数</a:t>
            </a:r>
            <a:r>
              <a:rPr lang="zh-CN" altLang="en-US" dirty="0"/>
              <a:t>”</a:t>
            </a:r>
            <a:r>
              <a:rPr lang="zh-CN" altLang="zh-CN" dirty="0"/>
              <a:t>设置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r>
              <a:rPr lang="zh-CN" altLang="zh-CN" dirty="0"/>
              <a:t>在命名参数标签卡中配置命名参数的名字（</a:t>
            </a:r>
            <a:r>
              <a:rPr lang="en-US" altLang="zh-CN" dirty="0"/>
              <a:t>cur_time</a:t>
            </a:r>
            <a:r>
              <a:rPr lang="zh-CN" altLang="zh-CN" dirty="0"/>
              <a:t>）和默认值（“</a:t>
            </a:r>
            <a:r>
              <a:rPr lang="en-US" altLang="zh-CN" dirty="0"/>
              <a:t>2018-08-04</a:t>
            </a:r>
            <a:r>
              <a:rPr lang="zh-CN" altLang="zh-CN" dirty="0"/>
              <a:t>”）</a:t>
            </a:r>
            <a:endParaRPr lang="en-US" altLang="zh-CN" kern="1000" dirty="0">
              <a:ea typeface="微软雅黑" panose="020B0503020204020204" pitchFamily="34" charset="-122"/>
              <a:cs typeface="微软雅黑" panose="020B0503020204020204" pitchFamily="34" charset="-122"/>
            </a:endParaRPr>
          </a:p>
          <a:p>
            <a:r>
              <a:rPr lang="en-US" altLang="zh-CN" dirty="0"/>
              <a:t>  </a:t>
            </a:r>
            <a:endParaRPr lang="zh-CN" altLang="zh-CN" dirty="0"/>
          </a:p>
        </p:txBody>
      </p:sp>
      <p:pic>
        <p:nvPicPr>
          <p:cNvPr id="78851" name="图片 1">
            <a:extLst>
              <a:ext uri="{FF2B5EF4-FFF2-40B4-BE49-F238E27FC236}">
                <a16:creationId xmlns:a16="http://schemas.microsoft.com/office/drawing/2014/main" id="{68E67349-E275-4420-A818-01642ACF6A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884208"/>
            <a:ext cx="5127086" cy="397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33316403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基于时间戳的源数据</a:t>
            </a:r>
            <a:r>
              <a:rPr lang="en-US" altLang="zh-CN" dirty="0"/>
              <a:t>CDC</a:t>
            </a:r>
            <a:r>
              <a:rPr lang="zh-CN" altLang="en-US" dirty="0"/>
              <a:t>案例</a:t>
            </a:r>
          </a:p>
        </p:txBody>
      </p:sp>
      <p:sp>
        <p:nvSpPr>
          <p:cNvPr id="20" name="文本框 79">
            <a:extLst>
              <a:ext uri="{FF2B5EF4-FFF2-40B4-BE49-F238E27FC236}">
                <a16:creationId xmlns:a16="http://schemas.microsoft.com/office/drawing/2014/main" id="{B8AE247E-1C28-4144-A6F3-2706169023E3}"/>
              </a:ext>
            </a:extLst>
          </p:cNvPr>
          <p:cNvSpPr txBox="1"/>
          <p:nvPr/>
        </p:nvSpPr>
        <p:spPr bwMode="auto">
          <a:xfrm>
            <a:off x="-17231" y="4155872"/>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3" name="矩形 2">
            <a:extLst>
              <a:ext uri="{FF2B5EF4-FFF2-40B4-BE49-F238E27FC236}">
                <a16:creationId xmlns:a16="http://schemas.microsoft.com/office/drawing/2014/main" id="{EEF1481E-44AE-4678-94C2-C7FFD64176F0}"/>
              </a:ext>
            </a:extLst>
          </p:cNvPr>
          <p:cNvSpPr/>
          <p:nvPr/>
        </p:nvSpPr>
        <p:spPr>
          <a:xfrm>
            <a:off x="251520" y="687097"/>
            <a:ext cx="2736304" cy="2585323"/>
          </a:xfrm>
          <a:prstGeom prst="rect">
            <a:avLst/>
          </a:prstGeom>
        </p:spPr>
        <p:txBody>
          <a:bodyPr wrap="square">
            <a:spAutoFit/>
          </a:bodyPr>
          <a:lstStyle/>
          <a:p>
            <a:r>
              <a:rPr lang="zh-CN" altLang="zh-CN" dirty="0"/>
              <a:t>“</a:t>
            </a:r>
            <a:r>
              <a:rPr lang="en-US" altLang="zh-CN" dirty="0"/>
              <a:t>CDC</a:t>
            </a:r>
            <a:r>
              <a:rPr lang="zh-CN" altLang="en-US" dirty="0"/>
              <a:t>日志表输入</a:t>
            </a:r>
            <a:r>
              <a:rPr lang="zh-CN" altLang="zh-CN" dirty="0"/>
              <a:t>”</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r>
              <a:rPr lang="en-US" altLang="zh-CN" dirty="0">
                <a:highlight>
                  <a:srgbClr val="E8E8E8"/>
                </a:highlight>
              </a:rPr>
              <a:t> SELECT </a:t>
            </a:r>
            <a:r>
              <a:rPr lang="zh-CN" altLang="zh-CN" dirty="0">
                <a:highlight>
                  <a:srgbClr val="E8E8E8"/>
                </a:highlight>
              </a:rPr>
              <a:t>上次执行时间</a:t>
            </a:r>
            <a:r>
              <a:rPr lang="en-US" altLang="zh-CN" dirty="0">
                <a:highlight>
                  <a:srgbClr val="E8E8E8"/>
                </a:highlight>
              </a:rPr>
              <a:t> as last1,'${cur_time}' as cur1,</a:t>
            </a:r>
            <a:r>
              <a:rPr lang="zh-CN" altLang="zh-CN" dirty="0">
                <a:highlight>
                  <a:srgbClr val="E8E8E8"/>
                </a:highlight>
              </a:rPr>
              <a:t>上次执行时间</a:t>
            </a:r>
            <a:r>
              <a:rPr lang="en-US" altLang="zh-CN" dirty="0">
                <a:highlight>
                  <a:srgbClr val="E8E8E8"/>
                </a:highlight>
              </a:rPr>
              <a:t> as last2,'${cur_time}' as cur2 FROM cdc_time_log</a:t>
            </a:r>
            <a:r>
              <a:rPr lang="zh-CN" altLang="en-US" kern="1000" spc="10" dirty="0">
                <a:highlight>
                  <a:srgbClr val="E8E8E8"/>
                </a:highlight>
                <a:latin typeface="Times New Roman" panose="02020603050405020304" pitchFamily="18" charset="0"/>
                <a:ea typeface="微软雅黑" panose="020B0503020204020204" pitchFamily="34" charset="-122"/>
                <a:cs typeface="微软雅黑" panose="020B0503020204020204" pitchFamily="34" charset="-122"/>
              </a:rPr>
              <a:t>。</a:t>
            </a:r>
            <a:endParaRPr lang="en-US" altLang="zh-CN" kern="1000" dirty="0">
              <a:highlight>
                <a:srgbClr val="E8E8E8"/>
              </a:highlight>
              <a:ea typeface="微软雅黑" panose="020B0503020204020204" pitchFamily="34" charset="-122"/>
              <a:cs typeface="微软雅黑" panose="020B0503020204020204" pitchFamily="34" charset="-122"/>
            </a:endParaRPr>
          </a:p>
          <a:p>
            <a:endParaRPr lang="en-US" altLang="zh-CN" kern="1000" dirty="0">
              <a:ea typeface="微软雅黑" panose="020B0503020204020204" pitchFamily="34" charset="-122"/>
              <a:cs typeface="微软雅黑" panose="020B0503020204020204" pitchFamily="34" charset="-122"/>
            </a:endParaRPr>
          </a:p>
        </p:txBody>
      </p:sp>
      <p:pic>
        <p:nvPicPr>
          <p:cNvPr id="79874" name="图片 1">
            <a:extLst>
              <a:ext uri="{FF2B5EF4-FFF2-40B4-BE49-F238E27FC236}">
                <a16:creationId xmlns:a16="http://schemas.microsoft.com/office/drawing/2014/main" id="{B9D9E434-DC2F-497B-A436-4E48F3B2F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1097" y="974816"/>
            <a:ext cx="5527873" cy="3972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284733888"/>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基于时间戳的源数据</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51520" y="687097"/>
            <a:ext cx="2448272" cy="4524315"/>
          </a:xfrm>
          <a:prstGeom prst="rect">
            <a:avLst/>
          </a:prstGeom>
        </p:spPr>
        <p:txBody>
          <a:bodyPr wrap="square">
            <a:spAutoFit/>
          </a:bodyPr>
          <a:lstStyle/>
          <a:p>
            <a:pPr lvl="1"/>
            <a:r>
              <a:rPr lang="zh-CN" altLang="zh-CN" dirty="0"/>
              <a:t>“学生表输入”</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r>
              <a:rPr lang="en-US" altLang="zh-CN" dirty="0">
                <a:highlight>
                  <a:srgbClr val="E8E8E8"/>
                </a:highlight>
              </a:rPr>
              <a:t>SELECT </a:t>
            </a:r>
            <a:r>
              <a:rPr lang="zh-CN" altLang="zh-CN" dirty="0">
                <a:highlight>
                  <a:srgbClr val="E8E8E8"/>
                </a:highlight>
              </a:rPr>
              <a:t>学号</a:t>
            </a:r>
            <a:r>
              <a:rPr lang="en-US" altLang="zh-CN" dirty="0">
                <a:highlight>
                  <a:srgbClr val="E8E8E8"/>
                </a:highlight>
              </a:rPr>
              <a:t>, </a:t>
            </a:r>
            <a:r>
              <a:rPr lang="zh-CN" altLang="zh-CN" dirty="0">
                <a:highlight>
                  <a:srgbClr val="E8E8E8"/>
                </a:highlight>
              </a:rPr>
              <a:t>姓名</a:t>
            </a:r>
            <a:r>
              <a:rPr lang="en-US" altLang="zh-CN" dirty="0">
                <a:highlight>
                  <a:srgbClr val="E8E8E8"/>
                </a:highlight>
              </a:rPr>
              <a:t>, </a:t>
            </a:r>
            <a:r>
              <a:rPr lang="zh-CN" altLang="zh-CN" dirty="0">
                <a:highlight>
                  <a:srgbClr val="E8E8E8"/>
                </a:highlight>
              </a:rPr>
              <a:t>性别</a:t>
            </a:r>
            <a:r>
              <a:rPr lang="en-US" altLang="zh-CN" dirty="0">
                <a:highlight>
                  <a:srgbClr val="E8E8E8"/>
                </a:highlight>
              </a:rPr>
              <a:t>, </a:t>
            </a:r>
            <a:r>
              <a:rPr lang="zh-CN" altLang="zh-CN" dirty="0">
                <a:highlight>
                  <a:srgbClr val="E8E8E8"/>
                </a:highlight>
              </a:rPr>
              <a:t>班级</a:t>
            </a:r>
            <a:r>
              <a:rPr lang="en-US" altLang="zh-CN" dirty="0">
                <a:highlight>
                  <a:srgbClr val="E8E8E8"/>
                </a:highlight>
              </a:rPr>
              <a:t>, </a:t>
            </a:r>
            <a:r>
              <a:rPr lang="zh-CN" altLang="zh-CN" dirty="0">
                <a:highlight>
                  <a:srgbClr val="E8E8E8"/>
                </a:highlight>
              </a:rPr>
              <a:t>年龄</a:t>
            </a:r>
            <a:r>
              <a:rPr lang="en-US" altLang="zh-CN" dirty="0">
                <a:highlight>
                  <a:srgbClr val="E8E8E8"/>
                </a:highlight>
              </a:rPr>
              <a:t>, </a:t>
            </a:r>
            <a:r>
              <a:rPr lang="zh-CN" altLang="zh-CN" dirty="0">
                <a:highlight>
                  <a:srgbClr val="E8E8E8"/>
                </a:highlight>
              </a:rPr>
              <a:t>成绩</a:t>
            </a:r>
            <a:r>
              <a:rPr lang="en-US" altLang="zh-CN" dirty="0">
                <a:highlight>
                  <a:srgbClr val="E8E8E8"/>
                </a:highlight>
              </a:rPr>
              <a:t>, </a:t>
            </a:r>
            <a:r>
              <a:rPr lang="zh-CN" altLang="zh-CN" dirty="0">
                <a:highlight>
                  <a:srgbClr val="E8E8E8"/>
                </a:highlight>
              </a:rPr>
              <a:t>身高</a:t>
            </a:r>
            <a:r>
              <a:rPr lang="en-US" altLang="zh-CN" dirty="0">
                <a:highlight>
                  <a:srgbClr val="E8E8E8"/>
                </a:highlight>
              </a:rPr>
              <a:t>, </a:t>
            </a:r>
            <a:r>
              <a:rPr lang="zh-CN" altLang="zh-CN" dirty="0">
                <a:highlight>
                  <a:srgbClr val="E8E8E8"/>
                </a:highlight>
              </a:rPr>
              <a:t>手机</a:t>
            </a:r>
            <a:r>
              <a:rPr lang="en-US" altLang="zh-CN" dirty="0">
                <a:highlight>
                  <a:srgbClr val="E8E8E8"/>
                </a:highlight>
              </a:rPr>
              <a:t>, </a:t>
            </a:r>
            <a:r>
              <a:rPr lang="zh-CN" altLang="zh-CN" dirty="0">
                <a:highlight>
                  <a:srgbClr val="E8E8E8"/>
                </a:highlight>
              </a:rPr>
              <a:t>插入时间</a:t>
            </a:r>
            <a:r>
              <a:rPr lang="en-US" altLang="zh-CN" dirty="0">
                <a:highlight>
                  <a:srgbClr val="E8E8E8"/>
                </a:highlight>
              </a:rPr>
              <a:t>, </a:t>
            </a:r>
            <a:r>
              <a:rPr lang="zh-CN" altLang="zh-CN" dirty="0">
                <a:highlight>
                  <a:srgbClr val="E8E8E8"/>
                </a:highlight>
              </a:rPr>
              <a:t>更新时间</a:t>
            </a:r>
            <a:r>
              <a:rPr lang="en-US" altLang="zh-CN" dirty="0">
                <a:highlight>
                  <a:srgbClr val="E8E8E8"/>
                </a:highlight>
              </a:rPr>
              <a:t>, </a:t>
            </a:r>
            <a:endParaRPr lang="zh-CN" altLang="zh-CN" dirty="0">
              <a:highlight>
                <a:srgbClr val="E8E8E8"/>
              </a:highlight>
            </a:endParaRPr>
          </a:p>
          <a:p>
            <a:pPr lvl="1"/>
            <a:r>
              <a:rPr lang="en-US" altLang="zh-CN" dirty="0">
                <a:highlight>
                  <a:srgbClr val="E8E8E8"/>
                </a:highlight>
              </a:rPr>
              <a:t>'${cur_time}' as </a:t>
            </a:r>
            <a:r>
              <a:rPr lang="zh-CN" altLang="zh-CN" dirty="0">
                <a:highlight>
                  <a:srgbClr val="E8E8E8"/>
                </a:highlight>
              </a:rPr>
              <a:t>导入时间</a:t>
            </a:r>
            <a:r>
              <a:rPr lang="en-US" altLang="zh-CN" dirty="0">
                <a:highlight>
                  <a:srgbClr val="E8E8E8"/>
                </a:highlight>
              </a:rPr>
              <a:t> FROM student_cdc</a:t>
            </a:r>
            <a:endParaRPr lang="zh-CN" altLang="zh-CN" dirty="0">
              <a:highlight>
                <a:srgbClr val="E8E8E8"/>
              </a:highlight>
            </a:endParaRPr>
          </a:p>
          <a:p>
            <a:pPr lvl="1"/>
            <a:r>
              <a:rPr lang="en-US" altLang="zh-CN" dirty="0">
                <a:highlight>
                  <a:srgbClr val="E8E8E8"/>
                </a:highlight>
              </a:rPr>
              <a:t>WHERE (</a:t>
            </a:r>
            <a:r>
              <a:rPr lang="zh-CN" altLang="zh-CN" dirty="0">
                <a:highlight>
                  <a:srgbClr val="E8E8E8"/>
                </a:highlight>
              </a:rPr>
              <a:t>插入时间</a:t>
            </a:r>
            <a:r>
              <a:rPr lang="en-US" altLang="zh-CN" dirty="0">
                <a:highlight>
                  <a:srgbClr val="E8E8E8"/>
                </a:highlight>
              </a:rPr>
              <a:t>=? and </a:t>
            </a:r>
            <a:r>
              <a:rPr lang="zh-CN" altLang="zh-CN" dirty="0">
                <a:highlight>
                  <a:srgbClr val="E8E8E8"/>
                </a:highlight>
              </a:rPr>
              <a:t>插入时间</a:t>
            </a:r>
            <a:r>
              <a:rPr lang="en-US" altLang="zh-CN" dirty="0">
                <a:highlight>
                  <a:srgbClr val="E8E8E8"/>
                </a:highlight>
              </a:rPr>
              <a:t>&lt;=?) OR (</a:t>
            </a:r>
            <a:r>
              <a:rPr lang="zh-CN" altLang="zh-CN" dirty="0">
                <a:highlight>
                  <a:srgbClr val="E8E8E8"/>
                </a:highlight>
              </a:rPr>
              <a:t>更新时间</a:t>
            </a:r>
            <a:r>
              <a:rPr lang="en-US" altLang="zh-CN" dirty="0">
                <a:highlight>
                  <a:srgbClr val="E8E8E8"/>
                </a:highlight>
              </a:rPr>
              <a:t>&gt;? and </a:t>
            </a:r>
            <a:r>
              <a:rPr lang="zh-CN" altLang="zh-CN" dirty="0">
                <a:highlight>
                  <a:srgbClr val="E8E8E8"/>
                </a:highlight>
              </a:rPr>
              <a:t>更新时间</a:t>
            </a:r>
            <a:r>
              <a:rPr lang="en-US" altLang="zh-CN" dirty="0">
                <a:highlight>
                  <a:srgbClr val="E8E8E8"/>
                </a:highlight>
              </a:rPr>
              <a:t>&lt;=?)</a:t>
            </a:r>
            <a:endParaRPr lang="zh-CN" altLang="zh-CN" dirty="0">
              <a:highlight>
                <a:srgbClr val="E8E8E8"/>
              </a:highlight>
            </a:endParaRPr>
          </a:p>
          <a:p>
            <a:endParaRPr lang="en-US" altLang="zh-CN" kern="1000" dirty="0">
              <a:ea typeface="微软雅黑" panose="020B0503020204020204" pitchFamily="34" charset="-122"/>
              <a:cs typeface="微软雅黑" panose="020B0503020204020204" pitchFamily="34" charset="-122"/>
            </a:endParaRPr>
          </a:p>
          <a:p>
            <a:endParaRPr lang="en-US" altLang="zh-CN" kern="1000" dirty="0">
              <a:ea typeface="微软雅黑" panose="020B0503020204020204" pitchFamily="34" charset="-122"/>
              <a:cs typeface="微软雅黑" panose="020B0503020204020204" pitchFamily="34" charset="-122"/>
            </a:endParaRPr>
          </a:p>
        </p:txBody>
      </p:sp>
      <p:pic>
        <p:nvPicPr>
          <p:cNvPr id="80898" name="图片 1">
            <a:extLst>
              <a:ext uri="{FF2B5EF4-FFF2-40B4-BE49-F238E27FC236}">
                <a16:creationId xmlns:a16="http://schemas.microsoft.com/office/drawing/2014/main" id="{781A1975-74AC-45EB-8A91-C485279C27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4814" y="703865"/>
            <a:ext cx="5821216" cy="4172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424899244"/>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基于时间戳的源数据</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3842954" cy="646331"/>
          </a:xfrm>
          <a:prstGeom prst="rect">
            <a:avLst/>
          </a:prstGeom>
        </p:spPr>
        <p:txBody>
          <a:bodyPr wrap="square">
            <a:spAutoFit/>
          </a:bodyPr>
          <a:lstStyle/>
          <a:p>
            <a:r>
              <a:rPr lang="zh-CN" altLang="zh-CN" dirty="0"/>
              <a:t>“</a:t>
            </a:r>
            <a:r>
              <a:rPr lang="en-US" altLang="zh-CN" dirty="0"/>
              <a:t>Excel</a:t>
            </a:r>
            <a:r>
              <a:rPr lang="zh-CN" altLang="en-US" dirty="0"/>
              <a:t>输出</a:t>
            </a:r>
            <a:r>
              <a:rPr lang="zh-CN" altLang="zh-CN" dirty="0"/>
              <a:t>”</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endParaRPr lang="zh-CN" altLang="en-US" dirty="0"/>
          </a:p>
        </p:txBody>
      </p:sp>
      <p:pic>
        <p:nvPicPr>
          <p:cNvPr id="73730" name="图片 1">
            <a:extLst>
              <a:ext uri="{FF2B5EF4-FFF2-40B4-BE49-F238E27FC236}">
                <a16:creationId xmlns:a16="http://schemas.microsoft.com/office/drawing/2014/main" id="{27AC7773-4FA0-4175-A05E-3CE7ADB2EB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3432" y="652944"/>
            <a:ext cx="4032448" cy="43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641043437"/>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基于时间戳的源数据</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3842954" cy="646331"/>
          </a:xfrm>
          <a:prstGeom prst="rect">
            <a:avLst/>
          </a:prstGeom>
        </p:spPr>
        <p:txBody>
          <a:bodyPr wrap="square">
            <a:spAutoFit/>
          </a:bodyPr>
          <a:lstStyle/>
          <a:p>
            <a:r>
              <a:rPr lang="zh-CN" altLang="zh-CN" dirty="0"/>
              <a:t>“插入</a:t>
            </a:r>
            <a:r>
              <a:rPr lang="en-US" altLang="zh-CN" dirty="0"/>
              <a:t> / </a:t>
            </a:r>
            <a:r>
              <a:rPr lang="zh-CN" altLang="zh-CN" dirty="0"/>
              <a:t>更新”</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endParaRPr lang="zh-CN" altLang="en-US" dirty="0"/>
          </a:p>
        </p:txBody>
      </p:sp>
      <p:pic>
        <p:nvPicPr>
          <p:cNvPr id="81922" name="图片 1">
            <a:extLst>
              <a:ext uri="{FF2B5EF4-FFF2-40B4-BE49-F238E27FC236}">
                <a16:creationId xmlns:a16="http://schemas.microsoft.com/office/drawing/2014/main" id="{EFB27AB5-8BB7-4232-BEB8-FCD5A79735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4814" y="933032"/>
            <a:ext cx="5958286" cy="401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77874273"/>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基于时间戳的源数据</a:t>
            </a:r>
            <a:r>
              <a:rPr lang="en-US" altLang="zh-CN" dirty="0"/>
              <a:t>CDC</a:t>
            </a:r>
            <a:r>
              <a:rPr lang="zh-CN" altLang="en-US" dirty="0"/>
              <a:t>案例</a:t>
            </a:r>
          </a:p>
        </p:txBody>
      </p:sp>
      <p:sp>
        <p:nvSpPr>
          <p:cNvPr id="2" name="矩形 1">
            <a:extLst>
              <a:ext uri="{FF2B5EF4-FFF2-40B4-BE49-F238E27FC236}">
                <a16:creationId xmlns:a16="http://schemas.microsoft.com/office/drawing/2014/main" id="{E2CADD74-D71B-477B-A59F-9B6239EC9F00}"/>
              </a:ext>
            </a:extLst>
          </p:cNvPr>
          <p:cNvSpPr/>
          <p:nvPr/>
        </p:nvSpPr>
        <p:spPr>
          <a:xfrm>
            <a:off x="443781" y="739243"/>
            <a:ext cx="7656611" cy="923330"/>
          </a:xfrm>
          <a:prstGeom prst="rect">
            <a:avLst/>
          </a:prstGeom>
        </p:spPr>
        <p:txBody>
          <a:bodyPr wrap="square">
            <a:spAutoFit/>
          </a:bodyPr>
          <a:lstStyle/>
          <a:p>
            <a:r>
              <a:rPr lang="zh-CN" altLang="en-US" dirty="0"/>
              <a:t>点击运行按钮，</a:t>
            </a:r>
            <a:r>
              <a:rPr lang="zh-CN" altLang="zh-CN" dirty="0"/>
              <a:t>在弹出的对话框中，设置命名参数</a:t>
            </a:r>
            <a:r>
              <a:rPr lang="en-US" altLang="zh-CN" dirty="0"/>
              <a:t>cur_time</a:t>
            </a:r>
            <a:r>
              <a:rPr lang="zh-CN" altLang="zh-CN" dirty="0"/>
              <a:t>的值为“</a:t>
            </a:r>
            <a:r>
              <a:rPr lang="en-US" altLang="zh-CN" dirty="0"/>
              <a:t>2018-08-06</a:t>
            </a:r>
            <a:r>
              <a:rPr lang="zh-CN" altLang="zh-CN" dirty="0"/>
              <a:t>”</a:t>
            </a:r>
            <a:r>
              <a:rPr lang="zh-CN" altLang="en-US" dirty="0"/>
              <a:t>，点击“启动”按钮，</a:t>
            </a:r>
            <a:r>
              <a:rPr lang="zh-CN" altLang="zh-CN" dirty="0"/>
              <a:t>将在路径“</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章”中输出名为</a:t>
            </a:r>
            <a:r>
              <a:rPr lang="en-US" altLang="zh-CN" dirty="0"/>
              <a:t>student_cdc.xls</a:t>
            </a:r>
            <a:r>
              <a:rPr lang="zh-CN" altLang="zh-CN" dirty="0"/>
              <a:t>的文件</a:t>
            </a:r>
            <a:r>
              <a:rPr lang="zh-CN" altLang="en-US" dirty="0"/>
              <a:t>，</a:t>
            </a:r>
            <a:r>
              <a:rPr lang="en-US" altLang="zh-CN" dirty="0"/>
              <a:t>cdc_time_log</a:t>
            </a:r>
            <a:r>
              <a:rPr lang="zh-CN" altLang="en-US" dirty="0"/>
              <a:t>表中的内容改为输入的参数值。</a:t>
            </a:r>
          </a:p>
        </p:txBody>
      </p:sp>
      <p:pic>
        <p:nvPicPr>
          <p:cNvPr id="82946" name="图片 1">
            <a:extLst>
              <a:ext uri="{FF2B5EF4-FFF2-40B4-BE49-F238E27FC236}">
                <a16:creationId xmlns:a16="http://schemas.microsoft.com/office/drawing/2014/main" id="{917A5A0E-D224-41AF-9FD8-459B5838E9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1705896"/>
            <a:ext cx="3744416" cy="323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40542439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基于时间戳的源数据</a:t>
            </a:r>
            <a:r>
              <a:rPr lang="en-US" altLang="zh-CN" dirty="0"/>
              <a:t>CDC</a:t>
            </a:r>
            <a:r>
              <a:rPr lang="zh-CN" altLang="en-US" dirty="0"/>
              <a:t>案例</a:t>
            </a:r>
          </a:p>
        </p:txBody>
      </p:sp>
      <p:sp>
        <p:nvSpPr>
          <p:cNvPr id="2" name="矩形 1">
            <a:extLst>
              <a:ext uri="{FF2B5EF4-FFF2-40B4-BE49-F238E27FC236}">
                <a16:creationId xmlns:a16="http://schemas.microsoft.com/office/drawing/2014/main" id="{E2CADD74-D71B-477B-A59F-9B6239EC9F00}"/>
              </a:ext>
            </a:extLst>
          </p:cNvPr>
          <p:cNvSpPr/>
          <p:nvPr/>
        </p:nvSpPr>
        <p:spPr>
          <a:xfrm>
            <a:off x="443781" y="739243"/>
            <a:ext cx="7656611" cy="923330"/>
          </a:xfrm>
          <a:prstGeom prst="rect">
            <a:avLst/>
          </a:prstGeom>
        </p:spPr>
        <p:txBody>
          <a:bodyPr wrap="square">
            <a:spAutoFit/>
          </a:bodyPr>
          <a:lstStyle/>
          <a:p>
            <a:r>
              <a:rPr lang="zh-CN" altLang="zh-CN" dirty="0"/>
              <a:t>再次运行该转换，设置命名参数</a:t>
            </a:r>
            <a:r>
              <a:rPr lang="en-US" altLang="zh-CN" dirty="0"/>
              <a:t>cur_time</a:t>
            </a:r>
            <a:r>
              <a:rPr lang="zh-CN" altLang="zh-CN" dirty="0"/>
              <a:t>的值为“</a:t>
            </a:r>
            <a:r>
              <a:rPr lang="en-US" altLang="zh-CN" dirty="0"/>
              <a:t>2018-08-07</a:t>
            </a:r>
            <a:r>
              <a:rPr lang="zh-CN" altLang="zh-CN" dirty="0"/>
              <a:t>”</a:t>
            </a:r>
            <a:r>
              <a:rPr lang="zh-CN" altLang="en-US" dirty="0"/>
              <a:t>，点击“启动”按钮，</a:t>
            </a:r>
            <a:r>
              <a:rPr lang="en-US" altLang="zh-CN" dirty="0"/>
              <a:t>student_cdc.xls</a:t>
            </a:r>
            <a:r>
              <a:rPr lang="zh-CN" altLang="zh-CN" dirty="0"/>
              <a:t>的文件</a:t>
            </a:r>
            <a:r>
              <a:rPr lang="zh-CN" altLang="en-US" dirty="0"/>
              <a:t>会追加增量数据，</a:t>
            </a:r>
            <a:r>
              <a:rPr lang="en-US" altLang="zh-CN" dirty="0"/>
              <a:t>cdc_time_log</a:t>
            </a:r>
            <a:r>
              <a:rPr lang="zh-CN" altLang="en-US" dirty="0"/>
              <a:t>表中的内容改为输入的参数值。</a:t>
            </a:r>
          </a:p>
        </p:txBody>
      </p:sp>
      <p:pic>
        <p:nvPicPr>
          <p:cNvPr id="82946" name="图片 1">
            <a:extLst>
              <a:ext uri="{FF2B5EF4-FFF2-40B4-BE49-F238E27FC236}">
                <a16:creationId xmlns:a16="http://schemas.microsoft.com/office/drawing/2014/main" id="{917A5A0E-D224-41AF-9FD8-459B5838E9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1705896"/>
            <a:ext cx="3744416" cy="323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241156687"/>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基于文件的数据导入与导出</a:t>
            </a:r>
          </a:p>
        </p:txBody>
      </p:sp>
    </p:spTree>
    <p:custDataLst>
      <p:tags r:id="rId1"/>
    </p:custDataLst>
    <p:extLst>
      <p:ext uri="{BB962C8B-B14F-4D97-AF65-F5344CB8AC3E}">
        <p14:creationId xmlns:p14="http://schemas.microsoft.com/office/powerpoint/2010/main" val="37938828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文件的导入与导出案例</a:t>
            </a:r>
            <a:r>
              <a:rPr lang="en-US" altLang="zh-CN" dirty="0"/>
              <a:t>1</a:t>
            </a:r>
            <a:endParaRPr lang="zh-CN" altLang="en-US" dirty="0"/>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3EC4E78A-C00A-4733-9C67-483D8AA6B737}"/>
              </a:ext>
            </a:extLst>
          </p:cNvPr>
          <p:cNvSpPr/>
          <p:nvPr/>
        </p:nvSpPr>
        <p:spPr>
          <a:xfrm>
            <a:off x="251520" y="687097"/>
            <a:ext cx="2159566"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a:t>
            </a:r>
            <a:r>
              <a:rPr lang="en-US" altLang="zh-CN" kern="1000" dirty="0">
                <a:ea typeface="微软雅黑" panose="020B0503020204020204" pitchFamily="34" charset="-122"/>
                <a:cs typeface="微软雅黑" panose="020B0503020204020204" pitchFamily="34" charset="-122"/>
              </a:rPr>
              <a:t>2</a:t>
            </a:r>
            <a:r>
              <a:rPr lang="zh-CN" altLang="zh-CN" kern="1000" dirty="0">
                <a:ea typeface="微软雅黑" panose="020B0503020204020204" pitchFamily="34" charset="-122"/>
                <a:cs typeface="微软雅黑" panose="020B0503020204020204" pitchFamily="34" charset="-122"/>
              </a:rPr>
              <a:t>）转换的设计图</a:t>
            </a:r>
            <a:endParaRPr lang="zh-CN" altLang="en-US" dirty="0"/>
          </a:p>
        </p:txBody>
      </p:sp>
      <p:sp>
        <p:nvSpPr>
          <p:cNvPr id="3" name="矩形 2">
            <a:extLst>
              <a:ext uri="{FF2B5EF4-FFF2-40B4-BE49-F238E27FC236}">
                <a16:creationId xmlns:a16="http://schemas.microsoft.com/office/drawing/2014/main" id="{C71C9BA5-CC6B-4682-93C1-0C283A72F57F}"/>
              </a:ext>
            </a:extLst>
          </p:cNvPr>
          <p:cNvSpPr/>
          <p:nvPr/>
        </p:nvSpPr>
        <p:spPr>
          <a:xfrm>
            <a:off x="611560" y="1094422"/>
            <a:ext cx="7920880" cy="646331"/>
          </a:xfrm>
          <a:prstGeom prst="rect">
            <a:avLst/>
          </a:prstGeom>
        </p:spPr>
        <p:txBody>
          <a:bodyPr wrap="square">
            <a:spAutoFit/>
          </a:bodyPr>
          <a:lstStyle/>
          <a:p>
            <a:pPr marL="63500" indent="259080"/>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参考第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2.2.2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节的操作，新建转换文件，并开始可视化编程。其中，“固定宽度文本文件输出”为“文本文件输出”步骤。</a:t>
            </a:r>
            <a:endParaRPr lang="zh-CN" altLang="zh-CN" kern="1000" dirty="0">
              <a:latin typeface="Times New Roman" panose="02020603050405020304" pitchFamily="18" charset="0"/>
              <a:ea typeface="方正书宋简体"/>
            </a:endParaRPr>
          </a:p>
        </p:txBody>
      </p:sp>
      <p:pic>
        <p:nvPicPr>
          <p:cNvPr id="4098" name="图片 4">
            <a:extLst>
              <a:ext uri="{FF2B5EF4-FFF2-40B4-BE49-F238E27FC236}">
                <a16:creationId xmlns:a16="http://schemas.microsoft.com/office/drawing/2014/main" id="{397DD2BA-FE52-4D5A-8847-6F959AC76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9922" y="2201641"/>
            <a:ext cx="6122517" cy="150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719682834"/>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基于自增序列的源数据</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2D843325-A287-4FD6-895A-80AB457A0036}"/>
              </a:ext>
            </a:extLst>
          </p:cNvPr>
          <p:cNvSpPr/>
          <p:nvPr/>
        </p:nvSpPr>
        <p:spPr>
          <a:xfrm>
            <a:off x="368977" y="687097"/>
            <a:ext cx="2858475" cy="369332"/>
          </a:xfrm>
          <a:prstGeom prst="rect">
            <a:avLst/>
          </a:prstGeom>
        </p:spPr>
        <p:txBody>
          <a:bodyPr wrap="none">
            <a:spAutoFit/>
          </a:bodyPr>
          <a:lstStyle/>
          <a:p>
            <a:r>
              <a:rPr lang="zh-CN" altLang="en-US" kern="1000" dirty="0">
                <a:latin typeface="微软雅黑" panose="020B0503020204020204" pitchFamily="34" charset="-122"/>
                <a:cs typeface="微软雅黑" panose="020B0503020204020204" pitchFamily="34" charset="-122"/>
              </a:rPr>
              <a:t>（</a:t>
            </a:r>
            <a:r>
              <a:rPr lang="en-US" altLang="zh-CN" kern="1000" dirty="0">
                <a:latin typeface="微软雅黑" panose="020B0503020204020204" pitchFamily="34" charset="-122"/>
                <a:cs typeface="微软雅黑" panose="020B0503020204020204" pitchFamily="34" charset="-122"/>
              </a:rPr>
              <a:t>1</a:t>
            </a:r>
            <a:r>
              <a:rPr lang="zh-CN" altLang="zh-CN" kern="1000" dirty="0">
                <a:ea typeface="微软雅黑" panose="020B0503020204020204" pitchFamily="34" charset="-122"/>
                <a:cs typeface="微软雅黑" panose="020B0503020204020204" pitchFamily="34" charset="-122"/>
              </a:rPr>
              <a:t>）转换的输入输出需求</a:t>
            </a:r>
            <a:endParaRPr lang="zh-CN" altLang="en-US" dirty="0"/>
          </a:p>
        </p:txBody>
      </p:sp>
      <p:sp>
        <p:nvSpPr>
          <p:cNvPr id="3" name="矩形 2">
            <a:extLst>
              <a:ext uri="{FF2B5EF4-FFF2-40B4-BE49-F238E27FC236}">
                <a16:creationId xmlns:a16="http://schemas.microsoft.com/office/drawing/2014/main" id="{A62FFF1D-1EA3-4118-A5F5-DCBF4DBD8F79}"/>
              </a:ext>
            </a:extLst>
          </p:cNvPr>
          <p:cNvSpPr/>
          <p:nvPr/>
        </p:nvSpPr>
        <p:spPr>
          <a:xfrm>
            <a:off x="490285" y="1587721"/>
            <a:ext cx="4153723" cy="3139321"/>
          </a:xfrm>
          <a:prstGeom prst="rect">
            <a:avLst/>
          </a:prstGeom>
        </p:spPr>
        <p:txBody>
          <a:bodyPr wrap="square">
            <a:spAutoFit/>
          </a:bodyPr>
          <a:lstStyle/>
          <a:p>
            <a:r>
              <a:rPr lang="zh-CN" altLang="zh-CN" dirty="0"/>
              <a:t>根据</a:t>
            </a:r>
            <a:r>
              <a:rPr lang="en-US" altLang="zh-CN" dirty="0"/>
              <a:t>cdc_seq_log</a:t>
            </a:r>
            <a:r>
              <a:rPr lang="zh-CN" altLang="zh-CN" dirty="0"/>
              <a:t>表中的上次执行序列，以及输入的当前执行序列，增量导出</a:t>
            </a:r>
            <a:r>
              <a:rPr lang="en-US" altLang="zh-CN" dirty="0"/>
              <a:t>student_cdc</a:t>
            </a:r>
            <a:r>
              <a:rPr lang="zh-CN" altLang="zh-CN" dirty="0"/>
              <a:t>表中的数据。输出的数据存储在</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a:t>
            </a:r>
            <a:r>
              <a:rPr lang="en-US" altLang="zh-CN" dirty="0"/>
              <a:t>\ student_cdc_seq.xls</a:t>
            </a:r>
            <a:r>
              <a:rPr lang="zh-CN" altLang="zh-CN" dirty="0"/>
              <a:t>文件中。其中，</a:t>
            </a:r>
            <a:r>
              <a:rPr lang="en-US" altLang="zh-CN" dirty="0"/>
              <a:t>cdc_seq_log</a:t>
            </a:r>
            <a:r>
              <a:rPr lang="zh-CN" altLang="zh-CN" dirty="0"/>
              <a:t>表的主要作用是记录上次执行的序列值，拉取当前执行序列与上次执行序列之间的数据即为增量数据， 拉取成功后，需要将</a:t>
            </a:r>
            <a:r>
              <a:rPr lang="en-US" altLang="zh-CN" dirty="0"/>
              <a:t>cdc_seq_log</a:t>
            </a:r>
            <a:r>
              <a:rPr lang="zh-CN" altLang="zh-CN" dirty="0"/>
              <a:t>表中的上次执行序列更新为当前执行序列。这样就可以继续进行</a:t>
            </a:r>
            <a:r>
              <a:rPr lang="en-US" altLang="zh-CN" dirty="0"/>
              <a:t>CDC</a:t>
            </a:r>
            <a:r>
              <a:rPr lang="zh-CN" altLang="zh-CN" dirty="0"/>
              <a:t>操作。</a:t>
            </a:r>
          </a:p>
        </p:txBody>
      </p:sp>
      <p:pic>
        <p:nvPicPr>
          <p:cNvPr id="8" name="图片 7" descr="曙光科技机器人设-男.png">
            <a:extLst>
              <a:ext uri="{FF2B5EF4-FFF2-40B4-BE49-F238E27FC236}">
                <a16:creationId xmlns:a16="http://schemas.microsoft.com/office/drawing/2014/main" id="{FBDA85DE-45FC-458A-9120-EBFAA239DAD5}"/>
              </a:ext>
            </a:extLst>
          </p:cNvPr>
          <p:cNvPicPr>
            <a:picLocks noChangeAspect="1"/>
          </p:cNvPicPr>
          <p:nvPr/>
        </p:nvPicPr>
        <p:blipFill>
          <a:blip r:embed="rId4"/>
          <a:srcRect l="52344" r="9375"/>
          <a:stretch>
            <a:fillRect/>
          </a:stretch>
        </p:blipFill>
        <p:spPr>
          <a:xfrm>
            <a:off x="4938714" y="0"/>
            <a:ext cx="3500462" cy="5143500"/>
          </a:xfrm>
          <a:prstGeom prst="rect">
            <a:avLst/>
          </a:prstGeom>
        </p:spPr>
      </p:pic>
    </p:spTree>
    <p:custDataLst>
      <p:tags r:id="rId1"/>
    </p:custDataLst>
    <p:extLst>
      <p:ext uri="{BB962C8B-B14F-4D97-AF65-F5344CB8AC3E}">
        <p14:creationId xmlns:p14="http://schemas.microsoft.com/office/powerpoint/2010/main" val="2751208658"/>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基于自增序列的源数据</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pic>
        <p:nvPicPr>
          <p:cNvPr id="74754" name="图片 1">
            <a:extLst>
              <a:ext uri="{FF2B5EF4-FFF2-40B4-BE49-F238E27FC236}">
                <a16:creationId xmlns:a16="http://schemas.microsoft.com/office/drawing/2014/main" id="{14AC47C9-6048-4F83-821E-F56FEB9E21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748" y="1400060"/>
            <a:ext cx="8574504" cy="158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158C12AA-75F8-48B9-9ACC-ED01598D4973}"/>
              </a:ext>
            </a:extLst>
          </p:cNvPr>
          <p:cNvSpPr/>
          <p:nvPr/>
        </p:nvSpPr>
        <p:spPr>
          <a:xfrm>
            <a:off x="283682" y="746770"/>
            <a:ext cx="3299621" cy="369332"/>
          </a:xfrm>
          <a:prstGeom prst="rect">
            <a:avLst/>
          </a:prstGeom>
        </p:spPr>
        <p:txBody>
          <a:bodyPr wrap="none">
            <a:spAutoFit/>
          </a:bodyPr>
          <a:lstStyle/>
          <a:p>
            <a:r>
              <a:rPr lang="zh-CN" altLang="zh-CN" kern="1000" spc="10" dirty="0">
                <a:ea typeface="微软雅黑" panose="020B0503020204020204" pitchFamily="34" charset="-122"/>
                <a:cs typeface="微软雅黑" panose="020B0503020204020204" pitchFamily="34" charset="-122"/>
              </a:rPr>
              <a:t>输入数据</a:t>
            </a:r>
            <a:r>
              <a:rPr lang="en-US" altLang="zh-CN" kern="1000" spc="10" dirty="0">
                <a:ea typeface="微软雅黑" panose="020B0503020204020204" pitchFamily="34" charset="-122"/>
                <a:cs typeface="微软雅黑" panose="020B0503020204020204" pitchFamily="34" charset="-122"/>
              </a:rPr>
              <a:t>student_cdc</a:t>
            </a:r>
            <a:r>
              <a:rPr lang="zh-CN" altLang="zh-CN" kern="1000" spc="10" dirty="0">
                <a:ea typeface="微软雅黑" panose="020B0503020204020204" pitchFamily="34" charset="-122"/>
                <a:cs typeface="微软雅黑" panose="020B0503020204020204" pitchFamily="34" charset="-122"/>
              </a:rPr>
              <a:t>表的内容</a:t>
            </a:r>
            <a:endParaRPr lang="zh-CN" altLang="en-US" dirty="0"/>
          </a:p>
        </p:txBody>
      </p:sp>
      <p:sp>
        <p:nvSpPr>
          <p:cNvPr id="5" name="矩形 4">
            <a:extLst>
              <a:ext uri="{FF2B5EF4-FFF2-40B4-BE49-F238E27FC236}">
                <a16:creationId xmlns:a16="http://schemas.microsoft.com/office/drawing/2014/main" id="{A278453A-5A58-4318-A89D-6A09050352FC}"/>
              </a:ext>
            </a:extLst>
          </p:cNvPr>
          <p:cNvSpPr/>
          <p:nvPr/>
        </p:nvSpPr>
        <p:spPr>
          <a:xfrm>
            <a:off x="192631" y="3175937"/>
            <a:ext cx="3390672"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输入数据</a:t>
            </a:r>
            <a:r>
              <a:rPr lang="en-US" altLang="zh-CN" kern="1000" dirty="0">
                <a:ea typeface="微软雅黑" panose="020B0503020204020204" pitchFamily="34" charset="-122"/>
                <a:cs typeface="微软雅黑" panose="020B0503020204020204" pitchFamily="34" charset="-122"/>
              </a:rPr>
              <a:t>cdc_seq_log</a:t>
            </a:r>
            <a:r>
              <a:rPr lang="zh-CN" altLang="zh-CN" kern="1000" dirty="0">
                <a:ea typeface="微软雅黑" panose="020B0503020204020204" pitchFamily="34" charset="-122"/>
                <a:cs typeface="微软雅黑" panose="020B0503020204020204" pitchFamily="34" charset="-122"/>
              </a:rPr>
              <a:t>表的内容</a:t>
            </a:r>
            <a:endParaRPr lang="zh-CN" altLang="en-US" dirty="0"/>
          </a:p>
        </p:txBody>
      </p:sp>
      <p:pic>
        <p:nvPicPr>
          <p:cNvPr id="1027" name="图片 1">
            <a:extLst>
              <a:ext uri="{FF2B5EF4-FFF2-40B4-BE49-F238E27FC236}">
                <a16:creationId xmlns:a16="http://schemas.microsoft.com/office/drawing/2014/main" id="{0C151ADE-D5BD-4695-B9B2-F9D16FF678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794" y="3871914"/>
            <a:ext cx="3970412" cy="918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953329236"/>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基于自增序列的源数据</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66010" y="6068851"/>
            <a:ext cx="3436111" cy="151685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628CAB86-20F1-46E4-8825-68924BA213B3}"/>
              </a:ext>
            </a:extLst>
          </p:cNvPr>
          <p:cNvSpPr/>
          <p:nvPr/>
        </p:nvSpPr>
        <p:spPr>
          <a:xfrm>
            <a:off x="475030" y="708169"/>
            <a:ext cx="6789038" cy="369332"/>
          </a:xfrm>
          <a:prstGeom prst="rect">
            <a:avLst/>
          </a:prstGeom>
        </p:spPr>
        <p:txBody>
          <a:bodyPr wrap="none">
            <a:spAutoFit/>
          </a:bodyPr>
          <a:lstStyle/>
          <a:p>
            <a:r>
              <a:rPr lang="zh-CN" altLang="zh-CN" dirty="0"/>
              <a:t>输入当前序列为“</a:t>
            </a:r>
            <a:r>
              <a:rPr lang="en-US" altLang="zh-CN" dirty="0"/>
              <a:t>2</a:t>
            </a:r>
            <a:r>
              <a:rPr lang="zh-CN" altLang="zh-CN" dirty="0"/>
              <a:t>”期望输出的</a:t>
            </a:r>
            <a:r>
              <a:rPr lang="en-US" altLang="zh-CN" dirty="0"/>
              <a:t>student_cdc_seq.xls</a:t>
            </a:r>
            <a:r>
              <a:rPr lang="zh-CN" altLang="zh-CN" dirty="0"/>
              <a:t>文件的内容</a:t>
            </a:r>
            <a:endParaRPr lang="zh-CN" altLang="en-US" dirty="0"/>
          </a:p>
        </p:txBody>
      </p:sp>
      <p:sp>
        <p:nvSpPr>
          <p:cNvPr id="2" name="矩形 1">
            <a:extLst>
              <a:ext uri="{FF2B5EF4-FFF2-40B4-BE49-F238E27FC236}">
                <a16:creationId xmlns:a16="http://schemas.microsoft.com/office/drawing/2014/main" id="{3AB1D8B8-1768-42B2-B2CF-D15FDFF022CD}"/>
              </a:ext>
            </a:extLst>
          </p:cNvPr>
          <p:cNvSpPr/>
          <p:nvPr/>
        </p:nvSpPr>
        <p:spPr>
          <a:xfrm>
            <a:off x="3107496" y="2387084"/>
            <a:ext cx="2864887"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期望</a:t>
            </a:r>
            <a:r>
              <a:rPr lang="en-US" altLang="zh-CN" kern="1000" dirty="0">
                <a:ea typeface="微软雅黑" panose="020B0503020204020204" pitchFamily="34" charset="-122"/>
                <a:cs typeface="微软雅黑" panose="020B0503020204020204" pitchFamily="34" charset="-122"/>
              </a:rPr>
              <a:t>cdc_seq_log</a:t>
            </a:r>
            <a:r>
              <a:rPr lang="zh-CN" altLang="zh-CN" kern="1000" dirty="0">
                <a:ea typeface="微软雅黑" panose="020B0503020204020204" pitchFamily="34" charset="-122"/>
                <a:cs typeface="微软雅黑" panose="020B0503020204020204" pitchFamily="34" charset="-122"/>
              </a:rPr>
              <a:t>表的内容</a:t>
            </a:r>
            <a:endParaRPr lang="zh-CN" altLang="en-US" dirty="0"/>
          </a:p>
        </p:txBody>
      </p:sp>
      <p:pic>
        <p:nvPicPr>
          <p:cNvPr id="2050" name="图片 1">
            <a:extLst>
              <a:ext uri="{FF2B5EF4-FFF2-40B4-BE49-F238E27FC236}">
                <a16:creationId xmlns:a16="http://schemas.microsoft.com/office/drawing/2014/main" id="{5F1FD069-6050-45B5-B64E-AB851BF7F9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736" y="1401599"/>
            <a:ext cx="8556528" cy="50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1">
            <a:extLst>
              <a:ext uri="{FF2B5EF4-FFF2-40B4-BE49-F238E27FC236}">
                <a16:creationId xmlns:a16="http://schemas.microsoft.com/office/drawing/2014/main" id="{C1B7DDCC-0286-4E75-BFBA-6783A4435C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6428" y="3136198"/>
            <a:ext cx="5431143" cy="127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89058522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基于自增序列的源数据</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66010" y="6068851"/>
            <a:ext cx="3436111" cy="151685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628CAB86-20F1-46E4-8825-68924BA213B3}"/>
              </a:ext>
            </a:extLst>
          </p:cNvPr>
          <p:cNvSpPr/>
          <p:nvPr/>
        </p:nvSpPr>
        <p:spPr>
          <a:xfrm>
            <a:off x="475030" y="708169"/>
            <a:ext cx="6917278" cy="369332"/>
          </a:xfrm>
          <a:prstGeom prst="rect">
            <a:avLst/>
          </a:prstGeom>
        </p:spPr>
        <p:txBody>
          <a:bodyPr wrap="none">
            <a:spAutoFit/>
          </a:bodyPr>
          <a:lstStyle/>
          <a:p>
            <a:r>
              <a:rPr lang="zh-CN" altLang="zh-CN" dirty="0"/>
              <a:t>输入当前序列</a:t>
            </a:r>
            <a:r>
              <a:rPr lang="zh-CN" altLang="en-US" dirty="0"/>
              <a:t>为</a:t>
            </a:r>
            <a:r>
              <a:rPr lang="zh-CN" altLang="zh-CN" dirty="0"/>
              <a:t>“</a:t>
            </a:r>
            <a:r>
              <a:rPr lang="en-US" altLang="zh-CN" dirty="0"/>
              <a:t>5</a:t>
            </a:r>
            <a:r>
              <a:rPr lang="zh-CN" altLang="zh-CN" dirty="0"/>
              <a:t>”期望输出的</a:t>
            </a:r>
            <a:r>
              <a:rPr lang="en-US" altLang="zh-CN" dirty="0"/>
              <a:t>student_cdc_seq.xls</a:t>
            </a:r>
            <a:r>
              <a:rPr lang="zh-CN" altLang="zh-CN" dirty="0"/>
              <a:t>文件的内容</a:t>
            </a:r>
            <a:endParaRPr lang="zh-CN" altLang="en-US" dirty="0"/>
          </a:p>
        </p:txBody>
      </p:sp>
      <p:sp>
        <p:nvSpPr>
          <p:cNvPr id="2" name="矩形 1">
            <a:extLst>
              <a:ext uri="{FF2B5EF4-FFF2-40B4-BE49-F238E27FC236}">
                <a16:creationId xmlns:a16="http://schemas.microsoft.com/office/drawing/2014/main" id="{3AB1D8B8-1768-42B2-B2CF-D15FDFF022CD}"/>
              </a:ext>
            </a:extLst>
          </p:cNvPr>
          <p:cNvSpPr/>
          <p:nvPr/>
        </p:nvSpPr>
        <p:spPr>
          <a:xfrm>
            <a:off x="3107496" y="2387084"/>
            <a:ext cx="2864887"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期望</a:t>
            </a:r>
            <a:r>
              <a:rPr lang="en-US" altLang="zh-CN" kern="1000" dirty="0">
                <a:ea typeface="微软雅黑" panose="020B0503020204020204" pitchFamily="34" charset="-122"/>
                <a:cs typeface="微软雅黑" panose="020B0503020204020204" pitchFamily="34" charset="-122"/>
              </a:rPr>
              <a:t>cdc_seq_log</a:t>
            </a:r>
            <a:r>
              <a:rPr lang="zh-CN" altLang="zh-CN" kern="1000" dirty="0">
                <a:ea typeface="微软雅黑" panose="020B0503020204020204" pitchFamily="34" charset="-122"/>
                <a:cs typeface="微软雅黑" panose="020B0503020204020204" pitchFamily="34" charset="-122"/>
              </a:rPr>
              <a:t>表的内容</a:t>
            </a:r>
            <a:endParaRPr lang="zh-CN" altLang="en-US" dirty="0"/>
          </a:p>
        </p:txBody>
      </p:sp>
      <p:pic>
        <p:nvPicPr>
          <p:cNvPr id="3074" name="图片 1">
            <a:extLst>
              <a:ext uri="{FF2B5EF4-FFF2-40B4-BE49-F238E27FC236}">
                <a16:creationId xmlns:a16="http://schemas.microsoft.com/office/drawing/2014/main" id="{C95E71A7-2B19-4BF8-9402-F0785C6500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426" y="1242423"/>
            <a:ext cx="7674285" cy="96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1">
            <a:extLst>
              <a:ext uri="{FF2B5EF4-FFF2-40B4-BE49-F238E27FC236}">
                <a16:creationId xmlns:a16="http://schemas.microsoft.com/office/drawing/2014/main" id="{2DD5B188-41F8-44EF-A12B-1D40C9FC53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146" y="3182018"/>
            <a:ext cx="5177708" cy="118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986492679"/>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基于自增序列的源数据</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3EC4E78A-C00A-4733-9C67-483D8AA6B737}"/>
              </a:ext>
            </a:extLst>
          </p:cNvPr>
          <p:cNvSpPr/>
          <p:nvPr/>
        </p:nvSpPr>
        <p:spPr>
          <a:xfrm>
            <a:off x="251520" y="687097"/>
            <a:ext cx="2159566"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a:t>
            </a:r>
            <a:r>
              <a:rPr lang="en-US" altLang="zh-CN" kern="1000" dirty="0">
                <a:ea typeface="微软雅黑" panose="020B0503020204020204" pitchFamily="34" charset="-122"/>
                <a:cs typeface="微软雅黑" panose="020B0503020204020204" pitchFamily="34" charset="-122"/>
              </a:rPr>
              <a:t>2</a:t>
            </a:r>
            <a:r>
              <a:rPr lang="zh-CN" altLang="zh-CN" kern="1000" dirty="0">
                <a:ea typeface="微软雅黑" panose="020B0503020204020204" pitchFamily="34" charset="-122"/>
                <a:cs typeface="微软雅黑" panose="020B0503020204020204" pitchFamily="34" charset="-122"/>
              </a:rPr>
              <a:t>）转换的设计图</a:t>
            </a:r>
            <a:endParaRPr lang="zh-CN" altLang="en-US" dirty="0"/>
          </a:p>
        </p:txBody>
      </p:sp>
      <p:sp>
        <p:nvSpPr>
          <p:cNvPr id="3" name="矩形 2">
            <a:extLst>
              <a:ext uri="{FF2B5EF4-FFF2-40B4-BE49-F238E27FC236}">
                <a16:creationId xmlns:a16="http://schemas.microsoft.com/office/drawing/2014/main" id="{C71C9BA5-CC6B-4682-93C1-0C283A72F57F}"/>
              </a:ext>
            </a:extLst>
          </p:cNvPr>
          <p:cNvSpPr/>
          <p:nvPr/>
        </p:nvSpPr>
        <p:spPr>
          <a:xfrm>
            <a:off x="611560" y="1094422"/>
            <a:ext cx="7920880" cy="369332"/>
          </a:xfrm>
          <a:prstGeom prst="rect">
            <a:avLst/>
          </a:prstGeom>
        </p:spPr>
        <p:txBody>
          <a:bodyPr wrap="square">
            <a:spAutoFit/>
          </a:bodyPr>
          <a:lstStyle/>
          <a:p>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参考第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2.2.2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节的操作，新建转换文件，并开始可视化编程。</a:t>
            </a:r>
            <a:r>
              <a:rPr lang="zh-CN" altLang="zh-CN" dirty="0"/>
              <a:t> </a:t>
            </a:r>
            <a:endParaRPr lang="en-US" altLang="zh-CN" dirty="0"/>
          </a:p>
        </p:txBody>
      </p:sp>
      <p:pic>
        <p:nvPicPr>
          <p:cNvPr id="4098" name="图片 1">
            <a:extLst>
              <a:ext uri="{FF2B5EF4-FFF2-40B4-BE49-F238E27FC236}">
                <a16:creationId xmlns:a16="http://schemas.microsoft.com/office/drawing/2014/main" id="{716E302F-1F03-4649-857E-4161759479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2318023"/>
            <a:ext cx="7491063" cy="169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070862440"/>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基于自增序列的源数据</a:t>
            </a:r>
            <a:r>
              <a:rPr lang="en-US" altLang="zh-CN" dirty="0"/>
              <a:t>CDC</a:t>
            </a:r>
            <a:r>
              <a:rPr lang="zh-CN" altLang="en-US" dirty="0"/>
              <a:t>案例</a:t>
            </a:r>
          </a:p>
        </p:txBody>
      </p:sp>
      <p:sp>
        <p:nvSpPr>
          <p:cNvPr id="2" name="矩形 1">
            <a:extLst>
              <a:ext uri="{FF2B5EF4-FFF2-40B4-BE49-F238E27FC236}">
                <a16:creationId xmlns:a16="http://schemas.microsoft.com/office/drawing/2014/main" id="{8B631CAF-1219-4222-BE8E-86C84A9BE4FB}"/>
              </a:ext>
            </a:extLst>
          </p:cNvPr>
          <p:cNvSpPr/>
          <p:nvPr/>
        </p:nvSpPr>
        <p:spPr>
          <a:xfrm>
            <a:off x="-28404" y="514876"/>
            <a:ext cx="2185214" cy="369332"/>
          </a:xfrm>
          <a:prstGeom prst="rect">
            <a:avLst/>
          </a:prstGeom>
        </p:spPr>
        <p:txBody>
          <a:bodyPr wrap="none">
            <a:spAutoFit/>
          </a:bodyPr>
          <a:lstStyle/>
          <a:p>
            <a:pPr indent="266700">
              <a:spcAft>
                <a:spcPts val="0"/>
              </a:spcAft>
            </a:pPr>
            <a:r>
              <a:rPr lang="zh-CN" altLang="zh-CN" kern="1000" dirty="0">
                <a:ea typeface="微软雅黑" panose="020B0503020204020204" pitchFamily="34" charset="-122"/>
              </a:rPr>
              <a:t>（</a:t>
            </a:r>
            <a:r>
              <a:rPr lang="en-US" altLang="zh-CN" kern="1000" dirty="0">
                <a:ea typeface="微软雅黑" panose="020B0503020204020204" pitchFamily="34" charset="-122"/>
              </a:rPr>
              <a:t>3</a:t>
            </a:r>
            <a:r>
              <a:rPr lang="zh-CN" altLang="zh-CN" kern="1000" dirty="0">
                <a:ea typeface="微软雅黑" panose="020B0503020204020204" pitchFamily="34" charset="-122"/>
              </a:rPr>
              <a:t>）步骤的配置</a:t>
            </a:r>
          </a:p>
        </p:txBody>
      </p:sp>
      <p:sp>
        <p:nvSpPr>
          <p:cNvPr id="3" name="矩形 2">
            <a:extLst>
              <a:ext uri="{FF2B5EF4-FFF2-40B4-BE49-F238E27FC236}">
                <a16:creationId xmlns:a16="http://schemas.microsoft.com/office/drawing/2014/main" id="{EEF1481E-44AE-4678-94C2-C7FFD64176F0}"/>
              </a:ext>
            </a:extLst>
          </p:cNvPr>
          <p:cNvSpPr/>
          <p:nvPr/>
        </p:nvSpPr>
        <p:spPr>
          <a:xfrm>
            <a:off x="324090" y="1010149"/>
            <a:ext cx="2375702" cy="1754326"/>
          </a:xfrm>
          <a:prstGeom prst="rect">
            <a:avLst/>
          </a:prstGeom>
        </p:spPr>
        <p:txBody>
          <a:bodyPr wrap="square">
            <a:spAutoFit/>
          </a:bodyPr>
          <a:lstStyle/>
          <a:p>
            <a:r>
              <a:rPr lang="zh-CN" altLang="en-US" dirty="0"/>
              <a:t>“</a:t>
            </a:r>
            <a:r>
              <a:rPr lang="zh-CN" altLang="zh-CN" dirty="0"/>
              <a:t>命名参数</a:t>
            </a:r>
            <a:r>
              <a:rPr lang="zh-CN" altLang="en-US" dirty="0"/>
              <a:t>”</a:t>
            </a:r>
            <a:r>
              <a:rPr lang="zh-CN" altLang="zh-CN" dirty="0"/>
              <a:t>设置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r>
              <a:rPr lang="zh-CN" altLang="zh-CN" dirty="0"/>
              <a:t>在命名参数标签卡中配置命名参数的名字（</a:t>
            </a:r>
            <a:r>
              <a:rPr lang="en-US" altLang="zh-CN" dirty="0"/>
              <a:t>cur_no</a:t>
            </a:r>
            <a:r>
              <a:rPr lang="zh-CN" altLang="zh-CN" dirty="0"/>
              <a:t>）和默认值（“</a:t>
            </a:r>
            <a:r>
              <a:rPr lang="en-US" altLang="zh-CN" dirty="0"/>
              <a:t>1</a:t>
            </a:r>
            <a:r>
              <a:rPr lang="zh-CN" altLang="zh-CN" dirty="0"/>
              <a:t>”）</a:t>
            </a:r>
            <a:endParaRPr lang="en-US" altLang="zh-CN" kern="1000" dirty="0">
              <a:ea typeface="微软雅黑" panose="020B0503020204020204" pitchFamily="34" charset="-122"/>
              <a:cs typeface="微软雅黑" panose="020B0503020204020204" pitchFamily="34" charset="-122"/>
            </a:endParaRPr>
          </a:p>
          <a:p>
            <a:r>
              <a:rPr lang="en-US" altLang="zh-CN" dirty="0"/>
              <a:t>  </a:t>
            </a:r>
            <a:endParaRPr lang="zh-CN" altLang="zh-CN" dirty="0"/>
          </a:p>
        </p:txBody>
      </p:sp>
      <p:pic>
        <p:nvPicPr>
          <p:cNvPr id="5122" name="图片 1">
            <a:extLst>
              <a:ext uri="{FF2B5EF4-FFF2-40B4-BE49-F238E27FC236}">
                <a16:creationId xmlns:a16="http://schemas.microsoft.com/office/drawing/2014/main" id="{FB828899-1938-4133-84B6-49C4F76DF1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8359" y="884208"/>
            <a:ext cx="5373744" cy="3991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941636694"/>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基于自增序列的源数据</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51520" y="687097"/>
            <a:ext cx="8352928" cy="646331"/>
          </a:xfrm>
          <a:prstGeom prst="rect">
            <a:avLst/>
          </a:prstGeom>
        </p:spPr>
        <p:txBody>
          <a:bodyPr wrap="square">
            <a:spAutoFit/>
          </a:bodyPr>
          <a:lstStyle/>
          <a:p>
            <a:r>
              <a:rPr lang="zh-CN" altLang="zh-CN" dirty="0"/>
              <a:t>“</a:t>
            </a:r>
            <a:r>
              <a:rPr lang="en-US" altLang="zh-CN" dirty="0"/>
              <a:t>CDC</a:t>
            </a:r>
            <a:r>
              <a:rPr lang="zh-CN" altLang="en-US" dirty="0"/>
              <a:t>日志表输入</a:t>
            </a:r>
            <a:r>
              <a:rPr lang="zh-CN" altLang="zh-CN" dirty="0"/>
              <a:t>”</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r>
              <a:rPr lang="en-US" altLang="zh-CN" dirty="0">
                <a:highlight>
                  <a:srgbClr val="E8E8E8"/>
                </a:highlight>
              </a:rPr>
              <a:t>SELECT </a:t>
            </a:r>
            <a:r>
              <a:rPr lang="zh-CN" altLang="zh-CN" dirty="0">
                <a:highlight>
                  <a:srgbClr val="E8E8E8"/>
                </a:highlight>
              </a:rPr>
              <a:t>上次执行序列</a:t>
            </a:r>
            <a:r>
              <a:rPr lang="en-US" altLang="zh-CN" dirty="0">
                <a:highlight>
                  <a:srgbClr val="E8E8E8"/>
                </a:highlight>
              </a:rPr>
              <a:t> FROM cdc_seq_log</a:t>
            </a:r>
            <a:r>
              <a:rPr lang="zh-CN" altLang="en-US" dirty="0"/>
              <a:t>。</a:t>
            </a:r>
            <a:r>
              <a:rPr lang="en-US" altLang="zh-CN" dirty="0"/>
              <a:t> </a:t>
            </a:r>
            <a:endParaRPr lang="en-US" altLang="zh-CN" kern="1000" dirty="0">
              <a:ea typeface="微软雅黑" panose="020B0503020204020204" pitchFamily="34" charset="-122"/>
              <a:cs typeface="微软雅黑" panose="020B0503020204020204" pitchFamily="34" charset="-122"/>
            </a:endParaRPr>
          </a:p>
          <a:p>
            <a:endParaRPr lang="en-US" altLang="zh-CN" kern="1000" dirty="0">
              <a:ea typeface="微软雅黑" panose="020B0503020204020204" pitchFamily="34" charset="-122"/>
              <a:cs typeface="微软雅黑" panose="020B0503020204020204" pitchFamily="34" charset="-122"/>
            </a:endParaRPr>
          </a:p>
        </p:txBody>
      </p:sp>
      <p:pic>
        <p:nvPicPr>
          <p:cNvPr id="6146" name="图片 1">
            <a:extLst>
              <a:ext uri="{FF2B5EF4-FFF2-40B4-BE49-F238E27FC236}">
                <a16:creationId xmlns:a16="http://schemas.microsoft.com/office/drawing/2014/main" id="{50C9AC52-BF07-4449-B023-34C0D1F8B6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798" y="1412798"/>
            <a:ext cx="6616669" cy="3103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20974247"/>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基于自增序列的源数据</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51520" y="687097"/>
            <a:ext cx="8424936" cy="1754326"/>
          </a:xfrm>
          <a:prstGeom prst="rect">
            <a:avLst/>
          </a:prstGeom>
        </p:spPr>
        <p:txBody>
          <a:bodyPr wrap="square">
            <a:spAutoFit/>
          </a:bodyPr>
          <a:lstStyle/>
          <a:p>
            <a:pPr lvl="1"/>
            <a:r>
              <a:rPr lang="zh-CN" altLang="zh-CN" dirty="0"/>
              <a:t>“学生表输入”</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r>
              <a:rPr lang="en-US" altLang="zh-CN" dirty="0">
                <a:highlight>
                  <a:srgbClr val="E8E8E8"/>
                </a:highlight>
              </a:rPr>
              <a:t>SELECT </a:t>
            </a:r>
            <a:r>
              <a:rPr lang="zh-CN" altLang="zh-CN" dirty="0">
                <a:highlight>
                  <a:srgbClr val="E8E8E8"/>
                </a:highlight>
              </a:rPr>
              <a:t>学号</a:t>
            </a:r>
            <a:r>
              <a:rPr lang="en-US" altLang="zh-CN" dirty="0">
                <a:highlight>
                  <a:srgbClr val="E8E8E8"/>
                </a:highlight>
              </a:rPr>
              <a:t>, </a:t>
            </a:r>
            <a:r>
              <a:rPr lang="zh-CN" altLang="zh-CN" dirty="0">
                <a:highlight>
                  <a:srgbClr val="E8E8E8"/>
                </a:highlight>
              </a:rPr>
              <a:t>姓名</a:t>
            </a:r>
            <a:r>
              <a:rPr lang="en-US" altLang="zh-CN" dirty="0">
                <a:highlight>
                  <a:srgbClr val="E8E8E8"/>
                </a:highlight>
              </a:rPr>
              <a:t>, </a:t>
            </a:r>
            <a:r>
              <a:rPr lang="zh-CN" altLang="zh-CN" dirty="0">
                <a:highlight>
                  <a:srgbClr val="E8E8E8"/>
                </a:highlight>
              </a:rPr>
              <a:t>性别</a:t>
            </a:r>
            <a:r>
              <a:rPr lang="en-US" altLang="zh-CN" dirty="0">
                <a:highlight>
                  <a:srgbClr val="E8E8E8"/>
                </a:highlight>
              </a:rPr>
              <a:t>, </a:t>
            </a:r>
            <a:r>
              <a:rPr lang="zh-CN" altLang="zh-CN" dirty="0">
                <a:highlight>
                  <a:srgbClr val="E8E8E8"/>
                </a:highlight>
              </a:rPr>
              <a:t>班级</a:t>
            </a:r>
            <a:r>
              <a:rPr lang="en-US" altLang="zh-CN" dirty="0">
                <a:highlight>
                  <a:srgbClr val="E8E8E8"/>
                </a:highlight>
              </a:rPr>
              <a:t>, </a:t>
            </a:r>
            <a:r>
              <a:rPr lang="zh-CN" altLang="zh-CN" dirty="0">
                <a:highlight>
                  <a:srgbClr val="E8E8E8"/>
                </a:highlight>
              </a:rPr>
              <a:t>年龄</a:t>
            </a:r>
            <a:r>
              <a:rPr lang="en-US" altLang="zh-CN" dirty="0">
                <a:highlight>
                  <a:srgbClr val="E8E8E8"/>
                </a:highlight>
              </a:rPr>
              <a:t>, </a:t>
            </a:r>
            <a:r>
              <a:rPr lang="zh-CN" altLang="zh-CN" dirty="0">
                <a:highlight>
                  <a:srgbClr val="E8E8E8"/>
                </a:highlight>
              </a:rPr>
              <a:t>成绩</a:t>
            </a:r>
            <a:r>
              <a:rPr lang="en-US" altLang="zh-CN" dirty="0">
                <a:highlight>
                  <a:srgbClr val="E8E8E8"/>
                </a:highlight>
              </a:rPr>
              <a:t>, </a:t>
            </a:r>
            <a:r>
              <a:rPr lang="zh-CN" altLang="zh-CN" dirty="0">
                <a:highlight>
                  <a:srgbClr val="E8E8E8"/>
                </a:highlight>
              </a:rPr>
              <a:t>身高</a:t>
            </a:r>
            <a:r>
              <a:rPr lang="en-US" altLang="zh-CN" dirty="0">
                <a:highlight>
                  <a:srgbClr val="E8E8E8"/>
                </a:highlight>
              </a:rPr>
              <a:t>, </a:t>
            </a:r>
            <a:r>
              <a:rPr lang="zh-CN" altLang="zh-CN" dirty="0">
                <a:highlight>
                  <a:srgbClr val="E8E8E8"/>
                </a:highlight>
              </a:rPr>
              <a:t>手机</a:t>
            </a:r>
            <a:r>
              <a:rPr lang="en-US" altLang="zh-CN" dirty="0">
                <a:highlight>
                  <a:srgbClr val="E8E8E8"/>
                </a:highlight>
              </a:rPr>
              <a:t>, </a:t>
            </a:r>
            <a:r>
              <a:rPr lang="zh-CN" altLang="zh-CN" dirty="0">
                <a:highlight>
                  <a:srgbClr val="E8E8E8"/>
                </a:highlight>
              </a:rPr>
              <a:t>插入时间</a:t>
            </a:r>
            <a:r>
              <a:rPr lang="en-US" altLang="zh-CN" dirty="0">
                <a:highlight>
                  <a:srgbClr val="E8E8E8"/>
                </a:highlight>
              </a:rPr>
              <a:t>, </a:t>
            </a:r>
            <a:r>
              <a:rPr lang="zh-CN" altLang="zh-CN" dirty="0">
                <a:highlight>
                  <a:srgbClr val="E8E8E8"/>
                </a:highlight>
              </a:rPr>
              <a:t>更新时间</a:t>
            </a:r>
            <a:r>
              <a:rPr lang="en-US" altLang="zh-CN" dirty="0">
                <a:highlight>
                  <a:srgbClr val="E8E8E8"/>
                </a:highlight>
              </a:rPr>
              <a:t>, </a:t>
            </a:r>
            <a:endParaRPr lang="zh-CN" altLang="zh-CN" dirty="0">
              <a:highlight>
                <a:srgbClr val="E8E8E8"/>
              </a:highlight>
            </a:endParaRPr>
          </a:p>
          <a:p>
            <a:pPr lvl="1"/>
            <a:r>
              <a:rPr lang="en-US" altLang="zh-CN" dirty="0">
                <a:highlight>
                  <a:srgbClr val="E8E8E8"/>
                </a:highlight>
              </a:rPr>
              <a:t>'${cur_time}' as </a:t>
            </a:r>
            <a:r>
              <a:rPr lang="zh-CN" altLang="zh-CN" dirty="0">
                <a:highlight>
                  <a:srgbClr val="E8E8E8"/>
                </a:highlight>
              </a:rPr>
              <a:t>导入时间</a:t>
            </a:r>
            <a:r>
              <a:rPr lang="en-US" altLang="zh-CN" dirty="0">
                <a:highlight>
                  <a:srgbClr val="E8E8E8"/>
                </a:highlight>
              </a:rPr>
              <a:t> , '${cur_no}' as </a:t>
            </a:r>
            <a:r>
              <a:rPr lang="zh-CN" altLang="zh-CN" dirty="0">
                <a:highlight>
                  <a:srgbClr val="E8E8E8"/>
                </a:highlight>
              </a:rPr>
              <a:t>当前学号</a:t>
            </a:r>
            <a:r>
              <a:rPr lang="en-US" altLang="zh-CN" dirty="0">
                <a:highlight>
                  <a:srgbClr val="E8E8E8"/>
                </a:highlight>
              </a:rPr>
              <a:t> FROM student_cdc</a:t>
            </a:r>
            <a:endParaRPr lang="zh-CN" altLang="zh-CN" dirty="0">
              <a:highlight>
                <a:srgbClr val="E8E8E8"/>
              </a:highlight>
            </a:endParaRPr>
          </a:p>
          <a:p>
            <a:pPr lvl="1"/>
            <a:r>
              <a:rPr lang="en-US" altLang="zh-CN" dirty="0">
                <a:highlight>
                  <a:srgbClr val="E8E8E8"/>
                </a:highlight>
              </a:rPr>
              <a:t>where </a:t>
            </a:r>
            <a:r>
              <a:rPr lang="zh-CN" altLang="zh-CN" dirty="0">
                <a:highlight>
                  <a:srgbClr val="E8E8E8"/>
                </a:highlight>
              </a:rPr>
              <a:t>学号</a:t>
            </a:r>
            <a:r>
              <a:rPr lang="en-US" altLang="zh-CN" dirty="0">
                <a:highlight>
                  <a:srgbClr val="E8E8E8"/>
                </a:highlight>
              </a:rPr>
              <a:t>&gt;? and </a:t>
            </a:r>
            <a:r>
              <a:rPr lang="zh-CN" altLang="zh-CN" dirty="0">
                <a:highlight>
                  <a:srgbClr val="E8E8E8"/>
                </a:highlight>
              </a:rPr>
              <a:t>学号</a:t>
            </a:r>
            <a:r>
              <a:rPr lang="en-US" altLang="zh-CN" dirty="0">
                <a:highlight>
                  <a:srgbClr val="E8E8E8"/>
                </a:highlight>
              </a:rPr>
              <a:t>&lt;=${cur_no} </a:t>
            </a:r>
            <a:endParaRPr lang="zh-CN" altLang="zh-CN" dirty="0">
              <a:highlight>
                <a:srgbClr val="E8E8E8"/>
              </a:highlight>
            </a:endParaRPr>
          </a:p>
          <a:p>
            <a:endParaRPr lang="en-US" altLang="zh-CN" kern="1000" dirty="0">
              <a:ea typeface="微软雅黑" panose="020B0503020204020204" pitchFamily="34" charset="-122"/>
              <a:cs typeface="微软雅黑" panose="020B0503020204020204" pitchFamily="34" charset="-122"/>
            </a:endParaRPr>
          </a:p>
          <a:p>
            <a:endParaRPr lang="en-US" altLang="zh-CN" kern="1000" dirty="0">
              <a:ea typeface="微软雅黑" panose="020B0503020204020204" pitchFamily="34" charset="-122"/>
              <a:cs typeface="微软雅黑" panose="020B0503020204020204" pitchFamily="34" charset="-122"/>
            </a:endParaRPr>
          </a:p>
        </p:txBody>
      </p:sp>
      <p:pic>
        <p:nvPicPr>
          <p:cNvPr id="7170" name="图片 1">
            <a:extLst>
              <a:ext uri="{FF2B5EF4-FFF2-40B4-BE49-F238E27FC236}">
                <a16:creationId xmlns:a16="http://schemas.microsoft.com/office/drawing/2014/main" id="{21A24234-83E6-439A-B6A1-5DB7E0293F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810909"/>
            <a:ext cx="6879621" cy="322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612782054"/>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基于自增序列的源数据</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3842954" cy="646331"/>
          </a:xfrm>
          <a:prstGeom prst="rect">
            <a:avLst/>
          </a:prstGeom>
        </p:spPr>
        <p:txBody>
          <a:bodyPr wrap="square">
            <a:spAutoFit/>
          </a:bodyPr>
          <a:lstStyle/>
          <a:p>
            <a:r>
              <a:rPr lang="zh-CN" altLang="zh-CN" dirty="0"/>
              <a:t>“</a:t>
            </a:r>
            <a:r>
              <a:rPr lang="en-US" altLang="zh-CN" dirty="0"/>
              <a:t>Excel</a:t>
            </a:r>
            <a:r>
              <a:rPr lang="zh-CN" altLang="en-US" dirty="0"/>
              <a:t>输出</a:t>
            </a:r>
            <a:r>
              <a:rPr lang="zh-CN" altLang="zh-CN" dirty="0"/>
              <a:t>”</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endParaRPr lang="zh-CN" altLang="en-US" dirty="0"/>
          </a:p>
        </p:txBody>
      </p:sp>
      <p:pic>
        <p:nvPicPr>
          <p:cNvPr id="8194" name="图片 1">
            <a:extLst>
              <a:ext uri="{FF2B5EF4-FFF2-40B4-BE49-F238E27FC236}">
                <a16:creationId xmlns:a16="http://schemas.microsoft.com/office/drawing/2014/main" id="{8100911D-139E-4673-80C4-E7D2468511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8179" y="793238"/>
            <a:ext cx="3842954" cy="4183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65097850"/>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基于自增序列的源数据</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3842954" cy="646331"/>
          </a:xfrm>
          <a:prstGeom prst="rect">
            <a:avLst/>
          </a:prstGeom>
        </p:spPr>
        <p:txBody>
          <a:bodyPr wrap="square">
            <a:spAutoFit/>
          </a:bodyPr>
          <a:lstStyle/>
          <a:p>
            <a:r>
              <a:rPr lang="zh-CN" altLang="zh-CN" dirty="0"/>
              <a:t>“插入</a:t>
            </a:r>
            <a:r>
              <a:rPr lang="en-US" altLang="zh-CN" dirty="0"/>
              <a:t> / </a:t>
            </a:r>
            <a:r>
              <a:rPr lang="zh-CN" altLang="zh-CN" dirty="0"/>
              <a:t>更新”</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endParaRPr lang="zh-CN" altLang="en-US" dirty="0"/>
          </a:p>
        </p:txBody>
      </p:sp>
      <p:pic>
        <p:nvPicPr>
          <p:cNvPr id="9218" name="图片 1">
            <a:extLst>
              <a:ext uri="{FF2B5EF4-FFF2-40B4-BE49-F238E27FC236}">
                <a16:creationId xmlns:a16="http://schemas.microsoft.com/office/drawing/2014/main" id="{8A9D34E5-F53D-4809-8119-F887D4876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812780"/>
            <a:ext cx="4032448" cy="4194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9605429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文件的导入与导出案例</a:t>
            </a:r>
            <a:r>
              <a:rPr lang="en-US" altLang="zh-CN" dirty="0"/>
              <a:t>1</a:t>
            </a:r>
            <a:endParaRPr lang="zh-CN" altLang="en-US" dirty="0"/>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8B631CAF-1219-4222-BE8E-86C84A9BE4FB}"/>
              </a:ext>
            </a:extLst>
          </p:cNvPr>
          <p:cNvSpPr/>
          <p:nvPr/>
        </p:nvSpPr>
        <p:spPr>
          <a:xfrm>
            <a:off x="-31067" y="604791"/>
            <a:ext cx="2185214" cy="369332"/>
          </a:xfrm>
          <a:prstGeom prst="rect">
            <a:avLst/>
          </a:prstGeom>
        </p:spPr>
        <p:txBody>
          <a:bodyPr wrap="none">
            <a:spAutoFit/>
          </a:bodyPr>
          <a:lstStyle/>
          <a:p>
            <a:pPr indent="266700">
              <a:spcAft>
                <a:spcPts val="0"/>
              </a:spcAft>
            </a:pPr>
            <a:r>
              <a:rPr lang="zh-CN" altLang="zh-CN" kern="1000" dirty="0">
                <a:ea typeface="微软雅黑" panose="020B0503020204020204" pitchFamily="34" charset="-122"/>
              </a:rPr>
              <a:t>（</a:t>
            </a:r>
            <a:r>
              <a:rPr lang="en-US" altLang="zh-CN" kern="1000" dirty="0">
                <a:ea typeface="微软雅黑" panose="020B0503020204020204" pitchFamily="34" charset="-122"/>
              </a:rPr>
              <a:t>3</a:t>
            </a:r>
            <a:r>
              <a:rPr lang="zh-CN" altLang="zh-CN" kern="1000" dirty="0">
                <a:ea typeface="微软雅黑" panose="020B0503020204020204" pitchFamily="34" charset="-122"/>
              </a:rPr>
              <a:t>）步骤的配置</a:t>
            </a:r>
          </a:p>
        </p:txBody>
      </p:sp>
      <p:sp>
        <p:nvSpPr>
          <p:cNvPr id="3" name="矩形 2">
            <a:extLst>
              <a:ext uri="{FF2B5EF4-FFF2-40B4-BE49-F238E27FC236}">
                <a16:creationId xmlns:a16="http://schemas.microsoft.com/office/drawing/2014/main" id="{EEF1481E-44AE-4678-94C2-C7FFD64176F0}"/>
              </a:ext>
            </a:extLst>
          </p:cNvPr>
          <p:cNvSpPr/>
          <p:nvPr/>
        </p:nvSpPr>
        <p:spPr>
          <a:xfrm>
            <a:off x="224990" y="1073415"/>
            <a:ext cx="3672408" cy="3970318"/>
          </a:xfrm>
          <a:prstGeom prst="rect">
            <a:avLst/>
          </a:prstGeom>
        </p:spPr>
        <p:txBody>
          <a:bodyPr wrap="square">
            <a:spAutoFit/>
          </a:bodyPr>
          <a:lstStyle/>
          <a:p>
            <a:r>
              <a:rPr lang="zh-CN" altLang="zh-CN" kern="1000" dirty="0">
                <a:ea typeface="微软雅黑" panose="020B0503020204020204" pitchFamily="34" charset="-122"/>
                <a:cs typeface="微软雅黑" panose="020B0503020204020204" pitchFamily="34" charset="-122"/>
              </a:rPr>
              <a:t>“</a:t>
            </a:r>
            <a:r>
              <a:rPr lang="en-US" altLang="zh-CN" kern="1000" dirty="0">
                <a:ea typeface="微软雅黑" panose="020B0503020204020204" pitchFamily="34" charset="-122"/>
                <a:cs typeface="微软雅黑" panose="020B0503020204020204" pitchFamily="34" charset="-122"/>
              </a:rPr>
              <a:t>CSV</a:t>
            </a:r>
            <a:r>
              <a:rPr lang="zh-CN" altLang="zh-CN" kern="1000" dirty="0">
                <a:ea typeface="微软雅黑" panose="020B0503020204020204" pitchFamily="34" charset="-122"/>
                <a:cs typeface="微软雅黑" panose="020B0503020204020204" pitchFamily="34" charset="-122"/>
              </a:rPr>
              <a:t>文件输入”的配置</a:t>
            </a:r>
            <a:r>
              <a:rPr lang="zh-CN" altLang="en-US" kern="1000" dirty="0">
                <a:ea typeface="微软雅黑" panose="020B0503020204020204" pitchFamily="34" charset="-122"/>
                <a:cs typeface="微软雅黑" panose="020B0503020204020204" pitchFamily="34" charset="-122"/>
              </a:rPr>
              <a:t>：</a:t>
            </a:r>
          </a:p>
          <a:p>
            <a:pPr marL="285750" indent="-285750">
              <a:buFont typeface="Wingdings" panose="05000000000000000000" pitchFamily="2" charset="2"/>
              <a:buChar char="Ø"/>
            </a:pPr>
            <a:r>
              <a:rPr lang="zh-CN" altLang="zh-CN" dirty="0"/>
              <a:t>点击“浏览</a:t>
            </a:r>
            <a:r>
              <a:rPr lang="en-US" altLang="zh-CN" dirty="0"/>
              <a:t>(B)</a:t>
            </a:r>
            <a:r>
              <a:rPr lang="zh-CN" altLang="zh-CN" dirty="0"/>
              <a:t>…”按钮，选择</a:t>
            </a:r>
            <a:r>
              <a:rPr lang="en-US" altLang="zh-CN" dirty="0"/>
              <a:t>student.csv</a:t>
            </a:r>
            <a:r>
              <a:rPr lang="zh-CN" altLang="zh-CN" dirty="0"/>
              <a:t>文件作为输入文件来处理。</a:t>
            </a:r>
          </a:p>
          <a:p>
            <a:pPr marL="285750" indent="-285750">
              <a:buFont typeface="Wingdings" panose="05000000000000000000" pitchFamily="2" charset="2"/>
              <a:buChar char="Ø"/>
            </a:pPr>
            <a:r>
              <a:rPr lang="zh-CN" altLang="zh-CN" dirty="0"/>
              <a:t>“列分隔符”选择了逗号（</a:t>
            </a:r>
            <a:r>
              <a:rPr lang="en-US" altLang="zh-CN" dirty="0"/>
              <a:t>,</a:t>
            </a:r>
            <a:r>
              <a:rPr lang="zh-CN" altLang="zh-CN" dirty="0"/>
              <a:t>），因为用文本编辑器打开</a:t>
            </a:r>
            <a:r>
              <a:rPr lang="en-US" altLang="zh-CN" dirty="0"/>
              <a:t>student.csv</a:t>
            </a:r>
            <a:r>
              <a:rPr lang="zh-CN" altLang="zh-CN" dirty="0"/>
              <a:t>文件，可以看到此文件的分隔符是逗号。</a:t>
            </a:r>
          </a:p>
          <a:p>
            <a:pPr marL="285750" indent="-285750">
              <a:buFont typeface="Wingdings" panose="05000000000000000000" pitchFamily="2" charset="2"/>
              <a:buChar char="Ø"/>
            </a:pPr>
            <a:r>
              <a:rPr lang="zh-CN" altLang="zh-CN" dirty="0"/>
              <a:t>勾选“包含列头行”，表示此文件的第一行作为字段，不在后续输出流中输出。</a:t>
            </a:r>
          </a:p>
          <a:p>
            <a:pPr marL="285750" indent="-285750">
              <a:buFont typeface="Wingdings" panose="05000000000000000000" pitchFamily="2" charset="2"/>
              <a:buChar char="Ø"/>
            </a:pPr>
            <a:r>
              <a:rPr lang="zh-CN" altLang="zh-CN" dirty="0"/>
              <a:t>点击“获取字段”，在此步骤的字段列表中选择出此文件的</a:t>
            </a:r>
            <a:r>
              <a:rPr lang="en-US" altLang="zh-CN" dirty="0"/>
              <a:t>8</a:t>
            </a:r>
            <a:r>
              <a:rPr lang="zh-CN" altLang="zh-CN" dirty="0"/>
              <a:t>个字段。</a:t>
            </a:r>
            <a:endParaRPr lang="zh-CN" altLang="en-US" dirty="0"/>
          </a:p>
        </p:txBody>
      </p:sp>
      <p:pic>
        <p:nvPicPr>
          <p:cNvPr id="5122" name="图片 5">
            <a:extLst>
              <a:ext uri="{FF2B5EF4-FFF2-40B4-BE49-F238E27FC236}">
                <a16:creationId xmlns:a16="http://schemas.microsoft.com/office/drawing/2014/main" id="{56F120C7-3EA3-40B6-8A63-61C1E6DFA2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941337"/>
            <a:ext cx="4707050" cy="3390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248381861"/>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基于自增序列的源数据</a:t>
            </a:r>
            <a:r>
              <a:rPr lang="en-US" altLang="zh-CN" dirty="0"/>
              <a:t>CDC</a:t>
            </a:r>
            <a:r>
              <a:rPr lang="zh-CN" altLang="en-US" dirty="0"/>
              <a:t>案例</a:t>
            </a:r>
          </a:p>
        </p:txBody>
      </p:sp>
      <p:sp>
        <p:nvSpPr>
          <p:cNvPr id="2" name="矩形 1">
            <a:extLst>
              <a:ext uri="{FF2B5EF4-FFF2-40B4-BE49-F238E27FC236}">
                <a16:creationId xmlns:a16="http://schemas.microsoft.com/office/drawing/2014/main" id="{E2CADD74-D71B-477B-A59F-9B6239EC9F00}"/>
              </a:ext>
            </a:extLst>
          </p:cNvPr>
          <p:cNvSpPr/>
          <p:nvPr/>
        </p:nvSpPr>
        <p:spPr>
          <a:xfrm>
            <a:off x="443781" y="739243"/>
            <a:ext cx="7656611" cy="923330"/>
          </a:xfrm>
          <a:prstGeom prst="rect">
            <a:avLst/>
          </a:prstGeom>
        </p:spPr>
        <p:txBody>
          <a:bodyPr wrap="square">
            <a:spAutoFit/>
          </a:bodyPr>
          <a:lstStyle/>
          <a:p>
            <a:r>
              <a:rPr lang="zh-CN" altLang="en-US" dirty="0"/>
              <a:t>点击运行按钮，</a:t>
            </a:r>
            <a:r>
              <a:rPr lang="zh-CN" altLang="zh-CN" dirty="0"/>
              <a:t>在弹出的对话框中，设置命名参数</a:t>
            </a:r>
            <a:r>
              <a:rPr lang="en-US" altLang="zh-CN" dirty="0"/>
              <a:t>cur_no</a:t>
            </a:r>
            <a:r>
              <a:rPr lang="zh-CN" altLang="zh-CN" dirty="0"/>
              <a:t>的值为“</a:t>
            </a:r>
            <a:r>
              <a:rPr lang="en-US" altLang="zh-CN" dirty="0"/>
              <a:t>2</a:t>
            </a:r>
            <a:r>
              <a:rPr lang="zh-CN" altLang="zh-CN" dirty="0"/>
              <a:t>”</a:t>
            </a:r>
            <a:r>
              <a:rPr lang="zh-CN" altLang="en-US" dirty="0"/>
              <a:t>，点击“启动”按钮，</a:t>
            </a:r>
            <a:r>
              <a:rPr lang="zh-CN" altLang="zh-CN" dirty="0"/>
              <a:t>将在路径“</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章”中输出名为</a:t>
            </a:r>
            <a:r>
              <a:rPr lang="en-US" altLang="zh-CN" dirty="0"/>
              <a:t>student_cdc_seq.xls</a:t>
            </a:r>
            <a:r>
              <a:rPr lang="zh-CN" altLang="zh-CN" dirty="0"/>
              <a:t>的文件</a:t>
            </a:r>
            <a:r>
              <a:rPr lang="zh-CN" altLang="en-US" dirty="0"/>
              <a:t>，</a:t>
            </a:r>
            <a:r>
              <a:rPr lang="en-US" altLang="zh-CN" dirty="0"/>
              <a:t>cdc_seq_log</a:t>
            </a:r>
            <a:r>
              <a:rPr lang="zh-CN" altLang="en-US" dirty="0"/>
              <a:t>表中的内容改为输入的参数值。</a:t>
            </a:r>
          </a:p>
        </p:txBody>
      </p:sp>
      <p:pic>
        <p:nvPicPr>
          <p:cNvPr id="10242" name="图片 1">
            <a:extLst>
              <a:ext uri="{FF2B5EF4-FFF2-40B4-BE49-F238E27FC236}">
                <a16:creationId xmlns:a16="http://schemas.microsoft.com/office/drawing/2014/main" id="{3ED71F03-F3F2-4BD9-9F74-1D0A4A33EA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5848" y="1662573"/>
            <a:ext cx="3883824" cy="3344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29735161"/>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基于自增序列的源数据</a:t>
            </a:r>
            <a:r>
              <a:rPr lang="en-US" altLang="zh-CN" dirty="0"/>
              <a:t>CDC</a:t>
            </a:r>
            <a:r>
              <a:rPr lang="zh-CN" altLang="en-US" dirty="0"/>
              <a:t>案例</a:t>
            </a:r>
          </a:p>
        </p:txBody>
      </p:sp>
      <p:sp>
        <p:nvSpPr>
          <p:cNvPr id="2" name="矩形 1">
            <a:extLst>
              <a:ext uri="{FF2B5EF4-FFF2-40B4-BE49-F238E27FC236}">
                <a16:creationId xmlns:a16="http://schemas.microsoft.com/office/drawing/2014/main" id="{E2CADD74-D71B-477B-A59F-9B6239EC9F00}"/>
              </a:ext>
            </a:extLst>
          </p:cNvPr>
          <p:cNvSpPr/>
          <p:nvPr/>
        </p:nvSpPr>
        <p:spPr>
          <a:xfrm>
            <a:off x="443781" y="739243"/>
            <a:ext cx="7656611" cy="923330"/>
          </a:xfrm>
          <a:prstGeom prst="rect">
            <a:avLst/>
          </a:prstGeom>
        </p:spPr>
        <p:txBody>
          <a:bodyPr wrap="square">
            <a:spAutoFit/>
          </a:bodyPr>
          <a:lstStyle/>
          <a:p>
            <a:r>
              <a:rPr lang="zh-CN" altLang="zh-CN" dirty="0"/>
              <a:t>再次运行该转换，设置命名参数</a:t>
            </a:r>
            <a:r>
              <a:rPr lang="en-US" altLang="zh-CN" dirty="0"/>
              <a:t>cur_no</a:t>
            </a:r>
            <a:r>
              <a:rPr lang="zh-CN" altLang="zh-CN" dirty="0"/>
              <a:t>的值为“</a:t>
            </a:r>
            <a:r>
              <a:rPr lang="en-US" altLang="zh-CN" dirty="0"/>
              <a:t>5</a:t>
            </a:r>
            <a:r>
              <a:rPr lang="zh-CN" altLang="zh-CN" dirty="0"/>
              <a:t>”</a:t>
            </a:r>
            <a:r>
              <a:rPr lang="zh-CN" altLang="en-US" dirty="0"/>
              <a:t>，点击“启动”按钮，</a:t>
            </a:r>
            <a:r>
              <a:rPr lang="en-US" altLang="zh-CN" dirty="0"/>
              <a:t>student_cdc_seq.xls</a:t>
            </a:r>
            <a:r>
              <a:rPr lang="zh-CN" altLang="zh-CN" dirty="0"/>
              <a:t>的文件</a:t>
            </a:r>
            <a:r>
              <a:rPr lang="zh-CN" altLang="en-US" dirty="0"/>
              <a:t>会追加增量数据，</a:t>
            </a:r>
            <a:r>
              <a:rPr lang="en-US" altLang="zh-CN" dirty="0"/>
              <a:t>cdc_seq_log</a:t>
            </a:r>
            <a:r>
              <a:rPr lang="zh-CN" altLang="en-US" dirty="0"/>
              <a:t>表中的内容改为输入的参数值。</a:t>
            </a:r>
          </a:p>
        </p:txBody>
      </p:sp>
      <p:pic>
        <p:nvPicPr>
          <p:cNvPr id="82946" name="图片 1">
            <a:extLst>
              <a:ext uri="{FF2B5EF4-FFF2-40B4-BE49-F238E27FC236}">
                <a16:creationId xmlns:a16="http://schemas.microsoft.com/office/drawing/2014/main" id="{917A5A0E-D224-41AF-9FD8-459B5838E9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1705896"/>
            <a:ext cx="3744416" cy="323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122515984"/>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基于文件的数据导入与导出</a:t>
            </a:r>
          </a:p>
        </p:txBody>
      </p:sp>
    </p:spTree>
    <p:custDataLst>
      <p:tags r:id="rId1"/>
    </p:custDataLst>
    <p:extLst>
      <p:ext uri="{BB962C8B-B14F-4D97-AF65-F5344CB8AC3E}">
        <p14:creationId xmlns:p14="http://schemas.microsoft.com/office/powerpoint/2010/main" val="2706543494"/>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基于触发器的</a:t>
            </a:r>
            <a:r>
              <a:rPr lang="en-US" altLang="zh-CN" dirty="0"/>
              <a:t>CDC</a:t>
            </a:r>
            <a:endParaRPr lang="zh-CN" altLang="en-US" dirty="0"/>
          </a:p>
        </p:txBody>
      </p:sp>
      <p:grpSp>
        <p:nvGrpSpPr>
          <p:cNvPr id="14" name="组合 13">
            <a:extLst>
              <a:ext uri="{FF2B5EF4-FFF2-40B4-BE49-F238E27FC236}">
                <a16:creationId xmlns:a16="http://schemas.microsoft.com/office/drawing/2014/main" id="{10919A23-9238-456E-91A9-7C9F50188F90}"/>
              </a:ext>
            </a:extLst>
          </p:cNvPr>
          <p:cNvGrpSpPr/>
          <p:nvPr/>
        </p:nvGrpSpPr>
        <p:grpSpPr>
          <a:xfrm>
            <a:off x="5525973" y="1991057"/>
            <a:ext cx="1711887" cy="1648205"/>
            <a:chOff x="1810471" y="3089896"/>
            <a:chExt cx="1711887" cy="1648205"/>
          </a:xfrm>
        </p:grpSpPr>
        <p:sp>
          <p:nvSpPr>
            <p:cNvPr id="56" name="FlexibleLine">
              <a:extLst>
                <a:ext uri="{FF2B5EF4-FFF2-40B4-BE49-F238E27FC236}">
                  <a16:creationId xmlns:a16="http://schemas.microsoft.com/office/drawing/2014/main" id="{47375497-3DCE-4468-8FDE-6A309EC8069F}"/>
                </a:ext>
              </a:extLst>
            </p:cNvPr>
            <p:cNvSpPr/>
            <p:nvPr/>
          </p:nvSpPr>
          <p:spPr>
            <a:xfrm rot="2699932">
              <a:off x="1810471" y="4072898"/>
              <a:ext cx="1429169" cy="665203"/>
            </a:xfrm>
            <a:custGeom>
              <a:avLst/>
              <a:gdLst/>
              <a:ahLst/>
              <a:cxnLst/>
              <a:rect l="0" t="0" r="0" b="0"/>
              <a:pathLst>
                <a:path w="934800" h="435100" fill="none">
                  <a:moveTo>
                    <a:pt x="0" y="0"/>
                  </a:moveTo>
                  <a:cubicBezTo>
                    <a:pt x="0" y="195795"/>
                    <a:pt x="514140" y="435100"/>
                    <a:pt x="934800" y="435100"/>
                  </a:cubicBezTo>
                </a:path>
              </a:pathLst>
            </a:custGeom>
            <a:noFill/>
            <a:ln w="7600" cap="flat">
              <a:solidFill>
                <a:sysClr val="window" lastClr="FFFFFF">
                  <a:lumMod val="50000"/>
                </a:sysClr>
              </a:solidFill>
              <a:prstDash val="dash"/>
              <a:beve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mn-lt"/>
                <a:ea typeface="+mn-ea"/>
                <a:cs typeface="+mn-ea"/>
                <a:sym typeface="+mn-lt"/>
              </a:endParaRPr>
            </a:p>
          </p:txBody>
        </p:sp>
        <p:sp>
          <p:nvSpPr>
            <p:cNvPr id="57" name="FlexibleLine">
              <a:extLst>
                <a:ext uri="{FF2B5EF4-FFF2-40B4-BE49-F238E27FC236}">
                  <a16:creationId xmlns:a16="http://schemas.microsoft.com/office/drawing/2014/main" id="{33C75EB6-DB1E-4F72-8AD9-5DC39993247F}"/>
                </a:ext>
              </a:extLst>
            </p:cNvPr>
            <p:cNvSpPr/>
            <p:nvPr/>
          </p:nvSpPr>
          <p:spPr>
            <a:xfrm>
              <a:off x="2093189" y="3097779"/>
              <a:ext cx="1429169" cy="810443"/>
            </a:xfrm>
            <a:custGeom>
              <a:avLst/>
              <a:gdLst/>
              <a:ahLst/>
              <a:cxnLst/>
              <a:rect l="0" t="0" r="0" b="0"/>
              <a:pathLst>
                <a:path w="934800" h="530100" fill="none">
                  <a:moveTo>
                    <a:pt x="0" y="0"/>
                  </a:moveTo>
                  <a:cubicBezTo>
                    <a:pt x="0" y="-238545"/>
                    <a:pt x="514140" y="-530100"/>
                    <a:pt x="934800" y="-530100"/>
                  </a:cubicBezTo>
                </a:path>
              </a:pathLst>
            </a:custGeom>
            <a:noFill/>
            <a:ln w="7600" cap="flat">
              <a:solidFill>
                <a:sysClr val="window" lastClr="FFFFFF">
                  <a:lumMod val="50000"/>
                </a:sysClr>
              </a:solidFill>
              <a:prstDash val="dash"/>
              <a:beve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mn-lt"/>
                <a:ea typeface="+mn-ea"/>
                <a:cs typeface="+mn-ea"/>
                <a:sym typeface="+mn-lt"/>
              </a:endParaRPr>
            </a:p>
          </p:txBody>
        </p:sp>
        <p:sp>
          <p:nvSpPr>
            <p:cNvPr id="58" name="FlexibleLine">
              <a:extLst>
                <a:ext uri="{FF2B5EF4-FFF2-40B4-BE49-F238E27FC236}">
                  <a16:creationId xmlns:a16="http://schemas.microsoft.com/office/drawing/2014/main" id="{FD8A501A-47E3-47C4-92E7-BA7DFB5F7061}"/>
                </a:ext>
              </a:extLst>
            </p:cNvPr>
            <p:cNvSpPr/>
            <p:nvPr/>
          </p:nvSpPr>
          <p:spPr>
            <a:xfrm>
              <a:off x="2067152" y="3089896"/>
              <a:ext cx="1429169" cy="665203"/>
            </a:xfrm>
            <a:custGeom>
              <a:avLst/>
              <a:gdLst/>
              <a:ahLst/>
              <a:cxnLst/>
              <a:rect l="0" t="0" r="0" b="0"/>
              <a:pathLst>
                <a:path w="934800" h="435100" fill="none">
                  <a:moveTo>
                    <a:pt x="0" y="0"/>
                  </a:moveTo>
                  <a:cubicBezTo>
                    <a:pt x="0" y="195795"/>
                    <a:pt x="514140" y="435100"/>
                    <a:pt x="934800" y="435100"/>
                  </a:cubicBezTo>
                </a:path>
              </a:pathLst>
            </a:custGeom>
            <a:noFill/>
            <a:ln w="7600" cap="flat">
              <a:solidFill>
                <a:sysClr val="window" lastClr="FFFFFF">
                  <a:lumMod val="50000"/>
                </a:sysClr>
              </a:solidFill>
              <a:prstDash val="dash"/>
              <a:beve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mn-lt"/>
                <a:ea typeface="+mn-ea"/>
                <a:cs typeface="+mn-ea"/>
                <a:sym typeface="+mn-lt"/>
              </a:endParaRPr>
            </a:p>
          </p:txBody>
        </p:sp>
      </p:grpSp>
      <p:grpSp>
        <p:nvGrpSpPr>
          <p:cNvPr id="27" name="组合 26">
            <a:extLst>
              <a:ext uri="{FF2B5EF4-FFF2-40B4-BE49-F238E27FC236}">
                <a16:creationId xmlns:a16="http://schemas.microsoft.com/office/drawing/2014/main" id="{DF88603A-41B2-4552-8FB9-6C7AC70F05C5}"/>
              </a:ext>
            </a:extLst>
          </p:cNvPr>
          <p:cNvGrpSpPr/>
          <p:nvPr/>
        </p:nvGrpSpPr>
        <p:grpSpPr>
          <a:xfrm>
            <a:off x="6418610" y="3722914"/>
            <a:ext cx="1289764" cy="1289763"/>
            <a:chOff x="2314471" y="4666839"/>
            <a:chExt cx="1289764" cy="1289763"/>
          </a:xfrm>
        </p:grpSpPr>
        <p:sp>
          <p:nvSpPr>
            <p:cNvPr id="47" name="椭圆 46">
              <a:extLst>
                <a:ext uri="{FF2B5EF4-FFF2-40B4-BE49-F238E27FC236}">
                  <a16:creationId xmlns:a16="http://schemas.microsoft.com/office/drawing/2014/main" id="{C67A63BA-493C-4090-950D-8A680EBECFED}"/>
                </a:ext>
              </a:extLst>
            </p:cNvPr>
            <p:cNvSpPr/>
            <p:nvPr/>
          </p:nvSpPr>
          <p:spPr>
            <a:xfrm>
              <a:off x="2314471" y="4666839"/>
              <a:ext cx="1289764" cy="1289763"/>
            </a:xfrm>
            <a:prstGeom prst="ellipse">
              <a:avLst/>
            </a:prstGeom>
            <a:gradFill>
              <a:gsLst>
                <a:gs pos="0">
                  <a:srgbClr val="0070C0"/>
                </a:gs>
                <a:gs pos="100000">
                  <a:srgbClr val="3CA0EA"/>
                </a:gs>
              </a:gsLst>
              <a:lin ang="8400000" scaled="0"/>
            </a:gradFill>
            <a:ln w="3175">
              <a:solidFill>
                <a:schemeClr val="bg1"/>
              </a:solidFill>
            </a:ln>
            <a:effectLst>
              <a:outerShdw blurRad="215900" dist="381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sym typeface="+mn-lt"/>
              </a:endParaRPr>
            </a:p>
          </p:txBody>
        </p:sp>
        <p:sp>
          <p:nvSpPr>
            <p:cNvPr id="48" name="TextBox 78">
              <a:extLst>
                <a:ext uri="{FF2B5EF4-FFF2-40B4-BE49-F238E27FC236}">
                  <a16:creationId xmlns:a16="http://schemas.microsoft.com/office/drawing/2014/main" id="{5C6189DC-8328-4699-899C-98CF2C931D08}"/>
                </a:ext>
              </a:extLst>
            </p:cNvPr>
            <p:cNvSpPr txBox="1"/>
            <p:nvPr/>
          </p:nvSpPr>
          <p:spPr>
            <a:xfrm>
              <a:off x="2388141" y="5188939"/>
              <a:ext cx="1086709" cy="27699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i="0" u="none" strike="noStrike" kern="0" cap="none" spc="0" normalizeH="0" baseline="0" noProof="0" dirty="0">
                  <a:ln>
                    <a:noFill/>
                  </a:ln>
                  <a:solidFill>
                    <a:schemeClr val="bg1"/>
                  </a:solidFill>
                  <a:effectLst/>
                  <a:uLnTx/>
                  <a:uFillTx/>
                  <a:latin typeface="+mn-lt"/>
                  <a:ea typeface="+mn-ea"/>
                  <a:cs typeface="+mn-ea"/>
                  <a:sym typeface="+mn-lt"/>
                </a:rPr>
                <a:t>DELETE</a:t>
              </a:r>
              <a:endParaRPr kumimoji="0" lang="zh-CN" altLang="en-US" sz="1800" i="0" u="none" strike="noStrike" kern="0" cap="none" spc="0" normalizeH="0" baseline="0" noProof="0" dirty="0">
                <a:ln>
                  <a:noFill/>
                </a:ln>
                <a:solidFill>
                  <a:schemeClr val="bg1"/>
                </a:solidFill>
                <a:effectLst/>
                <a:uLnTx/>
                <a:uFillTx/>
                <a:latin typeface="+mn-lt"/>
                <a:ea typeface="+mn-ea"/>
                <a:cs typeface="+mn-ea"/>
                <a:sym typeface="+mn-lt"/>
              </a:endParaRPr>
            </a:p>
          </p:txBody>
        </p:sp>
      </p:grpSp>
      <p:grpSp>
        <p:nvGrpSpPr>
          <p:cNvPr id="28" name="组合 27">
            <a:extLst>
              <a:ext uri="{FF2B5EF4-FFF2-40B4-BE49-F238E27FC236}">
                <a16:creationId xmlns:a16="http://schemas.microsoft.com/office/drawing/2014/main" id="{726DA730-8BD3-49CA-AFC9-BA26293EE82D}"/>
              </a:ext>
            </a:extLst>
          </p:cNvPr>
          <p:cNvGrpSpPr/>
          <p:nvPr/>
        </p:nvGrpSpPr>
        <p:grpSpPr>
          <a:xfrm>
            <a:off x="4651003" y="1103115"/>
            <a:ext cx="1955482" cy="1955480"/>
            <a:chOff x="935501" y="2201954"/>
            <a:chExt cx="1955482" cy="1955480"/>
          </a:xfrm>
        </p:grpSpPr>
        <p:sp>
          <p:nvSpPr>
            <p:cNvPr id="45" name="椭圆 44">
              <a:extLst>
                <a:ext uri="{FF2B5EF4-FFF2-40B4-BE49-F238E27FC236}">
                  <a16:creationId xmlns:a16="http://schemas.microsoft.com/office/drawing/2014/main" id="{3E00EBF7-274E-4C75-92D9-E56A7D0EA70E}"/>
                </a:ext>
              </a:extLst>
            </p:cNvPr>
            <p:cNvSpPr/>
            <p:nvPr/>
          </p:nvSpPr>
          <p:spPr>
            <a:xfrm>
              <a:off x="935501" y="2201954"/>
              <a:ext cx="1955482" cy="1955480"/>
            </a:xfrm>
            <a:prstGeom prst="ellipse">
              <a:avLst/>
            </a:prstGeom>
            <a:gradFill flip="none" rotWithShape="1">
              <a:gsLst>
                <a:gs pos="0">
                  <a:srgbClr val="D4DAE0"/>
                </a:gs>
                <a:gs pos="60000">
                  <a:schemeClr val="bg1">
                    <a:lumMod val="95000"/>
                  </a:schemeClr>
                </a:gs>
                <a:gs pos="100000">
                  <a:schemeClr val="bg1"/>
                </a:gs>
              </a:gsLst>
              <a:lin ang="8400000" scaled="0"/>
              <a:tileRect/>
            </a:gradFill>
            <a:ln w="3175">
              <a:solidFill>
                <a:schemeClr val="bg1"/>
              </a:solidFill>
            </a:ln>
            <a:effectLst>
              <a:outerShdw blurRad="457200" dist="177800" dir="8760000" algn="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46" name="TextBox 84">
              <a:extLst>
                <a:ext uri="{FF2B5EF4-FFF2-40B4-BE49-F238E27FC236}">
                  <a16:creationId xmlns:a16="http://schemas.microsoft.com/office/drawing/2014/main" id="{D59FC481-E2AA-4F73-ADA7-97DB8F87A3EA}"/>
                </a:ext>
              </a:extLst>
            </p:cNvPr>
            <p:cNvSpPr txBox="1"/>
            <p:nvPr/>
          </p:nvSpPr>
          <p:spPr>
            <a:xfrm>
              <a:off x="1067471" y="2885654"/>
              <a:ext cx="1666494" cy="584775"/>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effectLst/>
                  <a:uLnTx/>
                  <a:uFillTx/>
                  <a:latin typeface="+mn-lt"/>
                  <a:ea typeface="+mn-ea"/>
                  <a:cs typeface="+mn-ea"/>
                  <a:sym typeface="+mn-lt"/>
                </a:rPr>
                <a:t>触发器</a:t>
              </a:r>
            </a:p>
          </p:txBody>
        </p:sp>
      </p:grpSp>
      <p:grpSp>
        <p:nvGrpSpPr>
          <p:cNvPr id="29" name="组合 28">
            <a:extLst>
              <a:ext uri="{FF2B5EF4-FFF2-40B4-BE49-F238E27FC236}">
                <a16:creationId xmlns:a16="http://schemas.microsoft.com/office/drawing/2014/main" id="{6177301B-7F09-4D62-94A3-FA77B79CEFD0}"/>
              </a:ext>
            </a:extLst>
          </p:cNvPr>
          <p:cNvGrpSpPr/>
          <p:nvPr/>
        </p:nvGrpSpPr>
        <p:grpSpPr>
          <a:xfrm>
            <a:off x="7434717" y="532333"/>
            <a:ext cx="1155656" cy="1155656"/>
            <a:chOff x="3719215" y="1631172"/>
            <a:chExt cx="1155656" cy="1155656"/>
          </a:xfrm>
        </p:grpSpPr>
        <p:sp>
          <p:nvSpPr>
            <p:cNvPr id="43" name="椭圆 42">
              <a:extLst>
                <a:ext uri="{FF2B5EF4-FFF2-40B4-BE49-F238E27FC236}">
                  <a16:creationId xmlns:a16="http://schemas.microsoft.com/office/drawing/2014/main" id="{BECD06C2-7276-4D57-A17C-952C15AC6A31}"/>
                </a:ext>
              </a:extLst>
            </p:cNvPr>
            <p:cNvSpPr/>
            <p:nvPr/>
          </p:nvSpPr>
          <p:spPr>
            <a:xfrm>
              <a:off x="3719215" y="1631172"/>
              <a:ext cx="1155656" cy="1155656"/>
            </a:xfrm>
            <a:prstGeom prst="ellipse">
              <a:avLst/>
            </a:prstGeom>
            <a:gradFill>
              <a:gsLst>
                <a:gs pos="0">
                  <a:srgbClr val="0070C0"/>
                </a:gs>
                <a:gs pos="100000">
                  <a:srgbClr val="3CA0EA"/>
                </a:gs>
              </a:gsLst>
              <a:lin ang="8400000" scaled="0"/>
            </a:gradFill>
            <a:ln w="3175">
              <a:solidFill>
                <a:schemeClr val="bg1"/>
              </a:solidFill>
            </a:ln>
            <a:effectLst>
              <a:outerShdw blurRad="558800" dist="38100" dir="8100000" algn="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sym typeface="+mn-lt"/>
              </a:endParaRPr>
            </a:p>
          </p:txBody>
        </p:sp>
        <p:sp>
          <p:nvSpPr>
            <p:cNvPr id="44" name="TextBox 94">
              <a:extLst>
                <a:ext uri="{FF2B5EF4-FFF2-40B4-BE49-F238E27FC236}">
                  <a16:creationId xmlns:a16="http://schemas.microsoft.com/office/drawing/2014/main" id="{6732A26D-F249-401A-9A7C-797AB09A4086}"/>
                </a:ext>
              </a:extLst>
            </p:cNvPr>
            <p:cNvSpPr txBox="1"/>
            <p:nvPr/>
          </p:nvSpPr>
          <p:spPr>
            <a:xfrm>
              <a:off x="3792283" y="2070500"/>
              <a:ext cx="1007644" cy="27699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i="0" u="none" strike="noStrike" kern="0" cap="none" spc="0" normalizeH="0" baseline="0" noProof="0" dirty="0">
                  <a:ln>
                    <a:noFill/>
                  </a:ln>
                  <a:solidFill>
                    <a:schemeClr val="bg1"/>
                  </a:solidFill>
                  <a:effectLst/>
                  <a:uLnTx/>
                  <a:uFillTx/>
                  <a:latin typeface="+mn-lt"/>
                  <a:ea typeface="+mn-ea"/>
                  <a:cs typeface="+mn-ea"/>
                  <a:sym typeface="+mn-lt"/>
                </a:rPr>
                <a:t>INSERT</a:t>
              </a:r>
              <a:endParaRPr kumimoji="0" lang="zh-CN" altLang="en-US" sz="1800" i="0" u="none" strike="noStrike" kern="0" cap="none" spc="0" normalizeH="0" baseline="0" noProof="0" dirty="0">
                <a:ln>
                  <a:noFill/>
                </a:ln>
                <a:solidFill>
                  <a:schemeClr val="bg1"/>
                </a:solidFill>
                <a:effectLst/>
                <a:uLnTx/>
                <a:uFillTx/>
                <a:latin typeface="+mn-lt"/>
                <a:ea typeface="+mn-ea"/>
                <a:cs typeface="+mn-ea"/>
                <a:sym typeface="+mn-lt"/>
              </a:endParaRPr>
            </a:p>
          </p:txBody>
        </p:sp>
      </p:grpSp>
      <p:grpSp>
        <p:nvGrpSpPr>
          <p:cNvPr id="30" name="组合 29">
            <a:extLst>
              <a:ext uri="{FF2B5EF4-FFF2-40B4-BE49-F238E27FC236}">
                <a16:creationId xmlns:a16="http://schemas.microsoft.com/office/drawing/2014/main" id="{8AA77015-3F03-4458-96BD-B687554D0200}"/>
              </a:ext>
            </a:extLst>
          </p:cNvPr>
          <p:cNvGrpSpPr/>
          <p:nvPr/>
        </p:nvGrpSpPr>
        <p:grpSpPr>
          <a:xfrm>
            <a:off x="7143224" y="2130873"/>
            <a:ext cx="1289764" cy="1289763"/>
            <a:chOff x="3427722" y="3229712"/>
            <a:chExt cx="1289764" cy="1289763"/>
          </a:xfrm>
        </p:grpSpPr>
        <p:sp>
          <p:nvSpPr>
            <p:cNvPr id="41" name="椭圆 40">
              <a:extLst>
                <a:ext uri="{FF2B5EF4-FFF2-40B4-BE49-F238E27FC236}">
                  <a16:creationId xmlns:a16="http://schemas.microsoft.com/office/drawing/2014/main" id="{CADBF438-007B-48A1-BE83-CACA855F312B}"/>
                </a:ext>
              </a:extLst>
            </p:cNvPr>
            <p:cNvSpPr/>
            <p:nvPr/>
          </p:nvSpPr>
          <p:spPr>
            <a:xfrm>
              <a:off x="3427722" y="3229712"/>
              <a:ext cx="1289764" cy="1289763"/>
            </a:xfrm>
            <a:prstGeom prst="ellipse">
              <a:avLst/>
            </a:prstGeom>
            <a:gradFill>
              <a:gsLst>
                <a:gs pos="0">
                  <a:srgbClr val="0070C0"/>
                </a:gs>
                <a:gs pos="100000">
                  <a:srgbClr val="3CA0EA"/>
                </a:gs>
              </a:gsLst>
              <a:lin ang="8400000" scaled="0"/>
            </a:gradFill>
            <a:ln w="3175">
              <a:solidFill>
                <a:schemeClr val="bg1"/>
              </a:solidFill>
            </a:ln>
            <a:effectLst>
              <a:outerShdw blurRad="215900" dist="381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sym typeface="+mn-lt"/>
              </a:endParaRPr>
            </a:p>
          </p:txBody>
        </p:sp>
        <p:sp>
          <p:nvSpPr>
            <p:cNvPr id="42" name="TextBox 110">
              <a:extLst>
                <a:ext uri="{FF2B5EF4-FFF2-40B4-BE49-F238E27FC236}">
                  <a16:creationId xmlns:a16="http://schemas.microsoft.com/office/drawing/2014/main" id="{93272466-ADD3-4CD4-9D7A-5A5748751708}"/>
                </a:ext>
              </a:extLst>
            </p:cNvPr>
            <p:cNvSpPr txBox="1"/>
            <p:nvPr/>
          </p:nvSpPr>
          <p:spPr>
            <a:xfrm>
              <a:off x="3522358" y="3746440"/>
              <a:ext cx="1094241" cy="27699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i="0" u="none" strike="noStrike" kern="0" cap="none" spc="0" normalizeH="0" baseline="0" noProof="0" dirty="0">
                  <a:ln>
                    <a:noFill/>
                  </a:ln>
                  <a:solidFill>
                    <a:schemeClr val="bg1"/>
                  </a:solidFill>
                  <a:effectLst/>
                  <a:uLnTx/>
                  <a:uFillTx/>
                  <a:latin typeface="+mn-lt"/>
                  <a:ea typeface="+mn-ea"/>
                  <a:cs typeface="+mn-ea"/>
                  <a:sym typeface="+mn-lt"/>
                </a:rPr>
                <a:t>UPDATE</a:t>
              </a:r>
              <a:endParaRPr kumimoji="0" lang="zh-CN" altLang="en-US" sz="1800" i="0" u="none" strike="noStrike" kern="0" cap="none" spc="0" normalizeH="0" baseline="0" noProof="0" dirty="0">
                <a:ln>
                  <a:noFill/>
                </a:ln>
                <a:solidFill>
                  <a:schemeClr val="bg1"/>
                </a:solidFill>
                <a:effectLst/>
                <a:uLnTx/>
                <a:uFillTx/>
                <a:latin typeface="+mn-lt"/>
                <a:ea typeface="+mn-ea"/>
                <a:cs typeface="+mn-ea"/>
                <a:sym typeface="+mn-lt"/>
              </a:endParaRPr>
            </a:p>
          </p:txBody>
        </p:sp>
      </p:grpSp>
      <p:grpSp>
        <p:nvGrpSpPr>
          <p:cNvPr id="59" name="组合 58">
            <a:extLst>
              <a:ext uri="{FF2B5EF4-FFF2-40B4-BE49-F238E27FC236}">
                <a16:creationId xmlns:a16="http://schemas.microsoft.com/office/drawing/2014/main" id="{67ADA0BB-F22E-4847-9649-6171A0A76EA1}"/>
              </a:ext>
            </a:extLst>
          </p:cNvPr>
          <p:cNvGrpSpPr/>
          <p:nvPr/>
        </p:nvGrpSpPr>
        <p:grpSpPr>
          <a:xfrm>
            <a:off x="288594" y="1559661"/>
            <a:ext cx="1681174" cy="2685353"/>
            <a:chOff x="959477" y="1130267"/>
            <a:chExt cx="2003120" cy="3561816"/>
          </a:xfrm>
        </p:grpSpPr>
        <p:sp>
          <p:nvSpPr>
            <p:cNvPr id="60" name="Rectangle 10">
              <a:extLst>
                <a:ext uri="{FF2B5EF4-FFF2-40B4-BE49-F238E27FC236}">
                  <a16:creationId xmlns:a16="http://schemas.microsoft.com/office/drawing/2014/main" id="{7E13698D-F417-4104-8456-69588A5C0F1F}"/>
                </a:ext>
              </a:extLst>
            </p:cNvPr>
            <p:cNvSpPr/>
            <p:nvPr/>
          </p:nvSpPr>
          <p:spPr bwMode="auto">
            <a:xfrm>
              <a:off x="959477" y="1130267"/>
              <a:ext cx="2003120" cy="3561816"/>
            </a:xfrm>
            <a:prstGeom prst="roundRect">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90" dirty="0">
                <a:latin typeface="+mj-ea"/>
                <a:ea typeface="+mj-ea"/>
              </a:endParaRPr>
            </a:p>
          </p:txBody>
        </p:sp>
        <p:sp>
          <p:nvSpPr>
            <p:cNvPr id="61" name="同侧圆角矩形 56">
              <a:extLst>
                <a:ext uri="{FF2B5EF4-FFF2-40B4-BE49-F238E27FC236}">
                  <a16:creationId xmlns:a16="http://schemas.microsoft.com/office/drawing/2014/main" id="{68D35FDF-8A46-4BB5-BE01-E8A2A8F268B9}"/>
                </a:ext>
              </a:extLst>
            </p:cNvPr>
            <p:cNvSpPr/>
            <p:nvPr/>
          </p:nvSpPr>
          <p:spPr>
            <a:xfrm>
              <a:off x="991295" y="1517584"/>
              <a:ext cx="1939483" cy="546892"/>
            </a:xfrm>
            <a:prstGeom prst="round2SameRect">
              <a:avLst/>
            </a:prstGeom>
            <a:solidFill>
              <a:srgbClr val="C00000"/>
            </a:solidFill>
            <a:ln w="28575">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90" dirty="0">
                  <a:latin typeface="+mj-ea"/>
                  <a:ea typeface="+mj-ea"/>
                </a:rPr>
                <a:t>优点</a:t>
              </a:r>
            </a:p>
          </p:txBody>
        </p:sp>
        <p:sp>
          <p:nvSpPr>
            <p:cNvPr id="62" name="Rectangle 16">
              <a:extLst>
                <a:ext uri="{FF2B5EF4-FFF2-40B4-BE49-F238E27FC236}">
                  <a16:creationId xmlns:a16="http://schemas.microsoft.com/office/drawing/2014/main" id="{B0A559A2-9209-4B39-B4B1-9DFE199AD435}"/>
                </a:ext>
              </a:extLst>
            </p:cNvPr>
            <p:cNvSpPr/>
            <p:nvPr/>
          </p:nvSpPr>
          <p:spPr>
            <a:xfrm>
              <a:off x="967247" y="2358933"/>
              <a:ext cx="1995350" cy="350396"/>
            </a:xfrm>
            <a:prstGeom prst="rect">
              <a:avLst/>
            </a:prstGeom>
          </p:spPr>
          <p:txBody>
            <a:bodyPr wrap="square" lIns="91424" tIns="45713" rIns="91424" bIns="45713" anchor="b" anchorCtr="0">
              <a:spAutoFit/>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algn="ctr" defTabSz="685165">
                <a:defRPr/>
              </a:pPr>
              <a:endParaRPr lang="en-US" sz="2000" kern="0" spc="-53" dirty="0">
                <a:solidFill>
                  <a:schemeClr val="bg1">
                    <a:alpha val="99000"/>
                  </a:schemeClr>
                </a:solidFill>
                <a:latin typeface="+mj-ea"/>
                <a:ea typeface="+mj-ea"/>
                <a:cs typeface="Segoe UI" panose="020B0502040204020203" pitchFamily="34" charset="0"/>
              </a:endParaRPr>
            </a:p>
          </p:txBody>
        </p:sp>
        <p:sp>
          <p:nvSpPr>
            <p:cNvPr id="63" name="Rectangle 42">
              <a:extLst>
                <a:ext uri="{FF2B5EF4-FFF2-40B4-BE49-F238E27FC236}">
                  <a16:creationId xmlns:a16="http://schemas.microsoft.com/office/drawing/2014/main" id="{E26EDFEF-132B-405E-BD9A-5D10A8D34ADA}"/>
                </a:ext>
              </a:extLst>
            </p:cNvPr>
            <p:cNvSpPr/>
            <p:nvPr/>
          </p:nvSpPr>
          <p:spPr bwMode="auto">
            <a:xfrm>
              <a:off x="991294" y="2429918"/>
              <a:ext cx="1926512" cy="1508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6" tIns="34288" rIns="68576" bIns="34288" numCol="1" rtlCol="0" anchor="t" anchorCtr="0" compatLnSpc="1"/>
            <a:lstStyle>
              <a:defPPr>
                <a:defRPr lang="en-US"/>
              </a:defPPr>
              <a:lvl1pPr marL="0" algn="l" defTabSz="685165" rtl="0" eaLnBrk="1" latinLnBrk="0" hangingPunct="1">
                <a:defRPr sz="1400" kern="1200">
                  <a:solidFill>
                    <a:schemeClr val="lt1"/>
                  </a:solidFill>
                  <a:latin typeface="+mn-lt"/>
                  <a:ea typeface="+mn-ea"/>
                  <a:cs typeface="+mn-cs"/>
                </a:defRPr>
              </a:lvl1pPr>
              <a:lvl2pPr marL="342900" algn="l" defTabSz="685165" rtl="0" eaLnBrk="1" latinLnBrk="0" hangingPunct="1">
                <a:defRPr sz="1400" kern="1200">
                  <a:solidFill>
                    <a:schemeClr val="lt1"/>
                  </a:solidFill>
                  <a:latin typeface="+mn-lt"/>
                  <a:ea typeface="+mn-ea"/>
                  <a:cs typeface="+mn-cs"/>
                </a:defRPr>
              </a:lvl2pPr>
              <a:lvl3pPr marL="685800" algn="l" defTabSz="685165" rtl="0" eaLnBrk="1" latinLnBrk="0" hangingPunct="1">
                <a:defRPr sz="1400" kern="1200">
                  <a:solidFill>
                    <a:schemeClr val="lt1"/>
                  </a:solidFill>
                  <a:latin typeface="+mn-lt"/>
                  <a:ea typeface="+mn-ea"/>
                  <a:cs typeface="+mn-cs"/>
                </a:defRPr>
              </a:lvl3pPr>
              <a:lvl4pPr marL="1028065" algn="l" defTabSz="685165" rtl="0" eaLnBrk="1" latinLnBrk="0" hangingPunct="1">
                <a:defRPr sz="1400" kern="1200">
                  <a:solidFill>
                    <a:schemeClr val="lt1"/>
                  </a:solidFill>
                  <a:latin typeface="+mn-lt"/>
                  <a:ea typeface="+mn-ea"/>
                  <a:cs typeface="+mn-cs"/>
                </a:defRPr>
              </a:lvl4pPr>
              <a:lvl5pPr marL="1370965" algn="l" defTabSz="685165" rtl="0" eaLnBrk="1" latinLnBrk="0" hangingPunct="1">
                <a:defRPr sz="1400" kern="1200">
                  <a:solidFill>
                    <a:schemeClr val="lt1"/>
                  </a:solidFill>
                  <a:latin typeface="+mn-lt"/>
                  <a:ea typeface="+mn-ea"/>
                  <a:cs typeface="+mn-cs"/>
                </a:defRPr>
              </a:lvl5pPr>
              <a:lvl6pPr marL="1713865" algn="l" defTabSz="685165" rtl="0" eaLnBrk="1" latinLnBrk="0" hangingPunct="1">
                <a:defRPr sz="1400" kern="1200">
                  <a:solidFill>
                    <a:schemeClr val="lt1"/>
                  </a:solidFill>
                  <a:latin typeface="+mn-lt"/>
                  <a:ea typeface="+mn-ea"/>
                  <a:cs typeface="+mn-cs"/>
                </a:defRPr>
              </a:lvl6pPr>
              <a:lvl7pPr marL="2056765" algn="l" defTabSz="685165" rtl="0" eaLnBrk="1" latinLnBrk="0" hangingPunct="1">
                <a:defRPr sz="1400" kern="1200">
                  <a:solidFill>
                    <a:schemeClr val="lt1"/>
                  </a:solidFill>
                  <a:latin typeface="+mn-lt"/>
                  <a:ea typeface="+mn-ea"/>
                  <a:cs typeface="+mn-cs"/>
                </a:defRPr>
              </a:lvl7pPr>
              <a:lvl8pPr marL="2399030" algn="l" defTabSz="685165" rtl="0" eaLnBrk="1" latinLnBrk="0" hangingPunct="1">
                <a:defRPr sz="1400" kern="1200">
                  <a:solidFill>
                    <a:schemeClr val="lt1"/>
                  </a:solidFill>
                  <a:latin typeface="+mn-lt"/>
                  <a:ea typeface="+mn-ea"/>
                  <a:cs typeface="+mn-cs"/>
                </a:defRPr>
              </a:lvl8pPr>
              <a:lvl9pPr marL="2741930" algn="l" defTabSz="685165" rtl="0" eaLnBrk="1" latinLnBrk="0" hangingPunct="1">
                <a:defRPr sz="1400" kern="1200">
                  <a:solidFill>
                    <a:schemeClr val="lt1"/>
                  </a:solidFill>
                  <a:latin typeface="+mn-lt"/>
                  <a:ea typeface="+mn-ea"/>
                  <a:cs typeface="+mn-cs"/>
                </a:defRPr>
              </a:lvl9pPr>
            </a:lstStyle>
            <a:p>
              <a:pPr>
                <a:lnSpc>
                  <a:spcPct val="150000"/>
                </a:lnSpc>
                <a:defRPr/>
              </a:pPr>
              <a:r>
                <a:rPr lang="zh-CN" altLang="zh-CN" dirty="0">
                  <a:solidFill>
                    <a:schemeClr val="tx1"/>
                  </a:solidFill>
                </a:rPr>
                <a:t>可以实时监测到数据的所有变化</a:t>
              </a:r>
              <a:endParaRPr lang="en-US" altLang="zh-CN" sz="1200" kern="0" dirty="0">
                <a:solidFill>
                  <a:schemeClr val="tx1"/>
                </a:solidFill>
                <a:latin typeface="+mj-ea"/>
                <a:ea typeface="+mj-ea"/>
                <a:cs typeface="Arial" panose="020B0604020202020204" pitchFamily="34" charset="0"/>
              </a:endParaRPr>
            </a:p>
          </p:txBody>
        </p:sp>
      </p:grpSp>
      <p:grpSp>
        <p:nvGrpSpPr>
          <p:cNvPr id="64" name="组合 63">
            <a:extLst>
              <a:ext uri="{FF2B5EF4-FFF2-40B4-BE49-F238E27FC236}">
                <a16:creationId xmlns:a16="http://schemas.microsoft.com/office/drawing/2014/main" id="{5CD07E99-4EF6-4145-A30C-C79A143DABBB}"/>
              </a:ext>
            </a:extLst>
          </p:cNvPr>
          <p:cNvGrpSpPr/>
          <p:nvPr/>
        </p:nvGrpSpPr>
        <p:grpSpPr>
          <a:xfrm>
            <a:off x="2456836" y="1581923"/>
            <a:ext cx="1707099" cy="2685353"/>
            <a:chOff x="3560712" y="842975"/>
            <a:chExt cx="2056055" cy="4857563"/>
          </a:xfrm>
        </p:grpSpPr>
        <p:sp>
          <p:nvSpPr>
            <p:cNvPr id="65" name="Rectangle 11">
              <a:extLst>
                <a:ext uri="{FF2B5EF4-FFF2-40B4-BE49-F238E27FC236}">
                  <a16:creationId xmlns:a16="http://schemas.microsoft.com/office/drawing/2014/main" id="{7A6F497E-EA76-4357-B009-7CA9C86967F5}"/>
                </a:ext>
              </a:extLst>
            </p:cNvPr>
            <p:cNvSpPr/>
            <p:nvPr/>
          </p:nvSpPr>
          <p:spPr bwMode="auto">
            <a:xfrm>
              <a:off x="3560712" y="842975"/>
              <a:ext cx="2024695" cy="4857563"/>
            </a:xfrm>
            <a:prstGeom prst="roundRect">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90" dirty="0">
                <a:latin typeface="+mj-ea"/>
                <a:ea typeface="+mj-ea"/>
              </a:endParaRPr>
            </a:p>
          </p:txBody>
        </p:sp>
        <p:sp>
          <p:nvSpPr>
            <p:cNvPr id="66" name="同侧圆角矩形 62">
              <a:extLst>
                <a:ext uri="{FF2B5EF4-FFF2-40B4-BE49-F238E27FC236}">
                  <a16:creationId xmlns:a16="http://schemas.microsoft.com/office/drawing/2014/main" id="{7DE02935-56C5-42B3-8D70-513579573885}"/>
                </a:ext>
              </a:extLst>
            </p:cNvPr>
            <p:cNvSpPr/>
            <p:nvPr/>
          </p:nvSpPr>
          <p:spPr>
            <a:xfrm>
              <a:off x="3599433" y="1330923"/>
              <a:ext cx="1939483" cy="731827"/>
            </a:xfrm>
            <a:prstGeom prst="round2SameRect">
              <a:avLst/>
            </a:prstGeom>
            <a:solidFill>
              <a:schemeClr val="bg2"/>
            </a:solidFill>
            <a:ln w="28575">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90" dirty="0">
                  <a:solidFill>
                    <a:schemeClr val="tx1"/>
                  </a:solidFill>
                  <a:latin typeface="+mj-ea"/>
                  <a:ea typeface="+mj-ea"/>
                </a:rPr>
                <a:t>缺点</a:t>
              </a:r>
            </a:p>
          </p:txBody>
        </p:sp>
        <p:sp>
          <p:nvSpPr>
            <p:cNvPr id="67" name="Rectangle 17">
              <a:extLst>
                <a:ext uri="{FF2B5EF4-FFF2-40B4-BE49-F238E27FC236}">
                  <a16:creationId xmlns:a16="http://schemas.microsoft.com/office/drawing/2014/main" id="{1884DF3A-5360-4DFB-9FB4-8AAB3CF09FBF}"/>
                </a:ext>
              </a:extLst>
            </p:cNvPr>
            <p:cNvSpPr/>
            <p:nvPr/>
          </p:nvSpPr>
          <p:spPr>
            <a:xfrm>
              <a:off x="3565108" y="2358933"/>
              <a:ext cx="2020299" cy="350396"/>
            </a:xfrm>
            <a:prstGeom prst="rect">
              <a:avLst/>
            </a:prstGeom>
          </p:spPr>
          <p:txBody>
            <a:bodyPr wrap="square" lIns="91424" tIns="45713" rIns="91424" bIns="45713" anchor="b" anchorCtr="0">
              <a:spAutoFit/>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algn="ctr" defTabSz="685165">
                <a:defRPr/>
              </a:pPr>
              <a:endParaRPr lang="en-US" sz="2000" kern="0" spc="-53" dirty="0">
                <a:solidFill>
                  <a:srgbClr val="C00000">
                    <a:alpha val="99000"/>
                  </a:srgbClr>
                </a:solidFill>
                <a:latin typeface="+mj-ea"/>
                <a:ea typeface="+mj-ea"/>
                <a:cs typeface="Segoe UI" panose="020B0502040204020203" pitchFamily="34" charset="0"/>
              </a:endParaRPr>
            </a:p>
          </p:txBody>
        </p:sp>
        <p:sp>
          <p:nvSpPr>
            <p:cNvPr id="68" name="Rectangle 42">
              <a:extLst>
                <a:ext uri="{FF2B5EF4-FFF2-40B4-BE49-F238E27FC236}">
                  <a16:creationId xmlns:a16="http://schemas.microsoft.com/office/drawing/2014/main" id="{F1F23608-6832-4517-B72A-003A94FA4909}"/>
                </a:ext>
              </a:extLst>
            </p:cNvPr>
            <p:cNvSpPr/>
            <p:nvPr/>
          </p:nvSpPr>
          <p:spPr bwMode="auto">
            <a:xfrm>
              <a:off x="3626300" y="2534131"/>
              <a:ext cx="1990467" cy="1508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6" tIns="34288" rIns="68576" bIns="34288" numCol="1" rtlCol="0" anchor="t" anchorCtr="0" compatLnSpc="1"/>
            <a:lstStyle>
              <a:defPPr>
                <a:defRPr lang="en-US"/>
              </a:defPPr>
              <a:lvl1pPr marL="0" algn="l" defTabSz="685165" rtl="0" eaLnBrk="1" latinLnBrk="0" hangingPunct="1">
                <a:defRPr sz="1400" kern="1200">
                  <a:solidFill>
                    <a:schemeClr val="lt1"/>
                  </a:solidFill>
                  <a:latin typeface="+mn-lt"/>
                  <a:ea typeface="+mn-ea"/>
                  <a:cs typeface="+mn-cs"/>
                </a:defRPr>
              </a:lvl1pPr>
              <a:lvl2pPr marL="342900" algn="l" defTabSz="685165" rtl="0" eaLnBrk="1" latinLnBrk="0" hangingPunct="1">
                <a:defRPr sz="1400" kern="1200">
                  <a:solidFill>
                    <a:schemeClr val="lt1"/>
                  </a:solidFill>
                  <a:latin typeface="+mn-lt"/>
                  <a:ea typeface="+mn-ea"/>
                  <a:cs typeface="+mn-cs"/>
                </a:defRPr>
              </a:lvl2pPr>
              <a:lvl3pPr marL="685800" algn="l" defTabSz="685165" rtl="0" eaLnBrk="1" latinLnBrk="0" hangingPunct="1">
                <a:defRPr sz="1400" kern="1200">
                  <a:solidFill>
                    <a:schemeClr val="lt1"/>
                  </a:solidFill>
                  <a:latin typeface="+mn-lt"/>
                  <a:ea typeface="+mn-ea"/>
                  <a:cs typeface="+mn-cs"/>
                </a:defRPr>
              </a:lvl3pPr>
              <a:lvl4pPr marL="1028065" algn="l" defTabSz="685165" rtl="0" eaLnBrk="1" latinLnBrk="0" hangingPunct="1">
                <a:defRPr sz="1400" kern="1200">
                  <a:solidFill>
                    <a:schemeClr val="lt1"/>
                  </a:solidFill>
                  <a:latin typeface="+mn-lt"/>
                  <a:ea typeface="+mn-ea"/>
                  <a:cs typeface="+mn-cs"/>
                </a:defRPr>
              </a:lvl4pPr>
              <a:lvl5pPr marL="1370965" algn="l" defTabSz="685165" rtl="0" eaLnBrk="1" latinLnBrk="0" hangingPunct="1">
                <a:defRPr sz="1400" kern="1200">
                  <a:solidFill>
                    <a:schemeClr val="lt1"/>
                  </a:solidFill>
                  <a:latin typeface="+mn-lt"/>
                  <a:ea typeface="+mn-ea"/>
                  <a:cs typeface="+mn-cs"/>
                </a:defRPr>
              </a:lvl5pPr>
              <a:lvl6pPr marL="1713865" algn="l" defTabSz="685165" rtl="0" eaLnBrk="1" latinLnBrk="0" hangingPunct="1">
                <a:defRPr sz="1400" kern="1200">
                  <a:solidFill>
                    <a:schemeClr val="lt1"/>
                  </a:solidFill>
                  <a:latin typeface="+mn-lt"/>
                  <a:ea typeface="+mn-ea"/>
                  <a:cs typeface="+mn-cs"/>
                </a:defRPr>
              </a:lvl6pPr>
              <a:lvl7pPr marL="2056765" algn="l" defTabSz="685165" rtl="0" eaLnBrk="1" latinLnBrk="0" hangingPunct="1">
                <a:defRPr sz="1400" kern="1200">
                  <a:solidFill>
                    <a:schemeClr val="lt1"/>
                  </a:solidFill>
                  <a:latin typeface="+mn-lt"/>
                  <a:ea typeface="+mn-ea"/>
                  <a:cs typeface="+mn-cs"/>
                </a:defRPr>
              </a:lvl7pPr>
              <a:lvl8pPr marL="2399030" algn="l" defTabSz="685165" rtl="0" eaLnBrk="1" latinLnBrk="0" hangingPunct="1">
                <a:defRPr sz="1400" kern="1200">
                  <a:solidFill>
                    <a:schemeClr val="lt1"/>
                  </a:solidFill>
                  <a:latin typeface="+mn-lt"/>
                  <a:ea typeface="+mn-ea"/>
                  <a:cs typeface="+mn-cs"/>
                </a:defRPr>
              </a:lvl8pPr>
              <a:lvl9pPr marL="2741930" algn="l" defTabSz="685165" rtl="0" eaLnBrk="1" latinLnBrk="0" hangingPunct="1">
                <a:defRPr sz="1400" kern="1200">
                  <a:solidFill>
                    <a:schemeClr val="lt1"/>
                  </a:solidFill>
                  <a:latin typeface="+mn-lt"/>
                  <a:ea typeface="+mn-ea"/>
                  <a:cs typeface="+mn-cs"/>
                </a:defRPr>
              </a:lvl9pPr>
            </a:lstStyle>
            <a:p>
              <a:pPr>
                <a:lnSpc>
                  <a:spcPct val="150000"/>
                </a:lnSpc>
                <a:defRPr/>
              </a:pPr>
              <a:r>
                <a:rPr lang="zh-CN" altLang="zh-CN" dirty="0">
                  <a:solidFill>
                    <a:schemeClr val="tx1"/>
                  </a:solidFill>
                </a:rPr>
                <a:t>需要服务协议或者数据库管理员的允许，此外各个数据库创建触发器的语法也不同</a:t>
              </a:r>
              <a:endParaRPr lang="en-US" altLang="zh-CN" sz="1200" kern="0" dirty="0">
                <a:solidFill>
                  <a:schemeClr val="tx1"/>
                </a:solidFill>
                <a:latin typeface="+mj-ea"/>
                <a:ea typeface="+mj-ea"/>
                <a:cs typeface="Arial" panose="020B0604020202020204" pitchFamily="34" charset="0"/>
              </a:endParaRPr>
            </a:p>
          </p:txBody>
        </p:sp>
      </p:grpSp>
    </p:spTree>
    <p:custDataLst>
      <p:tags r:id="rId1"/>
    </p:custDataLst>
    <p:extLst>
      <p:ext uri="{BB962C8B-B14F-4D97-AF65-F5344CB8AC3E}">
        <p14:creationId xmlns:p14="http://schemas.microsoft.com/office/powerpoint/2010/main" val="1997101685"/>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a:t>
            </a:r>
            <a:r>
              <a:rPr lang="en-US" altLang="zh-CN" dirty="0"/>
              <a:t>INSERT</a:t>
            </a:r>
            <a:r>
              <a:rPr lang="zh-CN" altLang="en-US" dirty="0"/>
              <a:t>触发器的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2D843325-A287-4FD6-895A-80AB457A0036}"/>
              </a:ext>
            </a:extLst>
          </p:cNvPr>
          <p:cNvSpPr/>
          <p:nvPr/>
        </p:nvSpPr>
        <p:spPr>
          <a:xfrm>
            <a:off x="368977" y="687097"/>
            <a:ext cx="2858475" cy="369332"/>
          </a:xfrm>
          <a:prstGeom prst="rect">
            <a:avLst/>
          </a:prstGeom>
        </p:spPr>
        <p:txBody>
          <a:bodyPr wrap="none">
            <a:spAutoFit/>
          </a:bodyPr>
          <a:lstStyle/>
          <a:p>
            <a:r>
              <a:rPr lang="zh-CN" altLang="en-US" kern="1000" dirty="0">
                <a:latin typeface="微软雅黑" panose="020B0503020204020204" pitchFamily="34" charset="-122"/>
                <a:cs typeface="微软雅黑" panose="020B0503020204020204" pitchFamily="34" charset="-122"/>
              </a:rPr>
              <a:t>（</a:t>
            </a:r>
            <a:r>
              <a:rPr lang="en-US" altLang="zh-CN" kern="1000" dirty="0">
                <a:latin typeface="微软雅黑" panose="020B0503020204020204" pitchFamily="34" charset="-122"/>
                <a:cs typeface="微软雅黑" panose="020B0503020204020204" pitchFamily="34" charset="-122"/>
              </a:rPr>
              <a:t>1</a:t>
            </a:r>
            <a:r>
              <a:rPr lang="zh-CN" altLang="zh-CN" kern="1000" dirty="0">
                <a:ea typeface="微软雅黑" panose="020B0503020204020204" pitchFamily="34" charset="-122"/>
                <a:cs typeface="微软雅黑" panose="020B0503020204020204" pitchFamily="34" charset="-122"/>
              </a:rPr>
              <a:t>）转换的输入输出需求</a:t>
            </a:r>
            <a:endParaRPr lang="zh-CN" altLang="en-US" dirty="0"/>
          </a:p>
        </p:txBody>
      </p:sp>
      <p:sp>
        <p:nvSpPr>
          <p:cNvPr id="3" name="矩形 2">
            <a:extLst>
              <a:ext uri="{FF2B5EF4-FFF2-40B4-BE49-F238E27FC236}">
                <a16:creationId xmlns:a16="http://schemas.microsoft.com/office/drawing/2014/main" id="{A62FFF1D-1EA3-4118-A5F5-DCBF4DBD8F79}"/>
              </a:ext>
            </a:extLst>
          </p:cNvPr>
          <p:cNvSpPr/>
          <p:nvPr/>
        </p:nvSpPr>
        <p:spPr>
          <a:xfrm>
            <a:off x="462479" y="1230040"/>
            <a:ext cx="7841386" cy="3416320"/>
          </a:xfrm>
          <a:prstGeom prst="rect">
            <a:avLst/>
          </a:prstGeom>
        </p:spPr>
        <p:txBody>
          <a:bodyPr wrap="square">
            <a:spAutoFit/>
          </a:bodyPr>
          <a:lstStyle/>
          <a:p>
            <a:pPr marL="285750" indent="-285750">
              <a:buFont typeface="Wingdings" panose="05000000000000000000" pitchFamily="2" charset="2"/>
              <a:buChar char="Ø"/>
            </a:pPr>
            <a:r>
              <a:rPr lang="en-US" altLang="zh-CN" dirty="0"/>
              <a:t>student_cdc</a:t>
            </a:r>
            <a:r>
              <a:rPr lang="zh-CN" altLang="zh-CN" dirty="0"/>
              <a:t>表的</a:t>
            </a:r>
            <a:r>
              <a:rPr lang="en-US" altLang="zh-CN" dirty="0"/>
              <a:t>INSERT</a:t>
            </a:r>
            <a:r>
              <a:rPr lang="zh-CN" altLang="zh-CN" dirty="0"/>
              <a:t>触发器——</a:t>
            </a:r>
            <a:r>
              <a:rPr lang="en-US" altLang="zh-CN" dirty="0"/>
              <a:t>student_cdc_insert</a:t>
            </a:r>
            <a:r>
              <a:rPr lang="zh-CN" altLang="zh-CN" dirty="0"/>
              <a:t>，会在</a:t>
            </a:r>
            <a:r>
              <a:rPr lang="en-US" altLang="zh-CN" dirty="0"/>
              <a:t>student_cdc</a:t>
            </a:r>
            <a:r>
              <a:rPr lang="zh-CN" altLang="zh-CN" dirty="0"/>
              <a:t>表插入一条数据后，将操作数据记录到</a:t>
            </a:r>
            <a:r>
              <a:rPr lang="en-US" altLang="zh-CN" dirty="0"/>
              <a:t>cdc_opt_log</a:t>
            </a:r>
            <a:r>
              <a:rPr lang="zh-CN" altLang="zh-CN" dirty="0"/>
              <a:t>表中。</a:t>
            </a:r>
          </a:p>
          <a:p>
            <a:pPr marL="285750" indent="-285750">
              <a:buFont typeface="Wingdings" panose="05000000000000000000" pitchFamily="2" charset="2"/>
              <a:buChar char="Ø"/>
            </a:pPr>
            <a:r>
              <a:rPr lang="en-US" altLang="zh-CN" dirty="0"/>
              <a:t>cdc_opt_log</a:t>
            </a:r>
            <a:r>
              <a:rPr lang="zh-CN" altLang="zh-CN" dirty="0"/>
              <a:t>表中“处理标志”为未处理，“操作”为“</a:t>
            </a:r>
            <a:r>
              <a:rPr lang="en-US" altLang="zh-CN" dirty="0"/>
              <a:t>I</a:t>
            </a:r>
            <a:r>
              <a:rPr lang="zh-CN" altLang="zh-CN" dirty="0"/>
              <a:t>”的数据，即为插入操作的增量数据，将这些数据保存到表</a:t>
            </a:r>
            <a:r>
              <a:rPr lang="en-US" altLang="zh-CN" dirty="0"/>
              <a:t>student_cdc_sync</a:t>
            </a:r>
            <a:r>
              <a:rPr lang="zh-CN" altLang="zh-CN" dirty="0"/>
              <a:t>表中。其中，</a:t>
            </a:r>
            <a:r>
              <a:rPr lang="en-US" altLang="zh-CN" dirty="0"/>
              <a:t>cdc_opt_log</a:t>
            </a:r>
            <a:r>
              <a:rPr lang="zh-CN" altLang="zh-CN" dirty="0"/>
              <a:t>表的主要作用是记录对哪些数据进行了哪些操作，同时记录该操作是否被处理， 拉取成功后，需要将</a:t>
            </a:r>
            <a:r>
              <a:rPr lang="en-US" altLang="zh-CN" dirty="0"/>
              <a:t>cdc_opt_log</a:t>
            </a:r>
            <a:r>
              <a:rPr lang="zh-CN" altLang="zh-CN" dirty="0"/>
              <a:t>表中对应数据的“处理标志”更新为已处理。</a:t>
            </a:r>
          </a:p>
          <a:p>
            <a:pPr marL="285750" indent="-285750">
              <a:buFont typeface="Wingdings" panose="05000000000000000000" pitchFamily="2" charset="2"/>
              <a:buChar char="Ø"/>
            </a:pPr>
            <a:r>
              <a:rPr lang="zh-CN" altLang="zh-CN" dirty="0"/>
              <a:t>需要用到的插入</a:t>
            </a:r>
            <a:r>
              <a:rPr lang="en-US" altLang="zh-CN" dirty="0"/>
              <a:t>SQL:</a:t>
            </a:r>
            <a:endParaRPr lang="zh-CN" altLang="zh-CN" dirty="0"/>
          </a:p>
          <a:p>
            <a:r>
              <a:rPr lang="en-US" altLang="zh-CN" dirty="0">
                <a:highlight>
                  <a:srgbClr val="E8E8E8"/>
                </a:highlight>
              </a:rPr>
              <a:t>insert into student_cdc(</a:t>
            </a:r>
            <a:r>
              <a:rPr lang="zh-CN" altLang="zh-CN" dirty="0">
                <a:highlight>
                  <a:srgbClr val="E8E8E8"/>
                </a:highlight>
              </a:rPr>
              <a:t>姓名</a:t>
            </a:r>
            <a:r>
              <a:rPr lang="en-US" altLang="zh-CN" dirty="0">
                <a:highlight>
                  <a:srgbClr val="E8E8E8"/>
                </a:highlight>
              </a:rPr>
              <a:t>, </a:t>
            </a:r>
            <a:r>
              <a:rPr lang="zh-CN" altLang="zh-CN" dirty="0">
                <a:highlight>
                  <a:srgbClr val="E8E8E8"/>
                </a:highlight>
              </a:rPr>
              <a:t>性别</a:t>
            </a:r>
            <a:r>
              <a:rPr lang="en-US" altLang="zh-CN" dirty="0">
                <a:highlight>
                  <a:srgbClr val="E8E8E8"/>
                </a:highlight>
              </a:rPr>
              <a:t>, </a:t>
            </a:r>
            <a:r>
              <a:rPr lang="zh-CN" altLang="zh-CN" dirty="0">
                <a:highlight>
                  <a:srgbClr val="E8E8E8"/>
                </a:highlight>
              </a:rPr>
              <a:t>班级</a:t>
            </a:r>
            <a:r>
              <a:rPr lang="en-US" altLang="zh-CN" dirty="0">
                <a:highlight>
                  <a:srgbClr val="E8E8E8"/>
                </a:highlight>
              </a:rPr>
              <a:t>, </a:t>
            </a:r>
            <a:r>
              <a:rPr lang="zh-CN" altLang="zh-CN" dirty="0">
                <a:highlight>
                  <a:srgbClr val="E8E8E8"/>
                </a:highlight>
              </a:rPr>
              <a:t>年龄</a:t>
            </a:r>
            <a:r>
              <a:rPr lang="en-US" altLang="zh-CN" dirty="0">
                <a:highlight>
                  <a:srgbClr val="E8E8E8"/>
                </a:highlight>
              </a:rPr>
              <a:t>, </a:t>
            </a:r>
            <a:r>
              <a:rPr lang="zh-CN" altLang="zh-CN" dirty="0">
                <a:highlight>
                  <a:srgbClr val="E8E8E8"/>
                </a:highlight>
              </a:rPr>
              <a:t>成绩</a:t>
            </a:r>
            <a:r>
              <a:rPr lang="en-US" altLang="zh-CN" dirty="0">
                <a:highlight>
                  <a:srgbClr val="E8E8E8"/>
                </a:highlight>
              </a:rPr>
              <a:t>, </a:t>
            </a:r>
            <a:r>
              <a:rPr lang="zh-CN" altLang="zh-CN" dirty="0">
                <a:highlight>
                  <a:srgbClr val="E8E8E8"/>
                </a:highlight>
              </a:rPr>
              <a:t>身高</a:t>
            </a:r>
            <a:r>
              <a:rPr lang="en-US" altLang="zh-CN" dirty="0">
                <a:highlight>
                  <a:srgbClr val="E8E8E8"/>
                </a:highlight>
              </a:rPr>
              <a:t>, </a:t>
            </a:r>
            <a:r>
              <a:rPr lang="zh-CN" altLang="zh-CN" dirty="0">
                <a:highlight>
                  <a:srgbClr val="E8E8E8"/>
                </a:highlight>
              </a:rPr>
              <a:t>手机</a:t>
            </a:r>
            <a:r>
              <a:rPr lang="en-US" altLang="zh-CN" dirty="0">
                <a:highlight>
                  <a:srgbClr val="E8E8E8"/>
                </a:highlight>
              </a:rPr>
              <a:t>, </a:t>
            </a:r>
            <a:r>
              <a:rPr lang="zh-CN" altLang="zh-CN" dirty="0">
                <a:highlight>
                  <a:srgbClr val="E8E8E8"/>
                </a:highlight>
              </a:rPr>
              <a:t>插入时间</a:t>
            </a:r>
            <a:r>
              <a:rPr lang="en-US" altLang="zh-CN" dirty="0">
                <a:highlight>
                  <a:srgbClr val="E8E8E8"/>
                </a:highlight>
              </a:rPr>
              <a:t>, </a:t>
            </a:r>
            <a:r>
              <a:rPr lang="zh-CN" altLang="zh-CN" dirty="0">
                <a:highlight>
                  <a:srgbClr val="E8E8E8"/>
                </a:highlight>
              </a:rPr>
              <a:t>更新时间</a:t>
            </a:r>
            <a:r>
              <a:rPr lang="en-US" altLang="zh-CN" dirty="0">
                <a:highlight>
                  <a:srgbClr val="E8E8E8"/>
                </a:highlight>
              </a:rPr>
              <a:t>) values('</a:t>
            </a:r>
            <a:r>
              <a:rPr lang="zh-CN" altLang="zh-CN" dirty="0">
                <a:highlight>
                  <a:srgbClr val="E8E8E8"/>
                </a:highlight>
              </a:rPr>
              <a:t>张一</a:t>
            </a:r>
            <a:r>
              <a:rPr lang="en-US" altLang="zh-CN" dirty="0">
                <a:highlight>
                  <a:srgbClr val="E8E8E8"/>
                </a:highlight>
              </a:rPr>
              <a:t>','</a:t>
            </a:r>
            <a:r>
              <a:rPr lang="zh-CN" altLang="zh-CN" dirty="0">
                <a:highlight>
                  <a:srgbClr val="E8E8E8"/>
                </a:highlight>
              </a:rPr>
              <a:t>男</a:t>
            </a:r>
            <a:r>
              <a:rPr lang="en-US" altLang="zh-CN" dirty="0">
                <a:highlight>
                  <a:srgbClr val="E8E8E8"/>
                </a:highlight>
              </a:rPr>
              <a:t>','1701','16','78','170','18946554571',date_sub(curdate(),interval 1 day) ,date_sub(curdate(),interval 1 day));</a:t>
            </a:r>
            <a:endParaRPr lang="zh-CN" altLang="zh-CN" dirty="0">
              <a:highlight>
                <a:srgbClr val="E8E8E8"/>
              </a:highlight>
            </a:endParaRPr>
          </a:p>
        </p:txBody>
      </p:sp>
    </p:spTree>
    <p:custDataLst>
      <p:tags r:id="rId1"/>
    </p:custDataLst>
    <p:extLst>
      <p:ext uri="{BB962C8B-B14F-4D97-AF65-F5344CB8AC3E}">
        <p14:creationId xmlns:p14="http://schemas.microsoft.com/office/powerpoint/2010/main" val="3381251189"/>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a:t>
            </a:r>
            <a:r>
              <a:rPr lang="en-US" altLang="zh-CN" dirty="0"/>
              <a:t>INSERT</a:t>
            </a:r>
            <a:r>
              <a:rPr lang="zh-CN" altLang="en-US" dirty="0"/>
              <a:t>触发器的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66010" y="6068851"/>
            <a:ext cx="3436111" cy="151685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628CAB86-20F1-46E4-8825-68924BA213B3}"/>
              </a:ext>
            </a:extLst>
          </p:cNvPr>
          <p:cNvSpPr/>
          <p:nvPr/>
        </p:nvSpPr>
        <p:spPr>
          <a:xfrm>
            <a:off x="475030" y="708169"/>
            <a:ext cx="4108817" cy="369332"/>
          </a:xfrm>
          <a:prstGeom prst="rect">
            <a:avLst/>
          </a:prstGeom>
        </p:spPr>
        <p:txBody>
          <a:bodyPr wrap="none">
            <a:spAutoFit/>
          </a:bodyPr>
          <a:lstStyle/>
          <a:p>
            <a:r>
              <a:rPr lang="zh-CN" altLang="zh-CN" dirty="0"/>
              <a:t>期望输出的</a:t>
            </a:r>
            <a:r>
              <a:rPr lang="en-US" altLang="zh-CN" dirty="0"/>
              <a:t>student_cdc_sync</a:t>
            </a:r>
            <a:r>
              <a:rPr lang="zh-CN" altLang="zh-CN" dirty="0"/>
              <a:t>表的内容</a:t>
            </a:r>
            <a:endParaRPr lang="zh-CN" altLang="en-US" dirty="0"/>
          </a:p>
        </p:txBody>
      </p:sp>
      <p:sp>
        <p:nvSpPr>
          <p:cNvPr id="2" name="矩形 1">
            <a:extLst>
              <a:ext uri="{FF2B5EF4-FFF2-40B4-BE49-F238E27FC236}">
                <a16:creationId xmlns:a16="http://schemas.microsoft.com/office/drawing/2014/main" id="{3AB1D8B8-1768-42B2-B2CF-D15FDFF022CD}"/>
              </a:ext>
            </a:extLst>
          </p:cNvPr>
          <p:cNvSpPr/>
          <p:nvPr/>
        </p:nvSpPr>
        <p:spPr>
          <a:xfrm>
            <a:off x="490252" y="2392149"/>
            <a:ext cx="2813591"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期望</a:t>
            </a:r>
            <a:r>
              <a:rPr lang="en-US" altLang="zh-CN" kern="1000" dirty="0">
                <a:ea typeface="微软雅黑" panose="020B0503020204020204" pitchFamily="34" charset="-122"/>
                <a:cs typeface="微软雅黑" panose="020B0503020204020204" pitchFamily="34" charset="-122"/>
              </a:rPr>
              <a:t>cdc_opt_log</a:t>
            </a:r>
            <a:r>
              <a:rPr lang="zh-CN" altLang="zh-CN" kern="1000" dirty="0">
                <a:ea typeface="微软雅黑" panose="020B0503020204020204" pitchFamily="34" charset="-122"/>
                <a:cs typeface="微软雅黑" panose="020B0503020204020204" pitchFamily="34" charset="-122"/>
              </a:rPr>
              <a:t>表的内容</a:t>
            </a:r>
            <a:endParaRPr lang="zh-CN" altLang="en-US" dirty="0"/>
          </a:p>
        </p:txBody>
      </p:sp>
      <p:pic>
        <p:nvPicPr>
          <p:cNvPr id="11266" name="图片 1">
            <a:extLst>
              <a:ext uri="{FF2B5EF4-FFF2-40B4-BE49-F238E27FC236}">
                <a16:creationId xmlns:a16="http://schemas.microsoft.com/office/drawing/2014/main" id="{43A96A12-AA80-4469-A323-634250B46A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657" y="1267230"/>
            <a:ext cx="8464681" cy="48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图片 1">
            <a:extLst>
              <a:ext uri="{FF2B5EF4-FFF2-40B4-BE49-F238E27FC236}">
                <a16:creationId xmlns:a16="http://schemas.microsoft.com/office/drawing/2014/main" id="{BEA6178D-8119-410B-978E-EFF4F9D65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985" y="3274478"/>
            <a:ext cx="6071723" cy="1067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063944710"/>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a:t>
            </a:r>
            <a:r>
              <a:rPr lang="en-US" altLang="zh-CN" dirty="0"/>
              <a:t>INSERT</a:t>
            </a:r>
            <a:r>
              <a:rPr lang="zh-CN" altLang="en-US" dirty="0"/>
              <a:t>触发器的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3EC4E78A-C00A-4733-9C67-483D8AA6B737}"/>
              </a:ext>
            </a:extLst>
          </p:cNvPr>
          <p:cNvSpPr/>
          <p:nvPr/>
        </p:nvSpPr>
        <p:spPr>
          <a:xfrm>
            <a:off x="251520" y="687097"/>
            <a:ext cx="2159566"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a:t>
            </a:r>
            <a:r>
              <a:rPr lang="en-US" altLang="zh-CN" kern="1000" dirty="0">
                <a:ea typeface="微软雅黑" panose="020B0503020204020204" pitchFamily="34" charset="-122"/>
                <a:cs typeface="微软雅黑" panose="020B0503020204020204" pitchFamily="34" charset="-122"/>
              </a:rPr>
              <a:t>2</a:t>
            </a:r>
            <a:r>
              <a:rPr lang="zh-CN" altLang="zh-CN" kern="1000" dirty="0">
                <a:ea typeface="微软雅黑" panose="020B0503020204020204" pitchFamily="34" charset="-122"/>
                <a:cs typeface="微软雅黑" panose="020B0503020204020204" pitchFamily="34" charset="-122"/>
              </a:rPr>
              <a:t>）转换的设计图</a:t>
            </a:r>
            <a:endParaRPr lang="zh-CN" altLang="en-US" dirty="0"/>
          </a:p>
        </p:txBody>
      </p:sp>
      <p:sp>
        <p:nvSpPr>
          <p:cNvPr id="3" name="矩形 2">
            <a:extLst>
              <a:ext uri="{FF2B5EF4-FFF2-40B4-BE49-F238E27FC236}">
                <a16:creationId xmlns:a16="http://schemas.microsoft.com/office/drawing/2014/main" id="{C71C9BA5-CC6B-4682-93C1-0C283A72F57F}"/>
              </a:ext>
            </a:extLst>
          </p:cNvPr>
          <p:cNvSpPr/>
          <p:nvPr/>
        </p:nvSpPr>
        <p:spPr>
          <a:xfrm>
            <a:off x="611560" y="1094422"/>
            <a:ext cx="7920880" cy="369332"/>
          </a:xfrm>
          <a:prstGeom prst="rect">
            <a:avLst/>
          </a:prstGeom>
        </p:spPr>
        <p:txBody>
          <a:bodyPr wrap="square">
            <a:spAutoFit/>
          </a:bodyPr>
          <a:lstStyle/>
          <a:p>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参考第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2.2.2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节的操作，新建转换文件，并开始可视化编程。</a:t>
            </a:r>
            <a:r>
              <a:rPr lang="zh-CN" altLang="zh-CN" dirty="0"/>
              <a:t> </a:t>
            </a:r>
            <a:endParaRPr lang="en-US" altLang="zh-CN" dirty="0"/>
          </a:p>
        </p:txBody>
      </p:sp>
      <p:pic>
        <p:nvPicPr>
          <p:cNvPr id="12290" name="图片 1">
            <a:extLst>
              <a:ext uri="{FF2B5EF4-FFF2-40B4-BE49-F238E27FC236}">
                <a16:creationId xmlns:a16="http://schemas.microsoft.com/office/drawing/2014/main" id="{2F7F5472-A936-4D97-9C38-35E52B39DB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30" y="2241407"/>
            <a:ext cx="7956329" cy="1668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669356300"/>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a:t>
            </a:r>
            <a:r>
              <a:rPr lang="en-US" altLang="zh-CN" dirty="0"/>
              <a:t>INSERT</a:t>
            </a:r>
            <a:r>
              <a:rPr lang="zh-CN" altLang="en-US" dirty="0"/>
              <a:t>触发器的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127321" y="1168166"/>
            <a:ext cx="3076527" cy="1477328"/>
          </a:xfrm>
          <a:prstGeom prst="rect">
            <a:avLst/>
          </a:prstGeom>
        </p:spPr>
        <p:txBody>
          <a:bodyPr wrap="square">
            <a:spAutoFit/>
          </a:bodyPr>
          <a:lstStyle/>
          <a:p>
            <a:r>
              <a:rPr lang="zh-CN" altLang="zh-CN" dirty="0"/>
              <a:t>“</a:t>
            </a:r>
            <a:r>
              <a:rPr lang="en-US" altLang="zh-CN" dirty="0"/>
              <a:t>CDC</a:t>
            </a:r>
            <a:r>
              <a:rPr lang="zh-CN" altLang="en-US" dirty="0"/>
              <a:t>日志表输入</a:t>
            </a:r>
            <a:r>
              <a:rPr lang="zh-CN" altLang="zh-CN" dirty="0"/>
              <a:t>”</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r>
              <a:rPr lang="en-US" altLang="zh-CN" dirty="0"/>
              <a:t> </a:t>
            </a:r>
            <a:r>
              <a:rPr lang="en-US" altLang="zh-CN" dirty="0">
                <a:highlight>
                  <a:srgbClr val="E8E8E8"/>
                </a:highlight>
              </a:rPr>
              <a:t>SELECT </a:t>
            </a:r>
            <a:r>
              <a:rPr lang="zh-CN" altLang="zh-CN" dirty="0">
                <a:highlight>
                  <a:srgbClr val="E8E8E8"/>
                </a:highlight>
              </a:rPr>
              <a:t>学号</a:t>
            </a:r>
            <a:r>
              <a:rPr lang="en-US" altLang="zh-CN" dirty="0">
                <a:highlight>
                  <a:srgbClr val="E8E8E8"/>
                </a:highlight>
              </a:rPr>
              <a:t> FROM cdc_opt_log where </a:t>
            </a:r>
            <a:r>
              <a:rPr lang="zh-CN" altLang="zh-CN" dirty="0">
                <a:highlight>
                  <a:srgbClr val="E8E8E8"/>
                </a:highlight>
              </a:rPr>
              <a:t>操作</a:t>
            </a:r>
            <a:r>
              <a:rPr lang="en-US" altLang="zh-CN" dirty="0">
                <a:highlight>
                  <a:srgbClr val="E8E8E8"/>
                </a:highlight>
              </a:rPr>
              <a:t>='I' and </a:t>
            </a:r>
            <a:r>
              <a:rPr lang="zh-CN" altLang="zh-CN" dirty="0">
                <a:highlight>
                  <a:srgbClr val="E8E8E8"/>
                </a:highlight>
              </a:rPr>
              <a:t>处理标志</a:t>
            </a:r>
            <a:r>
              <a:rPr lang="en-US" altLang="zh-CN" dirty="0">
                <a:highlight>
                  <a:srgbClr val="E8E8E8"/>
                </a:highlight>
              </a:rPr>
              <a:t>='</a:t>
            </a:r>
            <a:r>
              <a:rPr lang="zh-CN" altLang="zh-CN" dirty="0">
                <a:highlight>
                  <a:srgbClr val="E8E8E8"/>
                </a:highlight>
              </a:rPr>
              <a:t>未处理</a:t>
            </a:r>
            <a:r>
              <a:rPr lang="en-US" altLang="zh-CN" dirty="0">
                <a:highlight>
                  <a:srgbClr val="E8E8E8"/>
                </a:highlight>
              </a:rPr>
              <a:t>'</a:t>
            </a:r>
            <a:endParaRPr lang="en-US" altLang="zh-CN" kern="1000" dirty="0">
              <a:highlight>
                <a:srgbClr val="E8E8E8"/>
              </a:highlight>
              <a:ea typeface="微软雅黑" panose="020B0503020204020204" pitchFamily="34" charset="-122"/>
              <a:cs typeface="微软雅黑" panose="020B0503020204020204" pitchFamily="34" charset="-122"/>
            </a:endParaRPr>
          </a:p>
          <a:p>
            <a:endParaRPr lang="en-US" altLang="zh-CN" kern="1000" dirty="0">
              <a:ea typeface="微软雅黑" panose="020B0503020204020204" pitchFamily="34" charset="-122"/>
              <a:cs typeface="微软雅黑" panose="020B0503020204020204" pitchFamily="34" charset="-122"/>
            </a:endParaRPr>
          </a:p>
        </p:txBody>
      </p:sp>
      <p:sp>
        <p:nvSpPr>
          <p:cNvPr id="8" name="矩形 7">
            <a:extLst>
              <a:ext uri="{FF2B5EF4-FFF2-40B4-BE49-F238E27FC236}">
                <a16:creationId xmlns:a16="http://schemas.microsoft.com/office/drawing/2014/main" id="{58C6E95C-C114-4710-BC48-BC90C6E404AF}"/>
              </a:ext>
            </a:extLst>
          </p:cNvPr>
          <p:cNvSpPr/>
          <p:nvPr/>
        </p:nvSpPr>
        <p:spPr>
          <a:xfrm>
            <a:off x="-28404" y="514876"/>
            <a:ext cx="2185214" cy="369332"/>
          </a:xfrm>
          <a:prstGeom prst="rect">
            <a:avLst/>
          </a:prstGeom>
        </p:spPr>
        <p:txBody>
          <a:bodyPr wrap="none">
            <a:spAutoFit/>
          </a:bodyPr>
          <a:lstStyle/>
          <a:p>
            <a:pPr indent="266700">
              <a:spcAft>
                <a:spcPts val="0"/>
              </a:spcAft>
            </a:pPr>
            <a:r>
              <a:rPr lang="zh-CN" altLang="zh-CN" kern="1000" dirty="0">
                <a:ea typeface="微软雅黑" panose="020B0503020204020204" pitchFamily="34" charset="-122"/>
              </a:rPr>
              <a:t>（</a:t>
            </a:r>
            <a:r>
              <a:rPr lang="en-US" altLang="zh-CN" kern="1000" dirty="0">
                <a:ea typeface="微软雅黑" panose="020B0503020204020204" pitchFamily="34" charset="-122"/>
              </a:rPr>
              <a:t>3</a:t>
            </a:r>
            <a:r>
              <a:rPr lang="zh-CN" altLang="zh-CN" kern="1000" dirty="0">
                <a:ea typeface="微软雅黑" panose="020B0503020204020204" pitchFamily="34" charset="-122"/>
              </a:rPr>
              <a:t>）步骤的配置</a:t>
            </a:r>
          </a:p>
        </p:txBody>
      </p:sp>
      <p:pic>
        <p:nvPicPr>
          <p:cNvPr id="13314" name="图片 1">
            <a:extLst>
              <a:ext uri="{FF2B5EF4-FFF2-40B4-BE49-F238E27FC236}">
                <a16:creationId xmlns:a16="http://schemas.microsoft.com/office/drawing/2014/main" id="{4838B57B-2AE2-4F81-8816-F8BB711150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1000970"/>
            <a:ext cx="5030506" cy="358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146324085"/>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a:t>
            </a:r>
            <a:r>
              <a:rPr lang="en-US" altLang="zh-CN" dirty="0"/>
              <a:t>INSERT</a:t>
            </a:r>
            <a:r>
              <a:rPr lang="zh-CN" altLang="en-US" dirty="0"/>
              <a:t>触发器的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51520" y="687097"/>
            <a:ext cx="2349784" cy="3693319"/>
          </a:xfrm>
          <a:prstGeom prst="rect">
            <a:avLst/>
          </a:prstGeom>
        </p:spPr>
        <p:txBody>
          <a:bodyPr wrap="square">
            <a:spAutoFit/>
          </a:bodyPr>
          <a:lstStyle/>
          <a:p>
            <a:r>
              <a:rPr lang="zh-CN" altLang="zh-CN" dirty="0"/>
              <a:t>“学生表输入”</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pPr lvl="1"/>
            <a:r>
              <a:rPr lang="en-US" altLang="zh-CN" dirty="0">
                <a:highlight>
                  <a:srgbClr val="E8E8E8"/>
                </a:highlight>
              </a:rPr>
              <a:t>SELECT  </a:t>
            </a:r>
            <a:r>
              <a:rPr lang="zh-CN" altLang="zh-CN" dirty="0">
                <a:highlight>
                  <a:srgbClr val="E8E8E8"/>
                </a:highlight>
              </a:rPr>
              <a:t>学号</a:t>
            </a:r>
            <a:r>
              <a:rPr lang="en-US" altLang="zh-CN" dirty="0">
                <a:highlight>
                  <a:srgbClr val="E8E8E8"/>
                </a:highlight>
              </a:rPr>
              <a:t>, </a:t>
            </a:r>
            <a:r>
              <a:rPr lang="zh-CN" altLang="zh-CN" dirty="0">
                <a:highlight>
                  <a:srgbClr val="E8E8E8"/>
                </a:highlight>
              </a:rPr>
              <a:t>姓名</a:t>
            </a:r>
            <a:r>
              <a:rPr lang="en-US" altLang="zh-CN" dirty="0">
                <a:highlight>
                  <a:srgbClr val="E8E8E8"/>
                </a:highlight>
              </a:rPr>
              <a:t>, </a:t>
            </a:r>
            <a:r>
              <a:rPr lang="zh-CN" altLang="zh-CN" dirty="0">
                <a:highlight>
                  <a:srgbClr val="E8E8E8"/>
                </a:highlight>
              </a:rPr>
              <a:t>性别</a:t>
            </a:r>
            <a:r>
              <a:rPr lang="en-US" altLang="zh-CN" dirty="0">
                <a:highlight>
                  <a:srgbClr val="E8E8E8"/>
                </a:highlight>
              </a:rPr>
              <a:t>, </a:t>
            </a:r>
            <a:r>
              <a:rPr lang="zh-CN" altLang="zh-CN" dirty="0">
                <a:highlight>
                  <a:srgbClr val="E8E8E8"/>
                </a:highlight>
              </a:rPr>
              <a:t>班级</a:t>
            </a:r>
            <a:r>
              <a:rPr lang="en-US" altLang="zh-CN" dirty="0">
                <a:highlight>
                  <a:srgbClr val="E8E8E8"/>
                </a:highlight>
              </a:rPr>
              <a:t>, </a:t>
            </a:r>
            <a:r>
              <a:rPr lang="zh-CN" altLang="zh-CN" dirty="0">
                <a:highlight>
                  <a:srgbClr val="E8E8E8"/>
                </a:highlight>
              </a:rPr>
              <a:t>年龄</a:t>
            </a:r>
            <a:r>
              <a:rPr lang="en-US" altLang="zh-CN" dirty="0">
                <a:highlight>
                  <a:srgbClr val="E8E8E8"/>
                </a:highlight>
              </a:rPr>
              <a:t>, </a:t>
            </a:r>
            <a:r>
              <a:rPr lang="zh-CN" altLang="zh-CN" dirty="0">
                <a:highlight>
                  <a:srgbClr val="E8E8E8"/>
                </a:highlight>
              </a:rPr>
              <a:t>成绩</a:t>
            </a:r>
            <a:r>
              <a:rPr lang="en-US" altLang="zh-CN" dirty="0">
                <a:highlight>
                  <a:srgbClr val="E8E8E8"/>
                </a:highlight>
              </a:rPr>
              <a:t>, </a:t>
            </a:r>
            <a:r>
              <a:rPr lang="zh-CN" altLang="zh-CN" dirty="0">
                <a:highlight>
                  <a:srgbClr val="E8E8E8"/>
                </a:highlight>
              </a:rPr>
              <a:t>身高</a:t>
            </a:r>
            <a:r>
              <a:rPr lang="en-US" altLang="zh-CN" dirty="0">
                <a:highlight>
                  <a:srgbClr val="E8E8E8"/>
                </a:highlight>
              </a:rPr>
              <a:t>, </a:t>
            </a:r>
            <a:r>
              <a:rPr lang="zh-CN" altLang="zh-CN" dirty="0">
                <a:highlight>
                  <a:srgbClr val="E8E8E8"/>
                </a:highlight>
              </a:rPr>
              <a:t>手机</a:t>
            </a:r>
            <a:r>
              <a:rPr lang="en-US" altLang="zh-CN" dirty="0">
                <a:highlight>
                  <a:srgbClr val="E8E8E8"/>
                </a:highlight>
              </a:rPr>
              <a:t>, </a:t>
            </a:r>
            <a:r>
              <a:rPr lang="zh-CN" altLang="zh-CN" dirty="0">
                <a:highlight>
                  <a:srgbClr val="E8E8E8"/>
                </a:highlight>
              </a:rPr>
              <a:t>插入时间</a:t>
            </a:r>
            <a:r>
              <a:rPr lang="en-US" altLang="zh-CN" dirty="0">
                <a:highlight>
                  <a:srgbClr val="E8E8E8"/>
                </a:highlight>
              </a:rPr>
              <a:t>, </a:t>
            </a:r>
            <a:r>
              <a:rPr lang="zh-CN" altLang="zh-CN" dirty="0">
                <a:highlight>
                  <a:srgbClr val="E8E8E8"/>
                </a:highlight>
              </a:rPr>
              <a:t>更新时间</a:t>
            </a:r>
          </a:p>
          <a:p>
            <a:pPr lvl="1"/>
            <a:r>
              <a:rPr lang="en-US" altLang="zh-CN" dirty="0">
                <a:highlight>
                  <a:srgbClr val="E8E8E8"/>
                </a:highlight>
              </a:rPr>
              <a:t>, curdate() as </a:t>
            </a:r>
            <a:r>
              <a:rPr lang="zh-CN" altLang="zh-CN" dirty="0">
                <a:highlight>
                  <a:srgbClr val="E8E8E8"/>
                </a:highlight>
              </a:rPr>
              <a:t>导入时间</a:t>
            </a:r>
            <a:r>
              <a:rPr lang="en-US" altLang="zh-CN" dirty="0">
                <a:highlight>
                  <a:srgbClr val="E8E8E8"/>
                </a:highlight>
              </a:rPr>
              <a:t>, '</a:t>
            </a:r>
            <a:r>
              <a:rPr lang="zh-CN" altLang="zh-CN" dirty="0">
                <a:highlight>
                  <a:srgbClr val="E8E8E8"/>
                </a:highlight>
              </a:rPr>
              <a:t>已处理</a:t>
            </a:r>
            <a:r>
              <a:rPr lang="en-US" altLang="zh-CN" dirty="0">
                <a:highlight>
                  <a:srgbClr val="E8E8E8"/>
                </a:highlight>
              </a:rPr>
              <a:t>'  as </a:t>
            </a:r>
            <a:r>
              <a:rPr lang="zh-CN" altLang="zh-CN" dirty="0">
                <a:highlight>
                  <a:srgbClr val="E8E8E8"/>
                </a:highlight>
              </a:rPr>
              <a:t>处理标志</a:t>
            </a:r>
            <a:r>
              <a:rPr lang="en-US" altLang="zh-CN" dirty="0">
                <a:highlight>
                  <a:srgbClr val="E8E8E8"/>
                </a:highlight>
              </a:rPr>
              <a:t>FROM student_cdc where </a:t>
            </a:r>
            <a:r>
              <a:rPr lang="zh-CN" altLang="zh-CN" dirty="0">
                <a:highlight>
                  <a:srgbClr val="E8E8E8"/>
                </a:highlight>
              </a:rPr>
              <a:t>学号</a:t>
            </a:r>
            <a:r>
              <a:rPr lang="en-US" altLang="zh-CN" dirty="0">
                <a:highlight>
                  <a:srgbClr val="E8E8E8"/>
                </a:highlight>
              </a:rPr>
              <a:t>=?</a:t>
            </a:r>
          </a:p>
        </p:txBody>
      </p:sp>
      <p:pic>
        <p:nvPicPr>
          <p:cNvPr id="80898" name="图片 1">
            <a:extLst>
              <a:ext uri="{FF2B5EF4-FFF2-40B4-BE49-F238E27FC236}">
                <a16:creationId xmlns:a16="http://schemas.microsoft.com/office/drawing/2014/main" id="{781A1975-74AC-45EB-8A91-C485279C27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4814" y="703865"/>
            <a:ext cx="5821216" cy="4172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037800422"/>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a:t>
            </a:r>
            <a:r>
              <a:rPr lang="en-US" altLang="zh-CN" dirty="0"/>
              <a:t>INSERT</a:t>
            </a:r>
            <a:r>
              <a:rPr lang="zh-CN" altLang="en-US" dirty="0"/>
              <a:t>触发器的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9757" y="1077231"/>
            <a:ext cx="3842954" cy="646331"/>
          </a:xfrm>
          <a:prstGeom prst="rect">
            <a:avLst/>
          </a:prstGeom>
        </p:spPr>
        <p:txBody>
          <a:bodyPr wrap="square">
            <a:spAutoFit/>
          </a:bodyPr>
          <a:lstStyle/>
          <a:p>
            <a:r>
              <a:rPr lang="zh-CN" altLang="zh-CN" dirty="0"/>
              <a:t>“插入学生同步表”</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endParaRPr lang="zh-CN" altLang="en-US" dirty="0"/>
          </a:p>
        </p:txBody>
      </p:sp>
      <p:pic>
        <p:nvPicPr>
          <p:cNvPr id="14338" name="图片 1">
            <a:extLst>
              <a:ext uri="{FF2B5EF4-FFF2-40B4-BE49-F238E27FC236}">
                <a16:creationId xmlns:a16="http://schemas.microsoft.com/office/drawing/2014/main" id="{EAF91E56-9FFA-426A-B0FE-81C5848172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771550"/>
            <a:ext cx="3528392" cy="4198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361806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文件的导入与导出案例</a:t>
            </a:r>
            <a:r>
              <a:rPr lang="en-US" altLang="zh-CN" dirty="0"/>
              <a:t>1</a:t>
            </a:r>
            <a:endParaRPr lang="zh-CN" altLang="en-US" dirty="0"/>
          </a:p>
        </p:txBody>
      </p:sp>
      <p:sp>
        <p:nvSpPr>
          <p:cNvPr id="2" name="矩形 1">
            <a:extLst>
              <a:ext uri="{FF2B5EF4-FFF2-40B4-BE49-F238E27FC236}">
                <a16:creationId xmlns:a16="http://schemas.microsoft.com/office/drawing/2014/main" id="{658463EA-E362-464E-967C-EBE4DCBCBEF9}"/>
              </a:ext>
            </a:extLst>
          </p:cNvPr>
          <p:cNvSpPr/>
          <p:nvPr/>
        </p:nvSpPr>
        <p:spPr>
          <a:xfrm>
            <a:off x="119448" y="604791"/>
            <a:ext cx="3647152"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“固定宽度文本文件输出”的配置</a:t>
            </a:r>
            <a:endParaRPr lang="zh-CN" altLang="en-US" dirty="0"/>
          </a:p>
        </p:txBody>
      </p:sp>
      <p:sp>
        <p:nvSpPr>
          <p:cNvPr id="3" name="矩形 2">
            <a:extLst>
              <a:ext uri="{FF2B5EF4-FFF2-40B4-BE49-F238E27FC236}">
                <a16:creationId xmlns:a16="http://schemas.microsoft.com/office/drawing/2014/main" id="{57E7CB9F-3819-4E8F-9B5F-BDCB6AEBC6E0}"/>
              </a:ext>
            </a:extLst>
          </p:cNvPr>
          <p:cNvSpPr/>
          <p:nvPr/>
        </p:nvSpPr>
        <p:spPr>
          <a:xfrm>
            <a:off x="358848" y="1542376"/>
            <a:ext cx="3168352" cy="1754326"/>
          </a:xfrm>
          <a:prstGeom prst="rect">
            <a:avLst/>
          </a:prstGeom>
        </p:spPr>
        <p:txBody>
          <a:bodyPr wrap="square">
            <a:spAutoFit/>
          </a:bodyPr>
          <a:lstStyle/>
          <a:p>
            <a:pPr marL="285750" indent="-285750">
              <a:buFont typeface="Wingdings" panose="05000000000000000000" pitchFamily="2" charset="2"/>
              <a:buChar char="Ø"/>
            </a:pP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点击“浏览</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(B)</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”按钮，选择在路径“</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E:\</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教材案例</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3</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章”中输出名为</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student</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的文件。</a:t>
            </a:r>
            <a:endParaRPr lang="zh-CN" altLang="zh-CN" kern="1000" dirty="0">
              <a:latin typeface="Times New Roman" panose="02020603050405020304" pitchFamily="18" charset="0"/>
              <a:ea typeface="方正书宋简体"/>
            </a:endParaRPr>
          </a:p>
          <a:p>
            <a:pPr marL="342900" indent="-342900">
              <a:buFont typeface="Wingdings" panose="05000000000000000000" pitchFamily="2" charset="2"/>
              <a:buChar char="Ø"/>
            </a:pP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文件的后缀名在“扩展名”中指定为</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txt</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文本文件。</a:t>
            </a:r>
            <a:endParaRPr lang="zh-CN" altLang="zh-CN" kern="1000" dirty="0">
              <a:latin typeface="Times New Roman" panose="02020603050405020304" pitchFamily="18" charset="0"/>
              <a:ea typeface="方正书宋简体"/>
            </a:endParaRPr>
          </a:p>
        </p:txBody>
      </p:sp>
      <p:pic>
        <p:nvPicPr>
          <p:cNvPr id="6146" name="图片 6">
            <a:extLst>
              <a:ext uri="{FF2B5EF4-FFF2-40B4-BE49-F238E27FC236}">
                <a16:creationId xmlns:a16="http://schemas.microsoft.com/office/drawing/2014/main" id="{437037CF-36B2-4482-9E7F-FA602848A7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1022151"/>
            <a:ext cx="4731160" cy="3984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374841518"/>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a:t>
            </a:r>
            <a:r>
              <a:rPr lang="en-US" altLang="zh-CN" dirty="0"/>
              <a:t>INSERT</a:t>
            </a:r>
            <a:r>
              <a:rPr lang="zh-CN" altLang="en-US" dirty="0"/>
              <a:t>触发器的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3842954" cy="646331"/>
          </a:xfrm>
          <a:prstGeom prst="rect">
            <a:avLst/>
          </a:prstGeom>
        </p:spPr>
        <p:txBody>
          <a:bodyPr wrap="square">
            <a:spAutoFit/>
          </a:bodyPr>
          <a:lstStyle/>
          <a:p>
            <a:r>
              <a:rPr lang="zh-CN" altLang="zh-CN" dirty="0"/>
              <a:t>“插入</a:t>
            </a:r>
            <a:r>
              <a:rPr lang="en-US" altLang="zh-CN" dirty="0"/>
              <a:t> / </a:t>
            </a:r>
            <a:r>
              <a:rPr lang="zh-CN" altLang="zh-CN" dirty="0"/>
              <a:t>更新”</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endParaRPr lang="zh-CN" altLang="en-US" dirty="0"/>
          </a:p>
        </p:txBody>
      </p:sp>
      <p:pic>
        <p:nvPicPr>
          <p:cNvPr id="15362" name="图片 1">
            <a:extLst>
              <a:ext uri="{FF2B5EF4-FFF2-40B4-BE49-F238E27FC236}">
                <a16:creationId xmlns:a16="http://schemas.microsoft.com/office/drawing/2014/main" id="{463FA141-2445-44CD-B658-E230DA970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589476"/>
            <a:ext cx="3672408" cy="4417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743671201"/>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a:t>
            </a:r>
            <a:r>
              <a:rPr lang="en-US" altLang="zh-CN" dirty="0"/>
              <a:t>INSERT</a:t>
            </a:r>
            <a:r>
              <a:rPr lang="zh-CN" altLang="en-US" dirty="0"/>
              <a:t>触发器的</a:t>
            </a:r>
            <a:r>
              <a:rPr lang="en-US" altLang="zh-CN" dirty="0"/>
              <a:t>CDC</a:t>
            </a:r>
            <a:r>
              <a:rPr lang="zh-CN" altLang="en-US" dirty="0"/>
              <a:t>案例</a:t>
            </a:r>
          </a:p>
        </p:txBody>
      </p:sp>
      <p:sp>
        <p:nvSpPr>
          <p:cNvPr id="2" name="矩形 1">
            <a:extLst>
              <a:ext uri="{FF2B5EF4-FFF2-40B4-BE49-F238E27FC236}">
                <a16:creationId xmlns:a16="http://schemas.microsoft.com/office/drawing/2014/main" id="{E2CADD74-D71B-477B-A59F-9B6239EC9F00}"/>
              </a:ext>
            </a:extLst>
          </p:cNvPr>
          <p:cNvSpPr/>
          <p:nvPr/>
        </p:nvSpPr>
        <p:spPr>
          <a:xfrm>
            <a:off x="443781" y="739243"/>
            <a:ext cx="7656611" cy="646331"/>
          </a:xfrm>
          <a:prstGeom prst="rect">
            <a:avLst/>
          </a:prstGeom>
        </p:spPr>
        <p:txBody>
          <a:bodyPr wrap="square">
            <a:spAutoFit/>
          </a:bodyPr>
          <a:lstStyle/>
          <a:p>
            <a:r>
              <a:rPr lang="zh-CN" altLang="en-US" dirty="0"/>
              <a:t>点击运行按钮，</a:t>
            </a:r>
            <a:r>
              <a:rPr lang="zh-CN" altLang="zh-CN" dirty="0"/>
              <a:t>在弹出的对话框中，</a:t>
            </a:r>
            <a:r>
              <a:rPr lang="en-US" altLang="zh-CN" dirty="0"/>
              <a:t> </a:t>
            </a:r>
            <a:r>
              <a:rPr lang="zh-CN" altLang="en-US" dirty="0"/>
              <a:t>将在</a:t>
            </a:r>
            <a:r>
              <a:rPr lang="en-US" altLang="zh-CN" dirty="0"/>
              <a:t>student_cdc_sync</a:t>
            </a:r>
            <a:r>
              <a:rPr lang="zh-CN" altLang="zh-CN" dirty="0"/>
              <a:t>表中输出数据</a:t>
            </a:r>
            <a:r>
              <a:rPr lang="zh-CN" altLang="en-US" dirty="0"/>
              <a:t>，</a:t>
            </a:r>
            <a:r>
              <a:rPr lang="en-US" altLang="zh-CN" dirty="0"/>
              <a:t> cdc_opt_log</a:t>
            </a:r>
            <a:r>
              <a:rPr lang="zh-CN" altLang="zh-CN" dirty="0"/>
              <a:t>表</a:t>
            </a:r>
            <a:r>
              <a:rPr lang="zh-CN" altLang="en-US" dirty="0"/>
              <a:t>的数据会相应更改。</a:t>
            </a:r>
          </a:p>
        </p:txBody>
      </p:sp>
      <p:pic>
        <p:nvPicPr>
          <p:cNvPr id="21506" name="图片 1">
            <a:extLst>
              <a:ext uri="{FF2B5EF4-FFF2-40B4-BE49-F238E27FC236}">
                <a16:creationId xmlns:a16="http://schemas.microsoft.com/office/drawing/2014/main" id="{4F28ECBB-FE23-4F70-B4E7-1ABE6F9A0D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4432" y="1601012"/>
            <a:ext cx="3535135" cy="3040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3766442791"/>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基于文件的数据导入与导出</a:t>
            </a:r>
          </a:p>
        </p:txBody>
      </p:sp>
    </p:spTree>
    <p:custDataLst>
      <p:tags r:id="rId1"/>
    </p:custDataLst>
    <p:extLst>
      <p:ext uri="{BB962C8B-B14F-4D97-AF65-F5344CB8AC3E}">
        <p14:creationId xmlns:p14="http://schemas.microsoft.com/office/powerpoint/2010/main" val="2785222198"/>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a:t>
            </a:r>
            <a:r>
              <a:rPr lang="en-US" altLang="zh-CN" dirty="0"/>
              <a:t>UPDATE</a:t>
            </a:r>
            <a:r>
              <a:rPr lang="zh-CN" altLang="en-US" dirty="0"/>
              <a:t>触发器的</a:t>
            </a:r>
            <a:r>
              <a:rPr lang="en-US" altLang="zh-CN" dirty="0"/>
              <a:t>CDC</a:t>
            </a:r>
            <a:r>
              <a:rPr lang="zh-CN" altLang="en-US" dirty="0"/>
              <a:t>案例</a:t>
            </a:r>
          </a:p>
        </p:txBody>
      </p:sp>
      <p:sp>
        <p:nvSpPr>
          <p:cNvPr id="2" name="矩形 1">
            <a:extLst>
              <a:ext uri="{FF2B5EF4-FFF2-40B4-BE49-F238E27FC236}">
                <a16:creationId xmlns:a16="http://schemas.microsoft.com/office/drawing/2014/main" id="{2D843325-A287-4FD6-895A-80AB457A0036}"/>
              </a:ext>
            </a:extLst>
          </p:cNvPr>
          <p:cNvSpPr/>
          <p:nvPr/>
        </p:nvSpPr>
        <p:spPr>
          <a:xfrm>
            <a:off x="368977" y="687097"/>
            <a:ext cx="2858475" cy="369332"/>
          </a:xfrm>
          <a:prstGeom prst="rect">
            <a:avLst/>
          </a:prstGeom>
        </p:spPr>
        <p:txBody>
          <a:bodyPr wrap="none">
            <a:spAutoFit/>
          </a:bodyPr>
          <a:lstStyle/>
          <a:p>
            <a:r>
              <a:rPr lang="zh-CN" altLang="en-US" kern="1000" dirty="0">
                <a:latin typeface="微软雅黑" panose="020B0503020204020204" pitchFamily="34" charset="-122"/>
                <a:cs typeface="微软雅黑" panose="020B0503020204020204" pitchFamily="34" charset="-122"/>
              </a:rPr>
              <a:t>（</a:t>
            </a:r>
            <a:r>
              <a:rPr lang="en-US" altLang="zh-CN" kern="1000" dirty="0">
                <a:latin typeface="微软雅黑" panose="020B0503020204020204" pitchFamily="34" charset="-122"/>
                <a:cs typeface="微软雅黑" panose="020B0503020204020204" pitchFamily="34" charset="-122"/>
              </a:rPr>
              <a:t>1</a:t>
            </a:r>
            <a:r>
              <a:rPr lang="zh-CN" altLang="zh-CN" kern="1000" dirty="0">
                <a:ea typeface="微软雅黑" panose="020B0503020204020204" pitchFamily="34" charset="-122"/>
                <a:cs typeface="微软雅黑" panose="020B0503020204020204" pitchFamily="34" charset="-122"/>
              </a:rPr>
              <a:t>）转换的输入输出需求</a:t>
            </a:r>
            <a:endParaRPr lang="zh-CN" altLang="en-US" dirty="0"/>
          </a:p>
        </p:txBody>
      </p:sp>
      <p:sp>
        <p:nvSpPr>
          <p:cNvPr id="3" name="矩形 2">
            <a:extLst>
              <a:ext uri="{FF2B5EF4-FFF2-40B4-BE49-F238E27FC236}">
                <a16:creationId xmlns:a16="http://schemas.microsoft.com/office/drawing/2014/main" id="{A62FFF1D-1EA3-4118-A5F5-DCBF4DBD8F79}"/>
              </a:ext>
            </a:extLst>
          </p:cNvPr>
          <p:cNvSpPr/>
          <p:nvPr/>
        </p:nvSpPr>
        <p:spPr>
          <a:xfrm>
            <a:off x="462479" y="1230040"/>
            <a:ext cx="7841386" cy="2585323"/>
          </a:xfrm>
          <a:prstGeom prst="rect">
            <a:avLst/>
          </a:prstGeom>
        </p:spPr>
        <p:txBody>
          <a:bodyPr wrap="square">
            <a:spAutoFit/>
          </a:bodyPr>
          <a:lstStyle/>
          <a:p>
            <a:pPr marL="285750" indent="-285750">
              <a:buFont typeface="Wingdings" panose="05000000000000000000" pitchFamily="2" charset="2"/>
              <a:buChar char="Ø"/>
            </a:pPr>
            <a:r>
              <a:rPr lang="en-US" altLang="zh-CN" dirty="0"/>
              <a:t>student_cdc</a:t>
            </a:r>
            <a:r>
              <a:rPr lang="zh-CN" altLang="zh-CN" dirty="0"/>
              <a:t>表的</a:t>
            </a:r>
            <a:r>
              <a:rPr lang="en-US" altLang="zh-CN" dirty="0"/>
              <a:t>UPDATE</a:t>
            </a:r>
            <a:r>
              <a:rPr lang="zh-CN" altLang="zh-CN" dirty="0"/>
              <a:t>触发器——</a:t>
            </a:r>
            <a:r>
              <a:rPr lang="en-US" altLang="zh-CN" dirty="0"/>
              <a:t>student_cdc_update</a:t>
            </a:r>
            <a:r>
              <a:rPr lang="zh-CN" altLang="zh-CN" dirty="0"/>
              <a:t>，会在</a:t>
            </a:r>
            <a:r>
              <a:rPr lang="en-US" altLang="zh-CN" dirty="0"/>
              <a:t>student_cdc</a:t>
            </a:r>
            <a:r>
              <a:rPr lang="zh-CN" altLang="zh-CN" dirty="0"/>
              <a:t>表更新一条数据后，将操作数据记录到</a:t>
            </a:r>
            <a:r>
              <a:rPr lang="en-US" altLang="zh-CN" dirty="0"/>
              <a:t>cdc_opt_log</a:t>
            </a:r>
            <a:r>
              <a:rPr lang="zh-CN" altLang="zh-CN" dirty="0"/>
              <a:t>表中。</a:t>
            </a:r>
          </a:p>
          <a:p>
            <a:pPr marL="285750" indent="-285750">
              <a:buFont typeface="Wingdings" panose="05000000000000000000" pitchFamily="2" charset="2"/>
              <a:buChar char="Ø"/>
            </a:pPr>
            <a:r>
              <a:rPr lang="en-US" altLang="zh-CN" dirty="0"/>
              <a:t>cdc_opt_log</a:t>
            </a:r>
            <a:r>
              <a:rPr lang="zh-CN" altLang="zh-CN" dirty="0"/>
              <a:t>表中“处理标志”为未处理，“操作”为</a:t>
            </a:r>
            <a:r>
              <a:rPr lang="zh-CN" altLang="en-US" dirty="0"/>
              <a:t>“</a:t>
            </a:r>
            <a:r>
              <a:rPr lang="en-US" altLang="zh-CN" dirty="0"/>
              <a:t>U</a:t>
            </a:r>
            <a:r>
              <a:rPr lang="zh-CN" altLang="en-US" dirty="0"/>
              <a:t>”</a:t>
            </a:r>
            <a:r>
              <a:rPr lang="zh-CN" altLang="zh-CN" dirty="0"/>
              <a:t>的数据，即为更新操作的增量数据，将这些数据保存到表</a:t>
            </a:r>
            <a:r>
              <a:rPr lang="en-US" altLang="zh-CN" dirty="0"/>
              <a:t>student_cdc_sync</a:t>
            </a:r>
            <a:r>
              <a:rPr lang="zh-CN" altLang="zh-CN" dirty="0"/>
              <a:t>表中。其中，</a:t>
            </a:r>
            <a:r>
              <a:rPr lang="en-US" altLang="zh-CN" dirty="0"/>
              <a:t>cdc_opt_log</a:t>
            </a:r>
            <a:r>
              <a:rPr lang="zh-CN" altLang="zh-CN" dirty="0"/>
              <a:t>表的主要作用是记录对哪些数据进行了哪些操作，同时记录该操作是否被处理， 拉取成功后，需要将</a:t>
            </a:r>
            <a:r>
              <a:rPr lang="en-US" altLang="zh-CN" dirty="0"/>
              <a:t>cdc_opt_log</a:t>
            </a:r>
            <a:r>
              <a:rPr lang="zh-CN" altLang="zh-CN" dirty="0"/>
              <a:t>表中对应数据的“处理标志”更新为已处理。</a:t>
            </a:r>
          </a:p>
          <a:p>
            <a:pPr marL="285750" indent="-285750">
              <a:buFont typeface="Wingdings" panose="05000000000000000000" pitchFamily="2" charset="2"/>
              <a:buChar char="Ø"/>
            </a:pPr>
            <a:r>
              <a:rPr lang="zh-CN" altLang="zh-CN" dirty="0"/>
              <a:t>需要用到的更新</a:t>
            </a:r>
            <a:r>
              <a:rPr lang="en-US" altLang="zh-CN" dirty="0"/>
              <a:t>SQL:</a:t>
            </a:r>
            <a:endParaRPr lang="zh-CN" altLang="zh-CN" dirty="0"/>
          </a:p>
          <a:p>
            <a:r>
              <a:rPr lang="en-US" altLang="zh-CN" dirty="0">
                <a:highlight>
                  <a:srgbClr val="E8E8E8"/>
                </a:highlight>
              </a:rPr>
              <a:t>update student_cdc set </a:t>
            </a:r>
            <a:r>
              <a:rPr lang="zh-CN" altLang="zh-CN" dirty="0">
                <a:highlight>
                  <a:srgbClr val="E8E8E8"/>
                </a:highlight>
              </a:rPr>
              <a:t>成绩</a:t>
            </a:r>
            <a:r>
              <a:rPr lang="en-US" altLang="zh-CN" dirty="0">
                <a:highlight>
                  <a:srgbClr val="E8E8E8"/>
                </a:highlight>
              </a:rPr>
              <a:t>=82 where </a:t>
            </a:r>
            <a:r>
              <a:rPr lang="zh-CN" altLang="zh-CN" dirty="0">
                <a:highlight>
                  <a:srgbClr val="E8E8E8"/>
                </a:highlight>
              </a:rPr>
              <a:t>学号</a:t>
            </a:r>
            <a:r>
              <a:rPr lang="en-US" altLang="zh-CN" dirty="0">
                <a:highlight>
                  <a:srgbClr val="E8E8E8"/>
                </a:highlight>
              </a:rPr>
              <a:t>=7</a:t>
            </a:r>
            <a:endParaRPr lang="zh-CN" altLang="zh-CN" dirty="0">
              <a:highlight>
                <a:srgbClr val="E8E8E8"/>
              </a:highlight>
            </a:endParaRPr>
          </a:p>
        </p:txBody>
      </p:sp>
    </p:spTree>
    <p:custDataLst>
      <p:tags r:id="rId1"/>
    </p:custDataLst>
    <p:extLst>
      <p:ext uri="{BB962C8B-B14F-4D97-AF65-F5344CB8AC3E}">
        <p14:creationId xmlns:p14="http://schemas.microsoft.com/office/powerpoint/2010/main" val="277634810"/>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a:t>
            </a:r>
            <a:r>
              <a:rPr lang="en-US" altLang="zh-CN" dirty="0"/>
              <a:t>UPDATE</a:t>
            </a:r>
            <a:r>
              <a:rPr lang="zh-CN" altLang="en-US" dirty="0"/>
              <a:t>触发器的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66010" y="6068851"/>
            <a:ext cx="3436111" cy="151685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628CAB86-20F1-46E4-8825-68924BA213B3}"/>
              </a:ext>
            </a:extLst>
          </p:cNvPr>
          <p:cNvSpPr/>
          <p:nvPr/>
        </p:nvSpPr>
        <p:spPr>
          <a:xfrm>
            <a:off x="475030" y="708169"/>
            <a:ext cx="4108817" cy="369332"/>
          </a:xfrm>
          <a:prstGeom prst="rect">
            <a:avLst/>
          </a:prstGeom>
        </p:spPr>
        <p:txBody>
          <a:bodyPr wrap="none">
            <a:spAutoFit/>
          </a:bodyPr>
          <a:lstStyle/>
          <a:p>
            <a:r>
              <a:rPr lang="zh-CN" altLang="zh-CN" dirty="0"/>
              <a:t>期望输出的</a:t>
            </a:r>
            <a:r>
              <a:rPr lang="en-US" altLang="zh-CN" dirty="0"/>
              <a:t>student_cdc_sync</a:t>
            </a:r>
            <a:r>
              <a:rPr lang="zh-CN" altLang="zh-CN" dirty="0"/>
              <a:t>表的内容</a:t>
            </a:r>
            <a:endParaRPr lang="zh-CN" altLang="en-US" dirty="0"/>
          </a:p>
        </p:txBody>
      </p:sp>
      <p:sp>
        <p:nvSpPr>
          <p:cNvPr id="2" name="矩形 1">
            <a:extLst>
              <a:ext uri="{FF2B5EF4-FFF2-40B4-BE49-F238E27FC236}">
                <a16:creationId xmlns:a16="http://schemas.microsoft.com/office/drawing/2014/main" id="{3AB1D8B8-1768-42B2-B2CF-D15FDFF022CD}"/>
              </a:ext>
            </a:extLst>
          </p:cNvPr>
          <p:cNvSpPr/>
          <p:nvPr/>
        </p:nvSpPr>
        <p:spPr>
          <a:xfrm>
            <a:off x="490252" y="2392149"/>
            <a:ext cx="2813591"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期望</a:t>
            </a:r>
            <a:r>
              <a:rPr lang="en-US" altLang="zh-CN" kern="1000" dirty="0">
                <a:ea typeface="微软雅黑" panose="020B0503020204020204" pitchFamily="34" charset="-122"/>
                <a:cs typeface="微软雅黑" panose="020B0503020204020204" pitchFamily="34" charset="-122"/>
              </a:rPr>
              <a:t>cdc_opt_log</a:t>
            </a:r>
            <a:r>
              <a:rPr lang="zh-CN" altLang="zh-CN" kern="1000" dirty="0">
                <a:ea typeface="微软雅黑" panose="020B0503020204020204" pitchFamily="34" charset="-122"/>
                <a:cs typeface="微软雅黑" panose="020B0503020204020204" pitchFamily="34" charset="-122"/>
              </a:rPr>
              <a:t>表的内容</a:t>
            </a:r>
            <a:endParaRPr lang="zh-CN" altLang="en-US" dirty="0"/>
          </a:p>
        </p:txBody>
      </p:sp>
      <p:pic>
        <p:nvPicPr>
          <p:cNvPr id="16386" name="图片 235">
            <a:extLst>
              <a:ext uri="{FF2B5EF4-FFF2-40B4-BE49-F238E27FC236}">
                <a16:creationId xmlns:a16="http://schemas.microsoft.com/office/drawing/2014/main" id="{740A9E8A-AE6B-4330-B48E-CDFDA6C871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963" y="3213050"/>
            <a:ext cx="6747767" cy="115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图片 236">
            <a:extLst>
              <a:ext uri="{FF2B5EF4-FFF2-40B4-BE49-F238E27FC236}">
                <a16:creationId xmlns:a16="http://schemas.microsoft.com/office/drawing/2014/main" id="{CCD7CEB9-9C70-4A51-AE65-554C0EBD34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327" y="1367274"/>
            <a:ext cx="8143494" cy="44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422086267"/>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a:t>
            </a:r>
            <a:r>
              <a:rPr lang="en-US" altLang="zh-CN" dirty="0"/>
              <a:t>UPDATE</a:t>
            </a:r>
            <a:r>
              <a:rPr lang="zh-CN" altLang="en-US" dirty="0"/>
              <a:t>触发器的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3EC4E78A-C00A-4733-9C67-483D8AA6B737}"/>
              </a:ext>
            </a:extLst>
          </p:cNvPr>
          <p:cNvSpPr/>
          <p:nvPr/>
        </p:nvSpPr>
        <p:spPr>
          <a:xfrm>
            <a:off x="251520" y="687097"/>
            <a:ext cx="2159566"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a:t>
            </a:r>
            <a:r>
              <a:rPr lang="en-US" altLang="zh-CN" kern="1000" dirty="0">
                <a:ea typeface="微软雅黑" panose="020B0503020204020204" pitchFamily="34" charset="-122"/>
                <a:cs typeface="微软雅黑" panose="020B0503020204020204" pitchFamily="34" charset="-122"/>
              </a:rPr>
              <a:t>2</a:t>
            </a:r>
            <a:r>
              <a:rPr lang="zh-CN" altLang="zh-CN" kern="1000" dirty="0">
                <a:ea typeface="微软雅黑" panose="020B0503020204020204" pitchFamily="34" charset="-122"/>
                <a:cs typeface="微软雅黑" panose="020B0503020204020204" pitchFamily="34" charset="-122"/>
              </a:rPr>
              <a:t>）转换的设计图</a:t>
            </a:r>
            <a:endParaRPr lang="zh-CN" altLang="en-US" dirty="0"/>
          </a:p>
        </p:txBody>
      </p:sp>
      <p:sp>
        <p:nvSpPr>
          <p:cNvPr id="3" name="矩形 2">
            <a:extLst>
              <a:ext uri="{FF2B5EF4-FFF2-40B4-BE49-F238E27FC236}">
                <a16:creationId xmlns:a16="http://schemas.microsoft.com/office/drawing/2014/main" id="{C71C9BA5-CC6B-4682-93C1-0C283A72F57F}"/>
              </a:ext>
            </a:extLst>
          </p:cNvPr>
          <p:cNvSpPr/>
          <p:nvPr/>
        </p:nvSpPr>
        <p:spPr>
          <a:xfrm>
            <a:off x="611560" y="1094422"/>
            <a:ext cx="7920880" cy="369332"/>
          </a:xfrm>
          <a:prstGeom prst="rect">
            <a:avLst/>
          </a:prstGeom>
        </p:spPr>
        <p:txBody>
          <a:bodyPr wrap="square">
            <a:spAutoFit/>
          </a:bodyPr>
          <a:lstStyle/>
          <a:p>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参考第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2.2.2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节的操作，新建转换文件，并开始可视化编程。</a:t>
            </a:r>
            <a:r>
              <a:rPr lang="zh-CN" altLang="zh-CN" dirty="0"/>
              <a:t> </a:t>
            </a:r>
            <a:endParaRPr lang="en-US" altLang="zh-CN" dirty="0"/>
          </a:p>
        </p:txBody>
      </p:sp>
      <p:pic>
        <p:nvPicPr>
          <p:cNvPr id="17410" name="图片 237">
            <a:extLst>
              <a:ext uri="{FF2B5EF4-FFF2-40B4-BE49-F238E27FC236}">
                <a16:creationId xmlns:a16="http://schemas.microsoft.com/office/drawing/2014/main" id="{50D98734-86DD-43FF-B342-BBC4E9EFCE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697" y="2216946"/>
            <a:ext cx="7704605" cy="16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208688279"/>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a:t>
            </a:r>
            <a:r>
              <a:rPr lang="en-US" altLang="zh-CN" dirty="0"/>
              <a:t>UPDATE</a:t>
            </a:r>
            <a:r>
              <a:rPr lang="zh-CN" altLang="en-US" dirty="0"/>
              <a:t>触发器的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127321" y="1168166"/>
            <a:ext cx="2842046" cy="2031325"/>
          </a:xfrm>
          <a:prstGeom prst="rect">
            <a:avLst/>
          </a:prstGeom>
        </p:spPr>
        <p:txBody>
          <a:bodyPr wrap="square">
            <a:spAutoFit/>
          </a:bodyPr>
          <a:lstStyle/>
          <a:p>
            <a:r>
              <a:rPr lang="zh-CN" altLang="zh-CN" dirty="0"/>
              <a:t>“</a:t>
            </a:r>
            <a:r>
              <a:rPr lang="en-US" altLang="zh-CN" dirty="0"/>
              <a:t>CDC</a:t>
            </a:r>
            <a:r>
              <a:rPr lang="zh-CN" altLang="en-US" dirty="0"/>
              <a:t>日志表输入</a:t>
            </a:r>
            <a:r>
              <a:rPr lang="zh-CN" altLang="zh-CN" dirty="0"/>
              <a:t>”</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r>
              <a:rPr lang="en-US" altLang="zh-CN" dirty="0">
                <a:highlight>
                  <a:srgbClr val="E8E8E8"/>
                </a:highlight>
              </a:rPr>
              <a:t>SELECT </a:t>
            </a:r>
            <a:r>
              <a:rPr lang="zh-CN" altLang="zh-CN" dirty="0">
                <a:highlight>
                  <a:srgbClr val="E8E8E8"/>
                </a:highlight>
              </a:rPr>
              <a:t>学号</a:t>
            </a:r>
            <a:r>
              <a:rPr lang="en-US" altLang="zh-CN" dirty="0">
                <a:highlight>
                  <a:srgbClr val="E8E8E8"/>
                </a:highlight>
              </a:rPr>
              <a:t> FROM cdc_opt_log where </a:t>
            </a:r>
            <a:r>
              <a:rPr lang="zh-CN" altLang="zh-CN" dirty="0">
                <a:highlight>
                  <a:srgbClr val="E8E8E8"/>
                </a:highlight>
              </a:rPr>
              <a:t>操作</a:t>
            </a:r>
            <a:r>
              <a:rPr lang="en-US" altLang="zh-CN" dirty="0">
                <a:highlight>
                  <a:srgbClr val="E8E8E8"/>
                </a:highlight>
              </a:rPr>
              <a:t>='U' and </a:t>
            </a:r>
            <a:r>
              <a:rPr lang="zh-CN" altLang="zh-CN" dirty="0">
                <a:highlight>
                  <a:srgbClr val="E8E8E8"/>
                </a:highlight>
              </a:rPr>
              <a:t>处理标志</a:t>
            </a:r>
            <a:r>
              <a:rPr lang="en-US" altLang="zh-CN" dirty="0">
                <a:highlight>
                  <a:srgbClr val="E8E8E8"/>
                </a:highlight>
              </a:rPr>
              <a:t>='</a:t>
            </a:r>
            <a:r>
              <a:rPr lang="zh-CN" altLang="zh-CN" dirty="0">
                <a:highlight>
                  <a:srgbClr val="E8E8E8"/>
                </a:highlight>
              </a:rPr>
              <a:t>未处理</a:t>
            </a:r>
            <a:r>
              <a:rPr lang="en-US" altLang="zh-CN" dirty="0">
                <a:highlight>
                  <a:srgbClr val="E8E8E8"/>
                </a:highlight>
              </a:rPr>
              <a:t>'</a:t>
            </a:r>
            <a:endParaRPr lang="en-US" altLang="zh-CN" kern="1000" dirty="0">
              <a:highlight>
                <a:srgbClr val="E8E8E8"/>
              </a:highlight>
              <a:ea typeface="微软雅黑" panose="020B0503020204020204" pitchFamily="34" charset="-122"/>
              <a:cs typeface="微软雅黑" panose="020B0503020204020204" pitchFamily="34" charset="-122"/>
            </a:endParaRPr>
          </a:p>
          <a:p>
            <a:endParaRPr lang="en-US" altLang="zh-CN" kern="1000" dirty="0">
              <a:ea typeface="微软雅黑" panose="020B0503020204020204" pitchFamily="34" charset="-122"/>
              <a:cs typeface="微软雅黑" panose="020B0503020204020204" pitchFamily="34" charset="-122"/>
            </a:endParaRPr>
          </a:p>
        </p:txBody>
      </p:sp>
      <p:sp>
        <p:nvSpPr>
          <p:cNvPr id="8" name="矩形 7">
            <a:extLst>
              <a:ext uri="{FF2B5EF4-FFF2-40B4-BE49-F238E27FC236}">
                <a16:creationId xmlns:a16="http://schemas.microsoft.com/office/drawing/2014/main" id="{58C6E95C-C114-4710-BC48-BC90C6E404AF}"/>
              </a:ext>
            </a:extLst>
          </p:cNvPr>
          <p:cNvSpPr/>
          <p:nvPr/>
        </p:nvSpPr>
        <p:spPr>
          <a:xfrm>
            <a:off x="-28404" y="514876"/>
            <a:ext cx="2185214" cy="369332"/>
          </a:xfrm>
          <a:prstGeom prst="rect">
            <a:avLst/>
          </a:prstGeom>
        </p:spPr>
        <p:txBody>
          <a:bodyPr wrap="none">
            <a:spAutoFit/>
          </a:bodyPr>
          <a:lstStyle/>
          <a:p>
            <a:pPr indent="266700">
              <a:spcAft>
                <a:spcPts val="0"/>
              </a:spcAft>
            </a:pPr>
            <a:r>
              <a:rPr lang="zh-CN" altLang="zh-CN" kern="1000" dirty="0">
                <a:ea typeface="微软雅黑" panose="020B0503020204020204" pitchFamily="34" charset="-122"/>
              </a:rPr>
              <a:t>（</a:t>
            </a:r>
            <a:r>
              <a:rPr lang="en-US" altLang="zh-CN" kern="1000" dirty="0">
                <a:ea typeface="微软雅黑" panose="020B0503020204020204" pitchFamily="34" charset="-122"/>
              </a:rPr>
              <a:t>3</a:t>
            </a:r>
            <a:r>
              <a:rPr lang="zh-CN" altLang="zh-CN" kern="1000" dirty="0">
                <a:ea typeface="微软雅黑" panose="020B0503020204020204" pitchFamily="34" charset="-122"/>
              </a:rPr>
              <a:t>）步骤的配置</a:t>
            </a:r>
          </a:p>
        </p:txBody>
      </p:sp>
      <p:pic>
        <p:nvPicPr>
          <p:cNvPr id="18434" name="图片 238">
            <a:extLst>
              <a:ext uri="{FF2B5EF4-FFF2-40B4-BE49-F238E27FC236}">
                <a16:creationId xmlns:a16="http://schemas.microsoft.com/office/drawing/2014/main" id="{A97683CF-C69A-4B18-8F41-6A2F949998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074" y="992189"/>
            <a:ext cx="5489585" cy="38838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2302531582"/>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a:t>
            </a:r>
            <a:r>
              <a:rPr lang="en-US" altLang="zh-CN" dirty="0"/>
              <a:t>UPDATE</a:t>
            </a:r>
            <a:r>
              <a:rPr lang="zh-CN" altLang="en-US" dirty="0"/>
              <a:t>触发器的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51520" y="687097"/>
            <a:ext cx="2842046" cy="3139321"/>
          </a:xfrm>
          <a:prstGeom prst="rect">
            <a:avLst/>
          </a:prstGeom>
        </p:spPr>
        <p:txBody>
          <a:bodyPr wrap="square">
            <a:spAutoFit/>
          </a:bodyPr>
          <a:lstStyle/>
          <a:p>
            <a:r>
              <a:rPr lang="zh-CN" altLang="zh-CN" dirty="0"/>
              <a:t>“学生表输入”</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pPr lvl="1"/>
            <a:r>
              <a:rPr lang="en-US" altLang="zh-CN" dirty="0">
                <a:highlight>
                  <a:srgbClr val="E8E8E8"/>
                </a:highlight>
              </a:rPr>
              <a:t>SELECT  </a:t>
            </a:r>
            <a:r>
              <a:rPr lang="zh-CN" altLang="zh-CN" dirty="0">
                <a:highlight>
                  <a:srgbClr val="E8E8E8"/>
                </a:highlight>
              </a:rPr>
              <a:t>学号</a:t>
            </a:r>
            <a:r>
              <a:rPr lang="en-US" altLang="zh-CN" dirty="0">
                <a:highlight>
                  <a:srgbClr val="E8E8E8"/>
                </a:highlight>
              </a:rPr>
              <a:t>, </a:t>
            </a:r>
            <a:r>
              <a:rPr lang="zh-CN" altLang="zh-CN" dirty="0">
                <a:highlight>
                  <a:srgbClr val="E8E8E8"/>
                </a:highlight>
              </a:rPr>
              <a:t>姓名</a:t>
            </a:r>
            <a:r>
              <a:rPr lang="en-US" altLang="zh-CN" dirty="0">
                <a:highlight>
                  <a:srgbClr val="E8E8E8"/>
                </a:highlight>
              </a:rPr>
              <a:t>, </a:t>
            </a:r>
            <a:r>
              <a:rPr lang="zh-CN" altLang="zh-CN" dirty="0">
                <a:highlight>
                  <a:srgbClr val="E8E8E8"/>
                </a:highlight>
              </a:rPr>
              <a:t>性别</a:t>
            </a:r>
            <a:r>
              <a:rPr lang="en-US" altLang="zh-CN" dirty="0">
                <a:highlight>
                  <a:srgbClr val="E8E8E8"/>
                </a:highlight>
              </a:rPr>
              <a:t>, </a:t>
            </a:r>
            <a:r>
              <a:rPr lang="zh-CN" altLang="zh-CN" dirty="0">
                <a:highlight>
                  <a:srgbClr val="E8E8E8"/>
                </a:highlight>
              </a:rPr>
              <a:t>班级</a:t>
            </a:r>
            <a:r>
              <a:rPr lang="en-US" altLang="zh-CN" dirty="0">
                <a:highlight>
                  <a:srgbClr val="E8E8E8"/>
                </a:highlight>
              </a:rPr>
              <a:t>, </a:t>
            </a:r>
            <a:r>
              <a:rPr lang="zh-CN" altLang="zh-CN" dirty="0">
                <a:highlight>
                  <a:srgbClr val="E8E8E8"/>
                </a:highlight>
              </a:rPr>
              <a:t>年龄</a:t>
            </a:r>
            <a:r>
              <a:rPr lang="en-US" altLang="zh-CN" dirty="0">
                <a:highlight>
                  <a:srgbClr val="E8E8E8"/>
                </a:highlight>
              </a:rPr>
              <a:t>, </a:t>
            </a:r>
            <a:r>
              <a:rPr lang="zh-CN" altLang="zh-CN" dirty="0">
                <a:highlight>
                  <a:srgbClr val="E8E8E8"/>
                </a:highlight>
              </a:rPr>
              <a:t>成绩</a:t>
            </a:r>
            <a:r>
              <a:rPr lang="en-US" altLang="zh-CN" dirty="0">
                <a:highlight>
                  <a:srgbClr val="E8E8E8"/>
                </a:highlight>
              </a:rPr>
              <a:t>, </a:t>
            </a:r>
            <a:r>
              <a:rPr lang="zh-CN" altLang="zh-CN" dirty="0">
                <a:highlight>
                  <a:srgbClr val="E8E8E8"/>
                </a:highlight>
              </a:rPr>
              <a:t>身高</a:t>
            </a:r>
            <a:r>
              <a:rPr lang="en-US" altLang="zh-CN" dirty="0">
                <a:highlight>
                  <a:srgbClr val="E8E8E8"/>
                </a:highlight>
              </a:rPr>
              <a:t>, </a:t>
            </a:r>
            <a:r>
              <a:rPr lang="zh-CN" altLang="zh-CN" dirty="0">
                <a:highlight>
                  <a:srgbClr val="E8E8E8"/>
                </a:highlight>
              </a:rPr>
              <a:t>手机</a:t>
            </a:r>
            <a:r>
              <a:rPr lang="en-US" altLang="zh-CN" dirty="0">
                <a:highlight>
                  <a:srgbClr val="E8E8E8"/>
                </a:highlight>
              </a:rPr>
              <a:t>, </a:t>
            </a:r>
            <a:r>
              <a:rPr lang="zh-CN" altLang="zh-CN" dirty="0">
                <a:highlight>
                  <a:srgbClr val="E8E8E8"/>
                </a:highlight>
              </a:rPr>
              <a:t>插入时间</a:t>
            </a:r>
            <a:r>
              <a:rPr lang="en-US" altLang="zh-CN" dirty="0">
                <a:highlight>
                  <a:srgbClr val="E8E8E8"/>
                </a:highlight>
              </a:rPr>
              <a:t>, </a:t>
            </a:r>
            <a:r>
              <a:rPr lang="zh-CN" altLang="zh-CN" dirty="0">
                <a:highlight>
                  <a:srgbClr val="E8E8E8"/>
                </a:highlight>
              </a:rPr>
              <a:t>更新时间</a:t>
            </a:r>
          </a:p>
          <a:p>
            <a:pPr lvl="1"/>
            <a:r>
              <a:rPr lang="en-US" altLang="zh-CN" dirty="0">
                <a:highlight>
                  <a:srgbClr val="E8E8E8"/>
                </a:highlight>
              </a:rPr>
              <a:t>, curdate() as </a:t>
            </a:r>
            <a:r>
              <a:rPr lang="zh-CN" altLang="zh-CN" dirty="0">
                <a:highlight>
                  <a:srgbClr val="E8E8E8"/>
                </a:highlight>
              </a:rPr>
              <a:t>导入时间</a:t>
            </a:r>
            <a:r>
              <a:rPr lang="en-US" altLang="zh-CN" dirty="0">
                <a:highlight>
                  <a:srgbClr val="E8E8E8"/>
                </a:highlight>
              </a:rPr>
              <a:t>, '</a:t>
            </a:r>
            <a:r>
              <a:rPr lang="zh-CN" altLang="zh-CN" dirty="0">
                <a:highlight>
                  <a:srgbClr val="E8E8E8"/>
                </a:highlight>
              </a:rPr>
              <a:t>已处理</a:t>
            </a:r>
            <a:r>
              <a:rPr lang="en-US" altLang="zh-CN" dirty="0">
                <a:highlight>
                  <a:srgbClr val="E8E8E8"/>
                </a:highlight>
              </a:rPr>
              <a:t>'  as </a:t>
            </a:r>
            <a:r>
              <a:rPr lang="zh-CN" altLang="zh-CN" dirty="0">
                <a:highlight>
                  <a:srgbClr val="E8E8E8"/>
                </a:highlight>
              </a:rPr>
              <a:t>处理标志</a:t>
            </a:r>
            <a:r>
              <a:rPr lang="en-US" altLang="zh-CN" dirty="0">
                <a:highlight>
                  <a:srgbClr val="E8E8E8"/>
                </a:highlight>
              </a:rPr>
              <a:t>FROM student_cdc where </a:t>
            </a:r>
            <a:r>
              <a:rPr lang="zh-CN" altLang="zh-CN" dirty="0">
                <a:highlight>
                  <a:srgbClr val="E8E8E8"/>
                </a:highlight>
              </a:rPr>
              <a:t>学号</a:t>
            </a:r>
            <a:r>
              <a:rPr lang="en-US" altLang="zh-CN" dirty="0">
                <a:highlight>
                  <a:srgbClr val="E8E8E8"/>
                </a:highlight>
              </a:rPr>
              <a:t>=?</a:t>
            </a:r>
          </a:p>
          <a:p>
            <a:endParaRPr lang="en-US" altLang="zh-CN" kern="1000" dirty="0">
              <a:ea typeface="微软雅黑" panose="020B0503020204020204" pitchFamily="34" charset="-122"/>
              <a:cs typeface="微软雅黑" panose="020B0503020204020204" pitchFamily="34" charset="-122"/>
            </a:endParaRPr>
          </a:p>
        </p:txBody>
      </p:sp>
      <p:pic>
        <p:nvPicPr>
          <p:cNvPr id="19458" name="图片 1">
            <a:extLst>
              <a:ext uri="{FF2B5EF4-FFF2-40B4-BE49-F238E27FC236}">
                <a16:creationId xmlns:a16="http://schemas.microsoft.com/office/drawing/2014/main" id="{DC3CA2B1-1C1D-4C2F-A18F-8F8E9117F5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771550"/>
            <a:ext cx="5360666"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930573454"/>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a:t>
            </a:r>
            <a:r>
              <a:rPr lang="en-US" altLang="zh-CN" dirty="0"/>
              <a:t>UPDATE</a:t>
            </a:r>
            <a:r>
              <a:rPr lang="zh-CN" altLang="en-US" dirty="0"/>
              <a:t>触发器的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9757" y="1077231"/>
            <a:ext cx="3842954" cy="646331"/>
          </a:xfrm>
          <a:prstGeom prst="rect">
            <a:avLst/>
          </a:prstGeom>
        </p:spPr>
        <p:txBody>
          <a:bodyPr wrap="square">
            <a:spAutoFit/>
          </a:bodyPr>
          <a:lstStyle/>
          <a:p>
            <a:r>
              <a:rPr lang="zh-CN" altLang="zh-CN" dirty="0"/>
              <a:t>“插入学生同步表”</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endParaRPr lang="zh-CN" altLang="en-US" dirty="0"/>
          </a:p>
        </p:txBody>
      </p:sp>
      <p:pic>
        <p:nvPicPr>
          <p:cNvPr id="14338" name="图片 1">
            <a:extLst>
              <a:ext uri="{FF2B5EF4-FFF2-40B4-BE49-F238E27FC236}">
                <a16:creationId xmlns:a16="http://schemas.microsoft.com/office/drawing/2014/main" id="{EAF91E56-9FFA-426A-B0FE-81C5848172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771550"/>
            <a:ext cx="3528392" cy="4198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992811459"/>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a:t>
            </a:r>
            <a:r>
              <a:rPr lang="en-US" altLang="zh-CN" dirty="0"/>
              <a:t>UPDATE</a:t>
            </a:r>
            <a:r>
              <a:rPr lang="zh-CN" altLang="en-US" dirty="0"/>
              <a:t>触发器的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3842954" cy="646331"/>
          </a:xfrm>
          <a:prstGeom prst="rect">
            <a:avLst/>
          </a:prstGeom>
        </p:spPr>
        <p:txBody>
          <a:bodyPr wrap="square">
            <a:spAutoFit/>
          </a:bodyPr>
          <a:lstStyle/>
          <a:p>
            <a:r>
              <a:rPr lang="zh-CN" altLang="zh-CN" dirty="0"/>
              <a:t>“插入</a:t>
            </a:r>
            <a:r>
              <a:rPr lang="en-US" altLang="zh-CN" dirty="0"/>
              <a:t> / </a:t>
            </a:r>
            <a:r>
              <a:rPr lang="zh-CN" altLang="zh-CN" dirty="0"/>
              <a:t>更新”</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endParaRPr lang="zh-CN" altLang="en-US" dirty="0"/>
          </a:p>
        </p:txBody>
      </p:sp>
      <p:pic>
        <p:nvPicPr>
          <p:cNvPr id="15362" name="图片 1">
            <a:extLst>
              <a:ext uri="{FF2B5EF4-FFF2-40B4-BE49-F238E27FC236}">
                <a16:creationId xmlns:a16="http://schemas.microsoft.com/office/drawing/2014/main" id="{463FA141-2445-44CD-B658-E230DA970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589476"/>
            <a:ext cx="3672408" cy="4417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4961211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文件的导入与导出案例</a:t>
            </a:r>
            <a:r>
              <a:rPr lang="en-US" altLang="zh-CN" dirty="0"/>
              <a:t>1</a:t>
            </a:r>
            <a:endParaRPr lang="zh-CN" altLang="en-US" dirty="0"/>
          </a:p>
        </p:txBody>
      </p:sp>
      <p:sp>
        <p:nvSpPr>
          <p:cNvPr id="2" name="矩形 1">
            <a:extLst>
              <a:ext uri="{FF2B5EF4-FFF2-40B4-BE49-F238E27FC236}">
                <a16:creationId xmlns:a16="http://schemas.microsoft.com/office/drawing/2014/main" id="{0BCB6010-17DA-4051-8BAE-9A1D49D112DE}"/>
              </a:ext>
            </a:extLst>
          </p:cNvPr>
          <p:cNvSpPr/>
          <p:nvPr/>
        </p:nvSpPr>
        <p:spPr>
          <a:xfrm>
            <a:off x="538814" y="1382404"/>
            <a:ext cx="2842046" cy="2585323"/>
          </a:xfrm>
          <a:prstGeom prst="rect">
            <a:avLst/>
          </a:prstGeom>
        </p:spPr>
        <p:txBody>
          <a:bodyPr wrap="square">
            <a:spAutoFit/>
          </a:bodyPr>
          <a:lstStyle/>
          <a:p>
            <a:pPr marL="285750" indent="-285750">
              <a:buFont typeface="Wingdings" panose="05000000000000000000" pitchFamily="2" charset="2"/>
              <a:buChar char="Ø"/>
            </a:pPr>
            <a:r>
              <a:rPr lang="zh-CN" altLang="zh-CN" kern="1000" spc="10">
                <a:latin typeface="Times New Roman" panose="02020603050405020304" pitchFamily="18" charset="0"/>
                <a:ea typeface="微软雅黑" panose="020B0503020204020204" pitchFamily="34" charset="-122"/>
                <a:cs typeface="微软雅黑" panose="020B0503020204020204" pitchFamily="34" charset="-122"/>
              </a:rPr>
              <a:t>“分隔符”配置为空，因为我们需要输出没有分隔符的文件。</a:t>
            </a:r>
            <a:endParaRPr lang="zh-CN" altLang="zh-CN" kern="1000">
              <a:latin typeface="Times New Roman" panose="02020603050405020304" pitchFamily="18" charset="0"/>
              <a:ea typeface="方正书宋简体"/>
            </a:endParaRPr>
          </a:p>
          <a:p>
            <a:pPr marL="285750" indent="-285750">
              <a:buFont typeface="Wingdings" panose="05000000000000000000" pitchFamily="2" charset="2"/>
              <a:buChar char="Ø"/>
            </a:pPr>
            <a:r>
              <a:rPr lang="zh-CN" altLang="zh-CN" kern="1000" spc="10">
                <a:latin typeface="Times New Roman" panose="02020603050405020304" pitchFamily="18" charset="0"/>
                <a:ea typeface="微软雅黑" panose="020B0503020204020204" pitchFamily="34" charset="-122"/>
                <a:cs typeface="微软雅黑" panose="020B0503020204020204" pitchFamily="34" charset="-122"/>
              </a:rPr>
              <a:t>“格式”选择“</a:t>
            </a:r>
            <a:r>
              <a:rPr lang="en-US" altLang="zh-CN" kern="1000" spc="10">
                <a:latin typeface="Times New Roman" panose="02020603050405020304" pitchFamily="18" charset="0"/>
                <a:ea typeface="微软雅黑" panose="020B0503020204020204" pitchFamily="34" charset="-122"/>
                <a:cs typeface="微软雅黑" panose="020B0503020204020204" pitchFamily="34" charset="-122"/>
              </a:rPr>
              <a:t>CR+LF terminated(Windows,DOS)</a:t>
            </a:r>
            <a:r>
              <a:rPr lang="zh-CN" altLang="zh-CN" kern="1000" spc="10">
                <a:latin typeface="Times New Roman" panose="02020603050405020304" pitchFamily="18" charset="0"/>
                <a:ea typeface="微软雅黑" panose="020B0503020204020204" pitchFamily="34" charset="-122"/>
                <a:cs typeface="微软雅黑" panose="020B0503020204020204" pitchFamily="34" charset="-122"/>
              </a:rPr>
              <a:t>”</a:t>
            </a:r>
            <a:r>
              <a:rPr lang="en-US" altLang="zh-CN" kern="1000" spc="10">
                <a:latin typeface="Times New Roman" panose="02020603050405020304" pitchFamily="18" charset="0"/>
                <a:ea typeface="微软雅黑" panose="020B0503020204020204" pitchFamily="34" charset="-122"/>
                <a:cs typeface="微软雅黑" panose="020B0503020204020204" pitchFamily="34" charset="-122"/>
              </a:rPr>
              <a:t>,</a:t>
            </a:r>
            <a:r>
              <a:rPr lang="zh-CN" altLang="zh-CN" kern="1000" spc="10">
                <a:latin typeface="Times New Roman" panose="02020603050405020304" pitchFamily="18" charset="0"/>
                <a:ea typeface="微软雅黑" panose="020B0503020204020204" pitchFamily="34" charset="-122"/>
                <a:cs typeface="微软雅黑" panose="020B0503020204020204" pitchFamily="34" charset="-122"/>
              </a:rPr>
              <a:t>因为此转换在</a:t>
            </a:r>
            <a:r>
              <a:rPr lang="en-US" altLang="zh-CN" kern="1000" spc="10">
                <a:latin typeface="Times New Roman" panose="02020603050405020304" pitchFamily="18" charset="0"/>
                <a:ea typeface="微软雅黑" panose="020B0503020204020204" pitchFamily="34" charset="-122"/>
                <a:cs typeface="微软雅黑" panose="020B0503020204020204" pitchFamily="34" charset="-122"/>
              </a:rPr>
              <a:t>Windows</a:t>
            </a:r>
            <a:r>
              <a:rPr lang="zh-CN" altLang="zh-CN" kern="1000" spc="10">
                <a:latin typeface="Times New Roman" panose="02020603050405020304" pitchFamily="18" charset="0"/>
                <a:ea typeface="微软雅黑" panose="020B0503020204020204" pitchFamily="34" charset="-122"/>
                <a:cs typeface="微软雅黑" panose="020B0503020204020204" pitchFamily="34" charset="-122"/>
              </a:rPr>
              <a:t>下运行，文件换行的字符是回车换行符。</a:t>
            </a:r>
            <a:endParaRPr lang="zh-CN" altLang="zh-CN" kern="1000" dirty="0">
              <a:latin typeface="Times New Roman" panose="02020603050405020304" pitchFamily="18" charset="0"/>
              <a:ea typeface="方正书宋简体"/>
            </a:endParaRPr>
          </a:p>
        </p:txBody>
      </p:sp>
      <p:pic>
        <p:nvPicPr>
          <p:cNvPr id="7170" name="图片 7">
            <a:extLst>
              <a:ext uri="{FF2B5EF4-FFF2-40B4-BE49-F238E27FC236}">
                <a16:creationId xmlns:a16="http://schemas.microsoft.com/office/drawing/2014/main" id="{4FC6EA5B-7BF4-4544-9A15-C5E4AE0FB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627534"/>
            <a:ext cx="5548030" cy="4104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1382144671"/>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a:t>
            </a:r>
            <a:r>
              <a:rPr lang="en-US" altLang="zh-CN" dirty="0"/>
              <a:t>UPDATE</a:t>
            </a:r>
            <a:r>
              <a:rPr lang="zh-CN" altLang="en-US" dirty="0"/>
              <a:t>触发器的</a:t>
            </a:r>
            <a:r>
              <a:rPr lang="en-US" altLang="zh-CN" dirty="0"/>
              <a:t>CDC</a:t>
            </a:r>
            <a:r>
              <a:rPr lang="zh-CN" altLang="en-US" dirty="0"/>
              <a:t>案例</a:t>
            </a:r>
          </a:p>
        </p:txBody>
      </p:sp>
      <p:sp>
        <p:nvSpPr>
          <p:cNvPr id="2" name="矩形 1">
            <a:extLst>
              <a:ext uri="{FF2B5EF4-FFF2-40B4-BE49-F238E27FC236}">
                <a16:creationId xmlns:a16="http://schemas.microsoft.com/office/drawing/2014/main" id="{E2CADD74-D71B-477B-A59F-9B6239EC9F00}"/>
              </a:ext>
            </a:extLst>
          </p:cNvPr>
          <p:cNvSpPr/>
          <p:nvPr/>
        </p:nvSpPr>
        <p:spPr>
          <a:xfrm>
            <a:off x="443781" y="739243"/>
            <a:ext cx="7656611" cy="646331"/>
          </a:xfrm>
          <a:prstGeom prst="rect">
            <a:avLst/>
          </a:prstGeom>
        </p:spPr>
        <p:txBody>
          <a:bodyPr wrap="square">
            <a:spAutoFit/>
          </a:bodyPr>
          <a:lstStyle/>
          <a:p>
            <a:r>
              <a:rPr lang="zh-CN" altLang="en-US" dirty="0"/>
              <a:t>点击运行按钮，</a:t>
            </a:r>
            <a:r>
              <a:rPr lang="zh-CN" altLang="zh-CN" dirty="0"/>
              <a:t>在弹出的对话框中，</a:t>
            </a:r>
            <a:r>
              <a:rPr lang="en-US" altLang="zh-CN" dirty="0"/>
              <a:t> </a:t>
            </a:r>
            <a:r>
              <a:rPr lang="zh-CN" altLang="en-US" dirty="0"/>
              <a:t>将在</a:t>
            </a:r>
            <a:r>
              <a:rPr lang="en-US" altLang="zh-CN" dirty="0"/>
              <a:t>student_cdc_sync</a:t>
            </a:r>
            <a:r>
              <a:rPr lang="zh-CN" altLang="zh-CN" dirty="0"/>
              <a:t>表中输出数据</a:t>
            </a:r>
            <a:r>
              <a:rPr lang="zh-CN" altLang="en-US" dirty="0"/>
              <a:t>，</a:t>
            </a:r>
            <a:r>
              <a:rPr lang="en-US" altLang="zh-CN" dirty="0"/>
              <a:t> cdc_opt_log</a:t>
            </a:r>
            <a:r>
              <a:rPr lang="zh-CN" altLang="zh-CN" dirty="0"/>
              <a:t>表</a:t>
            </a:r>
            <a:r>
              <a:rPr lang="zh-CN" altLang="en-US" dirty="0"/>
              <a:t>的数据会相应更改。</a:t>
            </a:r>
          </a:p>
        </p:txBody>
      </p:sp>
      <p:pic>
        <p:nvPicPr>
          <p:cNvPr id="20482" name="图片 1">
            <a:extLst>
              <a:ext uri="{FF2B5EF4-FFF2-40B4-BE49-F238E27FC236}">
                <a16:creationId xmlns:a16="http://schemas.microsoft.com/office/drawing/2014/main" id="{FE992FF5-7562-45CD-99BB-D7046CB9FC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7784" y="1596820"/>
            <a:ext cx="3888432" cy="3344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1320227200"/>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基于文件的数据导入与导出</a:t>
            </a:r>
          </a:p>
        </p:txBody>
      </p:sp>
    </p:spTree>
    <p:custDataLst>
      <p:tags r:id="rId1"/>
    </p:custDataLst>
    <p:extLst>
      <p:ext uri="{BB962C8B-B14F-4D97-AF65-F5344CB8AC3E}">
        <p14:creationId xmlns:p14="http://schemas.microsoft.com/office/powerpoint/2010/main" val="3779623050"/>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a:t>
            </a:r>
            <a:r>
              <a:rPr lang="en-US" altLang="zh-CN" dirty="0"/>
              <a:t>DELETE</a:t>
            </a:r>
            <a:r>
              <a:rPr lang="zh-CN" altLang="en-US" dirty="0"/>
              <a:t>触发器的</a:t>
            </a:r>
            <a:r>
              <a:rPr lang="en-US" altLang="zh-CN" dirty="0"/>
              <a:t>CDC</a:t>
            </a:r>
            <a:r>
              <a:rPr lang="zh-CN" altLang="en-US" dirty="0"/>
              <a:t>案例</a:t>
            </a:r>
          </a:p>
        </p:txBody>
      </p:sp>
      <p:sp>
        <p:nvSpPr>
          <p:cNvPr id="2" name="矩形 1">
            <a:extLst>
              <a:ext uri="{FF2B5EF4-FFF2-40B4-BE49-F238E27FC236}">
                <a16:creationId xmlns:a16="http://schemas.microsoft.com/office/drawing/2014/main" id="{2D843325-A287-4FD6-895A-80AB457A0036}"/>
              </a:ext>
            </a:extLst>
          </p:cNvPr>
          <p:cNvSpPr/>
          <p:nvPr/>
        </p:nvSpPr>
        <p:spPr>
          <a:xfrm>
            <a:off x="368977" y="687097"/>
            <a:ext cx="2858475" cy="369332"/>
          </a:xfrm>
          <a:prstGeom prst="rect">
            <a:avLst/>
          </a:prstGeom>
        </p:spPr>
        <p:txBody>
          <a:bodyPr wrap="none">
            <a:spAutoFit/>
          </a:bodyPr>
          <a:lstStyle/>
          <a:p>
            <a:r>
              <a:rPr lang="zh-CN" altLang="en-US" kern="1000" dirty="0">
                <a:latin typeface="微软雅黑" panose="020B0503020204020204" pitchFamily="34" charset="-122"/>
                <a:cs typeface="微软雅黑" panose="020B0503020204020204" pitchFamily="34" charset="-122"/>
              </a:rPr>
              <a:t>（</a:t>
            </a:r>
            <a:r>
              <a:rPr lang="en-US" altLang="zh-CN" kern="1000" dirty="0">
                <a:latin typeface="微软雅黑" panose="020B0503020204020204" pitchFamily="34" charset="-122"/>
                <a:cs typeface="微软雅黑" panose="020B0503020204020204" pitchFamily="34" charset="-122"/>
              </a:rPr>
              <a:t>1</a:t>
            </a:r>
            <a:r>
              <a:rPr lang="zh-CN" altLang="zh-CN" kern="1000" dirty="0">
                <a:ea typeface="微软雅黑" panose="020B0503020204020204" pitchFamily="34" charset="-122"/>
                <a:cs typeface="微软雅黑" panose="020B0503020204020204" pitchFamily="34" charset="-122"/>
              </a:rPr>
              <a:t>）转换的输入输出需求</a:t>
            </a:r>
            <a:endParaRPr lang="zh-CN" altLang="en-US" dirty="0"/>
          </a:p>
        </p:txBody>
      </p:sp>
      <p:sp>
        <p:nvSpPr>
          <p:cNvPr id="3" name="矩形 2">
            <a:extLst>
              <a:ext uri="{FF2B5EF4-FFF2-40B4-BE49-F238E27FC236}">
                <a16:creationId xmlns:a16="http://schemas.microsoft.com/office/drawing/2014/main" id="{A62FFF1D-1EA3-4118-A5F5-DCBF4DBD8F79}"/>
              </a:ext>
            </a:extLst>
          </p:cNvPr>
          <p:cNvSpPr/>
          <p:nvPr/>
        </p:nvSpPr>
        <p:spPr>
          <a:xfrm>
            <a:off x="462479" y="1230040"/>
            <a:ext cx="7841386" cy="2585323"/>
          </a:xfrm>
          <a:prstGeom prst="rect">
            <a:avLst/>
          </a:prstGeom>
        </p:spPr>
        <p:txBody>
          <a:bodyPr wrap="square">
            <a:spAutoFit/>
          </a:bodyPr>
          <a:lstStyle/>
          <a:p>
            <a:pPr marL="285750" indent="-285750">
              <a:buFont typeface="Wingdings" panose="05000000000000000000" pitchFamily="2" charset="2"/>
              <a:buChar char="Ø"/>
            </a:pPr>
            <a:r>
              <a:rPr lang="en-US" altLang="zh-CN" dirty="0"/>
              <a:t>student_cdc</a:t>
            </a:r>
            <a:r>
              <a:rPr lang="zh-CN" altLang="zh-CN" dirty="0"/>
              <a:t>表的</a:t>
            </a:r>
            <a:r>
              <a:rPr lang="en-US" altLang="zh-CN" dirty="0"/>
              <a:t>DELETE</a:t>
            </a:r>
            <a:r>
              <a:rPr lang="zh-CN" altLang="zh-CN" dirty="0"/>
              <a:t>触发器——</a:t>
            </a:r>
            <a:r>
              <a:rPr lang="en-US" altLang="zh-CN" dirty="0"/>
              <a:t>student_cdc_delete</a:t>
            </a:r>
            <a:r>
              <a:rPr lang="zh-CN" altLang="zh-CN" dirty="0"/>
              <a:t>，会在</a:t>
            </a:r>
            <a:r>
              <a:rPr lang="en-US" altLang="zh-CN" dirty="0"/>
              <a:t>student_cdc</a:t>
            </a:r>
            <a:r>
              <a:rPr lang="zh-CN" altLang="zh-CN" dirty="0"/>
              <a:t>表删除一条数据后，将操作数据记录到</a:t>
            </a:r>
            <a:r>
              <a:rPr lang="en-US" altLang="zh-CN" dirty="0"/>
              <a:t>cdc_opt_log</a:t>
            </a:r>
            <a:r>
              <a:rPr lang="zh-CN" altLang="zh-CN" dirty="0"/>
              <a:t>表中。</a:t>
            </a:r>
          </a:p>
          <a:p>
            <a:pPr marL="342900" indent="-342900">
              <a:buFont typeface="Wingdings" panose="05000000000000000000" pitchFamily="2" charset="2"/>
              <a:buChar char="Ø"/>
            </a:pPr>
            <a:r>
              <a:rPr lang="en-US" altLang="zh-CN" dirty="0"/>
              <a:t>cdc_opt_log</a:t>
            </a:r>
            <a:r>
              <a:rPr lang="zh-CN" altLang="zh-CN" dirty="0"/>
              <a:t>表中“处理标志”为未处理，“操作”为</a:t>
            </a:r>
            <a:r>
              <a:rPr lang="en-US" altLang="zh-CN" dirty="0"/>
              <a:t>”D”</a:t>
            </a:r>
            <a:r>
              <a:rPr lang="zh-CN" altLang="zh-CN" dirty="0"/>
              <a:t>的数据，即为删除操作的增量数据，将表</a:t>
            </a:r>
            <a:r>
              <a:rPr lang="en-US" altLang="zh-CN" dirty="0"/>
              <a:t>student_cdc_sync</a:t>
            </a:r>
            <a:r>
              <a:rPr lang="zh-CN" altLang="zh-CN" dirty="0"/>
              <a:t>表中学号相同的数据进行删除。其中，</a:t>
            </a:r>
            <a:r>
              <a:rPr lang="en-US" altLang="zh-CN" dirty="0"/>
              <a:t>cdc_opt_log</a:t>
            </a:r>
            <a:r>
              <a:rPr lang="zh-CN" altLang="zh-CN" dirty="0"/>
              <a:t>表的主要作用是记录对哪些数据进行了哪些操作，同时记录该操作是否被处理， 拉取成功后，需要将</a:t>
            </a:r>
            <a:r>
              <a:rPr lang="en-US" altLang="zh-CN" dirty="0"/>
              <a:t>cdc_opt_log</a:t>
            </a:r>
            <a:r>
              <a:rPr lang="zh-CN" altLang="zh-CN" dirty="0"/>
              <a:t>表中对应数据的“处理标志”更新为已处理。</a:t>
            </a:r>
          </a:p>
          <a:p>
            <a:pPr marL="285750" indent="-285750">
              <a:buFont typeface="Wingdings" panose="05000000000000000000" pitchFamily="2" charset="2"/>
              <a:buChar char="Ø"/>
            </a:pPr>
            <a:r>
              <a:rPr lang="zh-CN" altLang="zh-CN" dirty="0"/>
              <a:t>需要用到的更新</a:t>
            </a:r>
            <a:r>
              <a:rPr lang="en-US" altLang="zh-CN" dirty="0"/>
              <a:t>SQL:</a:t>
            </a:r>
            <a:endParaRPr lang="zh-CN" altLang="zh-CN" dirty="0"/>
          </a:p>
          <a:p>
            <a:r>
              <a:rPr lang="en-US" altLang="zh-CN" dirty="0">
                <a:highlight>
                  <a:srgbClr val="E8E8E8"/>
                </a:highlight>
              </a:rPr>
              <a:t>delete from student_cdc where </a:t>
            </a:r>
            <a:r>
              <a:rPr lang="zh-CN" altLang="zh-CN" dirty="0">
                <a:highlight>
                  <a:srgbClr val="E8E8E8"/>
                </a:highlight>
              </a:rPr>
              <a:t>学号</a:t>
            </a:r>
            <a:r>
              <a:rPr lang="en-US" altLang="zh-CN" dirty="0">
                <a:highlight>
                  <a:srgbClr val="E8E8E8"/>
                </a:highlight>
              </a:rPr>
              <a:t>=7</a:t>
            </a:r>
            <a:endParaRPr lang="zh-CN" altLang="zh-CN" dirty="0">
              <a:highlight>
                <a:srgbClr val="E8E8E8"/>
              </a:highlight>
            </a:endParaRPr>
          </a:p>
        </p:txBody>
      </p:sp>
    </p:spTree>
    <p:custDataLst>
      <p:tags r:id="rId1"/>
    </p:custDataLst>
    <p:extLst>
      <p:ext uri="{BB962C8B-B14F-4D97-AF65-F5344CB8AC3E}">
        <p14:creationId xmlns:p14="http://schemas.microsoft.com/office/powerpoint/2010/main" val="2481255288"/>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a:t>
            </a:r>
            <a:r>
              <a:rPr lang="en-US" altLang="zh-CN" dirty="0"/>
              <a:t>DELETE</a:t>
            </a:r>
            <a:r>
              <a:rPr lang="zh-CN" altLang="en-US" dirty="0"/>
              <a:t>触发器的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66010" y="6068851"/>
            <a:ext cx="3436111" cy="151685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628CAB86-20F1-46E4-8825-68924BA213B3}"/>
              </a:ext>
            </a:extLst>
          </p:cNvPr>
          <p:cNvSpPr/>
          <p:nvPr/>
        </p:nvSpPr>
        <p:spPr>
          <a:xfrm>
            <a:off x="475030" y="708169"/>
            <a:ext cx="4108817" cy="369332"/>
          </a:xfrm>
          <a:prstGeom prst="rect">
            <a:avLst/>
          </a:prstGeom>
        </p:spPr>
        <p:txBody>
          <a:bodyPr wrap="none">
            <a:spAutoFit/>
          </a:bodyPr>
          <a:lstStyle/>
          <a:p>
            <a:r>
              <a:rPr lang="zh-CN" altLang="zh-CN" dirty="0"/>
              <a:t>期望输出的</a:t>
            </a:r>
            <a:r>
              <a:rPr lang="en-US" altLang="zh-CN" dirty="0"/>
              <a:t>student_cdc_sync</a:t>
            </a:r>
            <a:r>
              <a:rPr lang="zh-CN" altLang="zh-CN" dirty="0"/>
              <a:t>表的内容</a:t>
            </a:r>
            <a:endParaRPr lang="zh-CN" altLang="en-US" dirty="0"/>
          </a:p>
        </p:txBody>
      </p:sp>
      <p:pic>
        <p:nvPicPr>
          <p:cNvPr id="22534" name="Picture 6" descr="C:\Users\alfred\AppData\Local\Temp\ksohtml\wps6226.tmp.jpg">
            <a:extLst>
              <a:ext uri="{FF2B5EF4-FFF2-40B4-BE49-F238E27FC236}">
                <a16:creationId xmlns:a16="http://schemas.microsoft.com/office/drawing/2014/main" id="{6AEFC415-A50A-4CE3-81C4-FB4B984548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35" y="1483090"/>
            <a:ext cx="8136904" cy="581207"/>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03BCB414-8AB3-49C6-8AB0-4775AD62A86F}"/>
              </a:ext>
            </a:extLst>
          </p:cNvPr>
          <p:cNvSpPr/>
          <p:nvPr/>
        </p:nvSpPr>
        <p:spPr>
          <a:xfrm>
            <a:off x="490252" y="2392149"/>
            <a:ext cx="2813591"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期望</a:t>
            </a:r>
            <a:r>
              <a:rPr lang="en-US" altLang="zh-CN" kern="1000" dirty="0">
                <a:ea typeface="微软雅黑" panose="020B0503020204020204" pitchFamily="34" charset="-122"/>
                <a:cs typeface="微软雅黑" panose="020B0503020204020204" pitchFamily="34" charset="-122"/>
              </a:rPr>
              <a:t>cdc_opt_log</a:t>
            </a:r>
            <a:r>
              <a:rPr lang="zh-CN" altLang="zh-CN" kern="1000" dirty="0">
                <a:ea typeface="微软雅黑" panose="020B0503020204020204" pitchFamily="34" charset="-122"/>
                <a:cs typeface="微软雅黑" panose="020B0503020204020204" pitchFamily="34" charset="-122"/>
              </a:rPr>
              <a:t>表的内容</a:t>
            </a:r>
            <a:endParaRPr lang="zh-CN" altLang="en-US" dirty="0"/>
          </a:p>
        </p:txBody>
      </p:sp>
      <p:pic>
        <p:nvPicPr>
          <p:cNvPr id="22536" name="Picture 8" descr="C:\Users\alfred\AppData\Local\Temp\ksohtml\wpsE1F5.tmp.jpg">
            <a:extLst>
              <a:ext uri="{FF2B5EF4-FFF2-40B4-BE49-F238E27FC236}">
                <a16:creationId xmlns:a16="http://schemas.microsoft.com/office/drawing/2014/main" id="{F6623933-CCA5-4349-826C-880E2C8229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5796" y="3314523"/>
            <a:ext cx="6612408" cy="104217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87135065"/>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a:t>
            </a:r>
            <a:r>
              <a:rPr lang="en-US" altLang="zh-CN" dirty="0"/>
              <a:t>DELETE</a:t>
            </a:r>
            <a:r>
              <a:rPr lang="zh-CN" altLang="en-US" dirty="0"/>
              <a:t>触发器的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3EC4E78A-C00A-4733-9C67-483D8AA6B737}"/>
              </a:ext>
            </a:extLst>
          </p:cNvPr>
          <p:cNvSpPr/>
          <p:nvPr/>
        </p:nvSpPr>
        <p:spPr>
          <a:xfrm>
            <a:off x="251520" y="687097"/>
            <a:ext cx="2159566"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a:t>
            </a:r>
            <a:r>
              <a:rPr lang="en-US" altLang="zh-CN" kern="1000" dirty="0">
                <a:ea typeface="微软雅黑" panose="020B0503020204020204" pitchFamily="34" charset="-122"/>
                <a:cs typeface="微软雅黑" panose="020B0503020204020204" pitchFamily="34" charset="-122"/>
              </a:rPr>
              <a:t>2</a:t>
            </a:r>
            <a:r>
              <a:rPr lang="zh-CN" altLang="zh-CN" kern="1000" dirty="0">
                <a:ea typeface="微软雅黑" panose="020B0503020204020204" pitchFamily="34" charset="-122"/>
                <a:cs typeface="微软雅黑" panose="020B0503020204020204" pitchFamily="34" charset="-122"/>
              </a:rPr>
              <a:t>）转换的设计图</a:t>
            </a:r>
            <a:endParaRPr lang="zh-CN" altLang="en-US" dirty="0"/>
          </a:p>
        </p:txBody>
      </p:sp>
      <p:sp>
        <p:nvSpPr>
          <p:cNvPr id="3" name="矩形 2">
            <a:extLst>
              <a:ext uri="{FF2B5EF4-FFF2-40B4-BE49-F238E27FC236}">
                <a16:creationId xmlns:a16="http://schemas.microsoft.com/office/drawing/2014/main" id="{C71C9BA5-CC6B-4682-93C1-0C283A72F57F}"/>
              </a:ext>
            </a:extLst>
          </p:cNvPr>
          <p:cNvSpPr/>
          <p:nvPr/>
        </p:nvSpPr>
        <p:spPr>
          <a:xfrm>
            <a:off x="611560" y="1094422"/>
            <a:ext cx="7920880" cy="369332"/>
          </a:xfrm>
          <a:prstGeom prst="rect">
            <a:avLst/>
          </a:prstGeom>
        </p:spPr>
        <p:txBody>
          <a:bodyPr wrap="square">
            <a:spAutoFit/>
          </a:bodyPr>
          <a:lstStyle/>
          <a:p>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参考第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2.2.2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节的操作，新建转换文件，并开始可视化编程。</a:t>
            </a:r>
            <a:r>
              <a:rPr lang="zh-CN" altLang="zh-CN" dirty="0"/>
              <a:t> </a:t>
            </a:r>
            <a:endParaRPr lang="en-US" altLang="zh-CN" dirty="0"/>
          </a:p>
        </p:txBody>
      </p:sp>
      <p:pic>
        <p:nvPicPr>
          <p:cNvPr id="23559" name="Picture 7" descr="C:\Users\alfred\AppData\Local\Temp\ksohtml\wps1369.tmp.jpg">
            <a:extLst>
              <a:ext uri="{FF2B5EF4-FFF2-40B4-BE49-F238E27FC236}">
                <a16:creationId xmlns:a16="http://schemas.microsoft.com/office/drawing/2014/main" id="{24095B61-0DD8-46BA-9840-0160B98BF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969" y="2175888"/>
            <a:ext cx="7306061" cy="201453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58915275"/>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a:t>
            </a:r>
            <a:r>
              <a:rPr lang="en-US" altLang="zh-CN" dirty="0"/>
              <a:t>DELETE</a:t>
            </a:r>
            <a:r>
              <a:rPr lang="zh-CN" altLang="en-US" dirty="0"/>
              <a:t>触发器的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127321" y="1168166"/>
            <a:ext cx="2932511" cy="1754326"/>
          </a:xfrm>
          <a:prstGeom prst="rect">
            <a:avLst/>
          </a:prstGeom>
        </p:spPr>
        <p:txBody>
          <a:bodyPr wrap="square">
            <a:spAutoFit/>
          </a:bodyPr>
          <a:lstStyle/>
          <a:p>
            <a:r>
              <a:rPr lang="zh-CN" altLang="zh-CN" dirty="0"/>
              <a:t>“</a:t>
            </a:r>
            <a:r>
              <a:rPr lang="en-US" altLang="zh-CN" dirty="0"/>
              <a:t>CDC</a:t>
            </a:r>
            <a:r>
              <a:rPr lang="zh-CN" altLang="en-US" dirty="0"/>
              <a:t>日志表输入</a:t>
            </a:r>
            <a:r>
              <a:rPr lang="zh-CN" altLang="zh-CN" dirty="0"/>
              <a:t>”</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r>
              <a:rPr lang="en-US" altLang="zh-CN" dirty="0">
                <a:highlight>
                  <a:srgbClr val="E8E8E8"/>
                </a:highlight>
              </a:rPr>
              <a:t> SELECT </a:t>
            </a:r>
            <a:r>
              <a:rPr lang="zh-CN" altLang="zh-CN" dirty="0">
                <a:highlight>
                  <a:srgbClr val="E8E8E8"/>
                </a:highlight>
              </a:rPr>
              <a:t>学号</a:t>
            </a:r>
            <a:r>
              <a:rPr lang="en-US" altLang="zh-CN" dirty="0">
                <a:highlight>
                  <a:srgbClr val="E8E8E8"/>
                </a:highlight>
              </a:rPr>
              <a:t> FROM cdc_opt_log where </a:t>
            </a:r>
            <a:r>
              <a:rPr lang="zh-CN" altLang="zh-CN" dirty="0">
                <a:highlight>
                  <a:srgbClr val="E8E8E8"/>
                </a:highlight>
              </a:rPr>
              <a:t>操作</a:t>
            </a:r>
            <a:r>
              <a:rPr lang="en-US" altLang="zh-CN" dirty="0">
                <a:highlight>
                  <a:srgbClr val="E8E8E8"/>
                </a:highlight>
              </a:rPr>
              <a:t>=‘D' and </a:t>
            </a:r>
            <a:r>
              <a:rPr lang="zh-CN" altLang="zh-CN" dirty="0">
                <a:highlight>
                  <a:srgbClr val="E8E8E8"/>
                </a:highlight>
              </a:rPr>
              <a:t>处理标志</a:t>
            </a:r>
            <a:r>
              <a:rPr lang="en-US" altLang="zh-CN" dirty="0">
                <a:highlight>
                  <a:srgbClr val="E8E8E8"/>
                </a:highlight>
              </a:rPr>
              <a:t>='</a:t>
            </a:r>
            <a:r>
              <a:rPr lang="zh-CN" altLang="zh-CN" dirty="0">
                <a:highlight>
                  <a:srgbClr val="E8E8E8"/>
                </a:highlight>
              </a:rPr>
              <a:t>未处理</a:t>
            </a:r>
            <a:r>
              <a:rPr lang="en-US" altLang="zh-CN" dirty="0">
                <a:highlight>
                  <a:srgbClr val="E8E8E8"/>
                </a:highlight>
              </a:rPr>
              <a:t>'</a:t>
            </a:r>
            <a:endParaRPr lang="en-US" altLang="zh-CN" kern="1000" dirty="0">
              <a:highlight>
                <a:srgbClr val="E8E8E8"/>
              </a:highlight>
              <a:ea typeface="微软雅黑" panose="020B0503020204020204" pitchFamily="34" charset="-122"/>
              <a:cs typeface="微软雅黑" panose="020B0503020204020204" pitchFamily="34" charset="-122"/>
            </a:endParaRPr>
          </a:p>
          <a:p>
            <a:endParaRPr lang="en-US" altLang="zh-CN" kern="1000" dirty="0">
              <a:ea typeface="微软雅黑" panose="020B0503020204020204" pitchFamily="34" charset="-122"/>
              <a:cs typeface="微软雅黑" panose="020B0503020204020204" pitchFamily="34" charset="-122"/>
            </a:endParaRPr>
          </a:p>
        </p:txBody>
      </p:sp>
      <p:sp>
        <p:nvSpPr>
          <p:cNvPr id="8" name="矩形 7">
            <a:extLst>
              <a:ext uri="{FF2B5EF4-FFF2-40B4-BE49-F238E27FC236}">
                <a16:creationId xmlns:a16="http://schemas.microsoft.com/office/drawing/2014/main" id="{58C6E95C-C114-4710-BC48-BC90C6E404AF}"/>
              </a:ext>
            </a:extLst>
          </p:cNvPr>
          <p:cNvSpPr/>
          <p:nvPr/>
        </p:nvSpPr>
        <p:spPr>
          <a:xfrm>
            <a:off x="-28404" y="514876"/>
            <a:ext cx="2185214" cy="369332"/>
          </a:xfrm>
          <a:prstGeom prst="rect">
            <a:avLst/>
          </a:prstGeom>
        </p:spPr>
        <p:txBody>
          <a:bodyPr wrap="none">
            <a:spAutoFit/>
          </a:bodyPr>
          <a:lstStyle/>
          <a:p>
            <a:pPr indent="266700">
              <a:spcAft>
                <a:spcPts val="0"/>
              </a:spcAft>
            </a:pPr>
            <a:r>
              <a:rPr lang="zh-CN" altLang="zh-CN" kern="1000" dirty="0">
                <a:ea typeface="微软雅黑" panose="020B0503020204020204" pitchFamily="34" charset="-122"/>
              </a:rPr>
              <a:t>（</a:t>
            </a:r>
            <a:r>
              <a:rPr lang="en-US" altLang="zh-CN" kern="1000" dirty="0">
                <a:ea typeface="微软雅黑" panose="020B0503020204020204" pitchFamily="34" charset="-122"/>
              </a:rPr>
              <a:t>3</a:t>
            </a:r>
            <a:r>
              <a:rPr lang="zh-CN" altLang="zh-CN" kern="1000" dirty="0">
                <a:ea typeface="微软雅黑" panose="020B0503020204020204" pitchFamily="34" charset="-122"/>
              </a:rPr>
              <a:t>）步骤的配置</a:t>
            </a:r>
          </a:p>
        </p:txBody>
      </p:sp>
      <p:pic>
        <p:nvPicPr>
          <p:cNvPr id="18434" name="图片 238">
            <a:extLst>
              <a:ext uri="{FF2B5EF4-FFF2-40B4-BE49-F238E27FC236}">
                <a16:creationId xmlns:a16="http://schemas.microsoft.com/office/drawing/2014/main" id="{A97683CF-C69A-4B18-8F41-6A2F949998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074" y="992189"/>
            <a:ext cx="5489585" cy="38838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2126910695"/>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a:t>
            </a:r>
            <a:r>
              <a:rPr lang="en-US" altLang="zh-CN" dirty="0"/>
              <a:t>DELETE</a:t>
            </a:r>
            <a:r>
              <a:rPr lang="zh-CN" altLang="en-US" dirty="0"/>
              <a:t>触发器的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127320" y="1168166"/>
            <a:ext cx="4660703" cy="646331"/>
          </a:xfrm>
          <a:prstGeom prst="rect">
            <a:avLst/>
          </a:prstGeom>
        </p:spPr>
        <p:txBody>
          <a:bodyPr wrap="square">
            <a:spAutoFit/>
          </a:bodyPr>
          <a:lstStyle/>
          <a:p>
            <a:r>
              <a:rPr lang="zh-CN" altLang="zh-CN" dirty="0"/>
              <a:t>“</a:t>
            </a:r>
            <a:r>
              <a:rPr lang="zh-CN" altLang="en-US" dirty="0"/>
              <a:t>删除学生同步表</a:t>
            </a:r>
            <a:r>
              <a:rPr lang="zh-CN" altLang="zh-CN" dirty="0"/>
              <a:t>”</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endParaRPr lang="en-US" altLang="zh-CN" kern="1000" dirty="0">
              <a:ea typeface="微软雅黑" panose="020B0503020204020204" pitchFamily="34" charset="-122"/>
              <a:cs typeface="微软雅黑" panose="020B0503020204020204" pitchFamily="34" charset="-122"/>
            </a:endParaRPr>
          </a:p>
        </p:txBody>
      </p:sp>
      <p:pic>
        <p:nvPicPr>
          <p:cNvPr id="27652" name="Picture 4" descr="C:\Users\alfred\AppData\Local\Temp\ksohtml\wps70D7.tmp.jpg">
            <a:extLst>
              <a:ext uri="{FF2B5EF4-FFF2-40B4-BE49-F238E27FC236}">
                <a16:creationId xmlns:a16="http://schemas.microsoft.com/office/drawing/2014/main" id="{38AA5E70-A066-4E02-B2F5-CA4161F716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0484" y="771550"/>
            <a:ext cx="4723297" cy="381642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75597268"/>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a:t>
            </a:r>
            <a:r>
              <a:rPr lang="en-US" altLang="zh-CN" dirty="0"/>
              <a:t>DELETE</a:t>
            </a:r>
            <a:r>
              <a:rPr lang="zh-CN" altLang="en-US" dirty="0"/>
              <a:t>触发器的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3842954" cy="646331"/>
          </a:xfrm>
          <a:prstGeom prst="rect">
            <a:avLst/>
          </a:prstGeom>
        </p:spPr>
        <p:txBody>
          <a:bodyPr wrap="square">
            <a:spAutoFit/>
          </a:bodyPr>
          <a:lstStyle/>
          <a:p>
            <a:r>
              <a:rPr lang="zh-CN" altLang="zh-CN" dirty="0"/>
              <a:t>“插入</a:t>
            </a:r>
            <a:r>
              <a:rPr lang="en-US" altLang="zh-CN" dirty="0"/>
              <a:t> / </a:t>
            </a:r>
            <a:r>
              <a:rPr lang="zh-CN" altLang="zh-CN" dirty="0"/>
              <a:t>更新”</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endParaRPr lang="zh-CN" altLang="en-US" dirty="0"/>
          </a:p>
        </p:txBody>
      </p:sp>
      <p:pic>
        <p:nvPicPr>
          <p:cNvPr id="55298" name="Picture 2" descr="C:\Users\alfred\AppData\Local\Temp\ksohtml\wps7B24.tmp.jpg">
            <a:extLst>
              <a:ext uri="{FF2B5EF4-FFF2-40B4-BE49-F238E27FC236}">
                <a16:creationId xmlns:a16="http://schemas.microsoft.com/office/drawing/2014/main" id="{2DBBA61B-3A88-4A33-9B6B-53EFFAFE0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771550"/>
            <a:ext cx="3288382" cy="39538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3153496"/>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a:t>
            </a:r>
            <a:r>
              <a:rPr lang="en-US" altLang="zh-CN" dirty="0"/>
              <a:t>DELETE</a:t>
            </a:r>
            <a:r>
              <a:rPr lang="zh-CN" altLang="en-US" dirty="0"/>
              <a:t>触发器的</a:t>
            </a:r>
            <a:r>
              <a:rPr lang="en-US" altLang="zh-CN" dirty="0"/>
              <a:t>CDC</a:t>
            </a:r>
            <a:r>
              <a:rPr lang="zh-CN" altLang="en-US" dirty="0"/>
              <a:t>案例</a:t>
            </a:r>
          </a:p>
        </p:txBody>
      </p:sp>
      <p:sp>
        <p:nvSpPr>
          <p:cNvPr id="2" name="矩形 1">
            <a:extLst>
              <a:ext uri="{FF2B5EF4-FFF2-40B4-BE49-F238E27FC236}">
                <a16:creationId xmlns:a16="http://schemas.microsoft.com/office/drawing/2014/main" id="{E2CADD74-D71B-477B-A59F-9B6239EC9F00}"/>
              </a:ext>
            </a:extLst>
          </p:cNvPr>
          <p:cNvSpPr/>
          <p:nvPr/>
        </p:nvSpPr>
        <p:spPr>
          <a:xfrm>
            <a:off x="443781" y="739243"/>
            <a:ext cx="7656611" cy="369332"/>
          </a:xfrm>
          <a:prstGeom prst="rect">
            <a:avLst/>
          </a:prstGeom>
        </p:spPr>
        <p:txBody>
          <a:bodyPr wrap="square">
            <a:spAutoFit/>
          </a:bodyPr>
          <a:lstStyle/>
          <a:p>
            <a:r>
              <a:rPr lang="zh-CN" altLang="en-US" dirty="0"/>
              <a:t>点击运行按钮，</a:t>
            </a:r>
            <a:r>
              <a:rPr lang="zh-CN" altLang="zh-CN" dirty="0"/>
              <a:t>在弹出的对话框中，</a:t>
            </a:r>
            <a:r>
              <a:rPr lang="en-US" altLang="zh-CN" dirty="0"/>
              <a:t> student_cdc_sync</a:t>
            </a:r>
            <a:r>
              <a:rPr lang="zh-CN" altLang="zh-CN" dirty="0"/>
              <a:t>表中输出数据</a:t>
            </a:r>
            <a:r>
              <a:rPr lang="zh-CN" altLang="en-US" dirty="0"/>
              <a:t>。</a:t>
            </a:r>
          </a:p>
        </p:txBody>
      </p:sp>
      <p:pic>
        <p:nvPicPr>
          <p:cNvPr id="20482" name="图片 1">
            <a:extLst>
              <a:ext uri="{FF2B5EF4-FFF2-40B4-BE49-F238E27FC236}">
                <a16:creationId xmlns:a16="http://schemas.microsoft.com/office/drawing/2014/main" id="{FE992FF5-7562-45CD-99BB-D7046CB9FC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7784" y="1596820"/>
            <a:ext cx="3888432" cy="3344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3213957424"/>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基于文件的数据导入与导出</a:t>
            </a:r>
          </a:p>
        </p:txBody>
      </p:sp>
    </p:spTree>
    <p:custDataLst>
      <p:tags r:id="rId1"/>
    </p:custDataLst>
    <p:extLst>
      <p:ext uri="{BB962C8B-B14F-4D97-AF65-F5344CB8AC3E}">
        <p14:creationId xmlns:p14="http://schemas.microsoft.com/office/powerpoint/2010/main" val="19644347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文件的导入与导出案例</a:t>
            </a:r>
            <a:r>
              <a:rPr lang="en-US" altLang="zh-CN" dirty="0"/>
              <a:t>1</a:t>
            </a:r>
            <a:endParaRPr lang="zh-CN" altLang="en-US" dirty="0"/>
          </a:p>
        </p:txBody>
      </p:sp>
      <p:pic>
        <p:nvPicPr>
          <p:cNvPr id="8194" name="图片 8">
            <a:extLst>
              <a:ext uri="{FF2B5EF4-FFF2-40B4-BE49-F238E27FC236}">
                <a16:creationId xmlns:a16="http://schemas.microsoft.com/office/drawing/2014/main" id="{BEB1D51B-1389-4A19-9F05-C0394D3044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5976" y="1110000"/>
            <a:ext cx="2909888" cy="2157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a:extLst>
              <a:ext uri="{FF2B5EF4-FFF2-40B4-BE49-F238E27FC236}">
                <a16:creationId xmlns:a16="http://schemas.microsoft.com/office/drawing/2014/main" id="{3A4B438F-7937-46AC-BC9B-1D4E46456DC9}"/>
              </a:ext>
            </a:extLst>
          </p:cNvPr>
          <p:cNvSpPr/>
          <p:nvPr/>
        </p:nvSpPr>
        <p:spPr>
          <a:xfrm>
            <a:off x="494005" y="1401639"/>
            <a:ext cx="3240360" cy="1754326"/>
          </a:xfrm>
          <a:prstGeom prst="rect">
            <a:avLst/>
          </a:prstGeom>
        </p:spPr>
        <p:txBody>
          <a:bodyPr wrap="square">
            <a:spAutoFit/>
          </a:bodyPr>
          <a:lstStyle/>
          <a:p>
            <a:pPr indent="259080"/>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点击“获取字段”按钮，在字段列表上选择出此文件的所有字段。然后，在各个字段的“长度”中，输入“</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12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”，表示每个输出字段的长度为</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12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字节。</a:t>
            </a:r>
            <a:endParaRPr lang="zh-CN" altLang="zh-CN" kern="1000" dirty="0">
              <a:latin typeface="Times New Roman" panose="02020603050405020304" pitchFamily="18" charset="0"/>
              <a:ea typeface="方正书宋简体"/>
            </a:endParaRPr>
          </a:p>
        </p:txBody>
      </p:sp>
    </p:spTree>
    <p:custDataLst>
      <p:tags r:id="rId1"/>
    </p:custDataLst>
    <p:extLst>
      <p:ext uri="{BB962C8B-B14F-4D97-AF65-F5344CB8AC3E}">
        <p14:creationId xmlns:p14="http://schemas.microsoft.com/office/powerpoint/2010/main" val="3408644543"/>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基于快照的</a:t>
            </a:r>
            <a:r>
              <a:rPr lang="en-US" altLang="zh-CN" dirty="0"/>
              <a:t>CDC</a:t>
            </a:r>
            <a:endParaRPr lang="zh-CN" altLang="en-US" dirty="0"/>
          </a:p>
        </p:txBody>
      </p:sp>
      <p:sp>
        <p:nvSpPr>
          <p:cNvPr id="3" name="流程图: 磁盘 2">
            <a:extLst>
              <a:ext uri="{FF2B5EF4-FFF2-40B4-BE49-F238E27FC236}">
                <a16:creationId xmlns:a16="http://schemas.microsoft.com/office/drawing/2014/main" id="{BC2B0A7C-56C3-4BC0-BF67-FA969407A9C0}"/>
              </a:ext>
            </a:extLst>
          </p:cNvPr>
          <p:cNvSpPr/>
          <p:nvPr/>
        </p:nvSpPr>
        <p:spPr>
          <a:xfrm>
            <a:off x="899592" y="1239602"/>
            <a:ext cx="1080120" cy="1224136"/>
          </a:xfrm>
          <a:prstGeom prst="flowChartMagneticDisk">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源数据</a:t>
            </a:r>
          </a:p>
        </p:txBody>
      </p:sp>
      <p:sp>
        <p:nvSpPr>
          <p:cNvPr id="31" name="流程图: 磁盘 30">
            <a:extLst>
              <a:ext uri="{FF2B5EF4-FFF2-40B4-BE49-F238E27FC236}">
                <a16:creationId xmlns:a16="http://schemas.microsoft.com/office/drawing/2014/main" id="{994B0699-EFB1-4818-8474-AAB331C780E4}"/>
              </a:ext>
            </a:extLst>
          </p:cNvPr>
          <p:cNvSpPr/>
          <p:nvPr/>
        </p:nvSpPr>
        <p:spPr>
          <a:xfrm>
            <a:off x="899592" y="3043343"/>
            <a:ext cx="1080120" cy="1224000"/>
          </a:xfrm>
          <a:prstGeom prst="flowChartMagneticDisk">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修改后的源数据</a:t>
            </a:r>
          </a:p>
        </p:txBody>
      </p:sp>
      <p:sp>
        <p:nvSpPr>
          <p:cNvPr id="32" name="流程图: 磁盘 31">
            <a:extLst>
              <a:ext uri="{FF2B5EF4-FFF2-40B4-BE49-F238E27FC236}">
                <a16:creationId xmlns:a16="http://schemas.microsoft.com/office/drawing/2014/main" id="{8D39B003-554E-4378-8F51-8E969C2560BC}"/>
              </a:ext>
            </a:extLst>
          </p:cNvPr>
          <p:cNvSpPr/>
          <p:nvPr/>
        </p:nvSpPr>
        <p:spPr>
          <a:xfrm>
            <a:off x="3059832" y="1240065"/>
            <a:ext cx="1080000" cy="1224000"/>
          </a:xfrm>
          <a:prstGeom prst="flowChartMagneticDisk">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t>快照</a:t>
            </a:r>
            <a:r>
              <a:rPr lang="en-US" altLang="zh-CN" dirty="0"/>
              <a:t>1</a:t>
            </a:r>
            <a:endParaRPr lang="zh-CN" altLang="en-US" dirty="0"/>
          </a:p>
        </p:txBody>
      </p:sp>
      <p:sp>
        <p:nvSpPr>
          <p:cNvPr id="33" name="流程图: 磁盘 32">
            <a:extLst>
              <a:ext uri="{FF2B5EF4-FFF2-40B4-BE49-F238E27FC236}">
                <a16:creationId xmlns:a16="http://schemas.microsoft.com/office/drawing/2014/main" id="{4593B1BE-6EB5-484B-ADE9-4410998A380F}"/>
              </a:ext>
            </a:extLst>
          </p:cNvPr>
          <p:cNvSpPr/>
          <p:nvPr/>
        </p:nvSpPr>
        <p:spPr>
          <a:xfrm>
            <a:off x="3059832" y="3043343"/>
            <a:ext cx="1080000" cy="1224000"/>
          </a:xfrm>
          <a:prstGeom prst="flowChartMagneticDisk">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t>快照</a:t>
            </a:r>
            <a:r>
              <a:rPr lang="en-US" altLang="zh-CN" dirty="0"/>
              <a:t>2</a:t>
            </a:r>
            <a:endParaRPr lang="zh-CN" altLang="en-US" dirty="0"/>
          </a:p>
        </p:txBody>
      </p:sp>
      <p:sp>
        <p:nvSpPr>
          <p:cNvPr id="4" name="矩形 3">
            <a:extLst>
              <a:ext uri="{FF2B5EF4-FFF2-40B4-BE49-F238E27FC236}">
                <a16:creationId xmlns:a16="http://schemas.microsoft.com/office/drawing/2014/main" id="{01AA4BBB-EDF2-4D4F-8911-4E5190B36ED8}"/>
              </a:ext>
            </a:extLst>
          </p:cNvPr>
          <p:cNvSpPr/>
          <p:nvPr/>
        </p:nvSpPr>
        <p:spPr>
          <a:xfrm>
            <a:off x="5004170" y="2295643"/>
            <a:ext cx="1440160" cy="79208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进行比对</a:t>
            </a:r>
          </a:p>
        </p:txBody>
      </p:sp>
      <p:sp>
        <p:nvSpPr>
          <p:cNvPr id="35" name="矩形 34">
            <a:extLst>
              <a:ext uri="{FF2B5EF4-FFF2-40B4-BE49-F238E27FC236}">
                <a16:creationId xmlns:a16="http://schemas.microsoft.com/office/drawing/2014/main" id="{2FF692E9-F55E-49FF-8C45-852BB746D3CE}"/>
              </a:ext>
            </a:extLst>
          </p:cNvPr>
          <p:cNvSpPr/>
          <p:nvPr/>
        </p:nvSpPr>
        <p:spPr>
          <a:xfrm>
            <a:off x="7072330" y="2295643"/>
            <a:ext cx="1440160" cy="792088"/>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差异数据</a:t>
            </a:r>
          </a:p>
        </p:txBody>
      </p:sp>
      <p:cxnSp>
        <p:nvCxnSpPr>
          <p:cNvPr id="6" name="直接箭头连接符 5">
            <a:extLst>
              <a:ext uri="{FF2B5EF4-FFF2-40B4-BE49-F238E27FC236}">
                <a16:creationId xmlns:a16="http://schemas.microsoft.com/office/drawing/2014/main" id="{EF2049DB-B02E-43CB-A872-6CE23BB4EC75}"/>
              </a:ext>
            </a:extLst>
          </p:cNvPr>
          <p:cNvCxnSpPr>
            <a:stCxn id="3" idx="3"/>
          </p:cNvCxnSpPr>
          <p:nvPr/>
        </p:nvCxnSpPr>
        <p:spPr>
          <a:xfrm>
            <a:off x="1439652" y="2463738"/>
            <a:ext cx="0" cy="7560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6AC78EBA-45C2-4B92-AB99-FF08AE75CC17}"/>
              </a:ext>
            </a:extLst>
          </p:cNvPr>
          <p:cNvCxnSpPr>
            <a:cxnSpLocks/>
            <a:stCxn id="3" idx="4"/>
            <a:endCxn id="32" idx="2"/>
          </p:cNvCxnSpPr>
          <p:nvPr/>
        </p:nvCxnSpPr>
        <p:spPr>
          <a:xfrm>
            <a:off x="1979712" y="1851670"/>
            <a:ext cx="1080120" cy="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AC233D1-4B0F-471E-87A2-427930B63ADE}"/>
              </a:ext>
            </a:extLst>
          </p:cNvPr>
          <p:cNvCxnSpPr>
            <a:cxnSpLocks/>
          </p:cNvCxnSpPr>
          <p:nvPr/>
        </p:nvCxnSpPr>
        <p:spPr>
          <a:xfrm>
            <a:off x="1979712" y="3716755"/>
            <a:ext cx="1080120" cy="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B64DDF1E-8EC6-40F9-8132-DECCC943B986}"/>
              </a:ext>
            </a:extLst>
          </p:cNvPr>
          <p:cNvCxnSpPr>
            <a:cxnSpLocks/>
            <a:stCxn id="33" idx="4"/>
            <a:endCxn id="4" idx="1"/>
          </p:cNvCxnSpPr>
          <p:nvPr/>
        </p:nvCxnSpPr>
        <p:spPr>
          <a:xfrm flipV="1">
            <a:off x="4139832" y="2691687"/>
            <a:ext cx="864338" cy="963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64FF43B8-0DFC-468B-A28E-108BA14CBAF1}"/>
              </a:ext>
            </a:extLst>
          </p:cNvPr>
          <p:cNvCxnSpPr>
            <a:cxnSpLocks/>
            <a:stCxn id="32" idx="4"/>
            <a:endCxn id="4" idx="1"/>
          </p:cNvCxnSpPr>
          <p:nvPr/>
        </p:nvCxnSpPr>
        <p:spPr>
          <a:xfrm>
            <a:off x="4139832" y="1852065"/>
            <a:ext cx="864338" cy="8396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B2788CA-A1C7-4226-AD49-BC819ECC3533}"/>
              </a:ext>
            </a:extLst>
          </p:cNvPr>
          <p:cNvCxnSpPr>
            <a:cxnSpLocks/>
            <a:endCxn id="35" idx="1"/>
          </p:cNvCxnSpPr>
          <p:nvPr/>
        </p:nvCxnSpPr>
        <p:spPr>
          <a:xfrm>
            <a:off x="6444328" y="2691687"/>
            <a:ext cx="6280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CE80F20A-6829-4FCB-81BF-559F1DADB738}"/>
              </a:ext>
            </a:extLst>
          </p:cNvPr>
          <p:cNvSpPr txBox="1"/>
          <p:nvPr/>
        </p:nvSpPr>
        <p:spPr>
          <a:xfrm>
            <a:off x="732842" y="2657114"/>
            <a:ext cx="1338828" cy="369332"/>
          </a:xfrm>
          <a:prstGeom prst="rect">
            <a:avLst/>
          </a:prstGeom>
          <a:noFill/>
        </p:spPr>
        <p:txBody>
          <a:bodyPr wrap="none" rtlCol="0">
            <a:spAutoFit/>
          </a:bodyPr>
          <a:lstStyle/>
          <a:p>
            <a:r>
              <a:rPr lang="zh-CN" altLang="en-US" dirty="0"/>
              <a:t>一系列操作</a:t>
            </a:r>
          </a:p>
        </p:txBody>
      </p:sp>
    </p:spTree>
    <p:custDataLst>
      <p:tags r:id="rId1"/>
    </p:custDataLst>
    <p:extLst>
      <p:ext uri="{BB962C8B-B14F-4D97-AF65-F5344CB8AC3E}">
        <p14:creationId xmlns:p14="http://schemas.microsoft.com/office/powerpoint/2010/main" val="1037397718"/>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基于快照的</a:t>
            </a:r>
            <a:r>
              <a:rPr lang="en-US" altLang="zh-CN" dirty="0"/>
              <a:t>CDC</a:t>
            </a:r>
            <a:endParaRPr lang="zh-CN" altLang="en-US" dirty="0"/>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2D843325-A287-4FD6-895A-80AB457A0036}"/>
              </a:ext>
            </a:extLst>
          </p:cNvPr>
          <p:cNvSpPr/>
          <p:nvPr/>
        </p:nvSpPr>
        <p:spPr>
          <a:xfrm>
            <a:off x="368977" y="687097"/>
            <a:ext cx="2858475" cy="369332"/>
          </a:xfrm>
          <a:prstGeom prst="rect">
            <a:avLst/>
          </a:prstGeom>
        </p:spPr>
        <p:txBody>
          <a:bodyPr wrap="none">
            <a:spAutoFit/>
          </a:bodyPr>
          <a:lstStyle/>
          <a:p>
            <a:r>
              <a:rPr lang="zh-CN" altLang="en-US" kern="1000" dirty="0">
                <a:latin typeface="微软雅黑" panose="020B0503020204020204" pitchFamily="34" charset="-122"/>
                <a:cs typeface="微软雅黑" panose="020B0503020204020204" pitchFamily="34" charset="-122"/>
              </a:rPr>
              <a:t>（</a:t>
            </a:r>
            <a:r>
              <a:rPr lang="en-US" altLang="zh-CN" kern="1000" dirty="0">
                <a:latin typeface="微软雅黑" panose="020B0503020204020204" pitchFamily="34" charset="-122"/>
                <a:cs typeface="微软雅黑" panose="020B0503020204020204" pitchFamily="34" charset="-122"/>
              </a:rPr>
              <a:t>1</a:t>
            </a:r>
            <a:r>
              <a:rPr lang="zh-CN" altLang="zh-CN" kern="1000" dirty="0">
                <a:ea typeface="微软雅黑" panose="020B0503020204020204" pitchFamily="34" charset="-122"/>
                <a:cs typeface="微软雅黑" panose="020B0503020204020204" pitchFamily="34" charset="-122"/>
              </a:rPr>
              <a:t>）转换的输入输出需求</a:t>
            </a:r>
            <a:endParaRPr lang="zh-CN" altLang="en-US" dirty="0"/>
          </a:p>
        </p:txBody>
      </p:sp>
      <p:sp>
        <p:nvSpPr>
          <p:cNvPr id="3" name="矩形 2">
            <a:extLst>
              <a:ext uri="{FF2B5EF4-FFF2-40B4-BE49-F238E27FC236}">
                <a16:creationId xmlns:a16="http://schemas.microsoft.com/office/drawing/2014/main" id="{A62FFF1D-1EA3-4118-A5F5-DCBF4DBD8F79}"/>
              </a:ext>
            </a:extLst>
          </p:cNvPr>
          <p:cNvSpPr/>
          <p:nvPr/>
        </p:nvSpPr>
        <p:spPr>
          <a:xfrm>
            <a:off x="462479" y="1230040"/>
            <a:ext cx="7841386" cy="2308324"/>
          </a:xfrm>
          <a:prstGeom prst="rect">
            <a:avLst/>
          </a:prstGeom>
        </p:spPr>
        <p:txBody>
          <a:bodyPr wrap="square">
            <a:spAutoFit/>
          </a:bodyPr>
          <a:lstStyle/>
          <a:p>
            <a:pPr marL="285750" indent="-285750">
              <a:buFont typeface="Wingdings" panose="05000000000000000000" pitchFamily="2" charset="2"/>
              <a:buChar char="Ø"/>
            </a:pPr>
            <a:r>
              <a:rPr lang="zh-CN" altLang="en-US" dirty="0"/>
              <a:t>第一步将</a:t>
            </a:r>
            <a:r>
              <a:rPr lang="en-US" altLang="zh-CN" dirty="0"/>
              <a:t>student_cdc</a:t>
            </a:r>
            <a:r>
              <a:rPr lang="zh-CN" altLang="en-US" dirty="0"/>
              <a:t>表中的数据复制到</a:t>
            </a:r>
            <a:r>
              <a:rPr lang="en-US" altLang="zh-CN" dirty="0"/>
              <a:t>student_cdc_sanp1</a:t>
            </a:r>
            <a:r>
              <a:rPr lang="zh-CN" altLang="en-US" dirty="0"/>
              <a:t>表中，使</a:t>
            </a:r>
            <a:r>
              <a:rPr lang="en-US" altLang="zh-CN" dirty="0"/>
              <a:t>student_cdc_sanp1</a:t>
            </a:r>
            <a:r>
              <a:rPr lang="zh-CN" altLang="en-US" dirty="0"/>
              <a:t>作为</a:t>
            </a:r>
            <a:r>
              <a:rPr lang="en-US" altLang="zh-CN" dirty="0"/>
              <a:t>student_cdc</a:t>
            </a:r>
            <a:r>
              <a:rPr lang="zh-CN" altLang="en-US" dirty="0"/>
              <a:t>表的第一个快照，同时将数据输出到</a:t>
            </a:r>
            <a:r>
              <a:rPr lang="en-US" altLang="zh-CN" dirty="0"/>
              <a:t>student_cdc_sync</a:t>
            </a:r>
            <a:r>
              <a:rPr lang="zh-CN" altLang="en-US" dirty="0"/>
              <a:t>表中，</a:t>
            </a:r>
            <a:endParaRPr lang="en-US" altLang="zh-CN" dirty="0"/>
          </a:p>
          <a:p>
            <a:pPr marL="285750" indent="-285750">
              <a:buFont typeface="Wingdings" panose="05000000000000000000" pitchFamily="2" charset="2"/>
              <a:buChar char="Ø"/>
            </a:pPr>
            <a:r>
              <a:rPr lang="zh-CN" altLang="en-US" dirty="0"/>
              <a:t>第二步对</a:t>
            </a:r>
            <a:r>
              <a:rPr lang="en-US" altLang="zh-CN" dirty="0"/>
              <a:t>student_cdc</a:t>
            </a:r>
            <a:r>
              <a:rPr lang="zh-CN" altLang="en-US" dirty="0"/>
              <a:t>中的数据进行插入、更新、删除操作，</a:t>
            </a:r>
            <a:endParaRPr lang="en-US" altLang="zh-CN" dirty="0"/>
          </a:p>
          <a:p>
            <a:pPr marL="285750" indent="-285750">
              <a:buFont typeface="Wingdings" panose="05000000000000000000" pitchFamily="2" charset="2"/>
              <a:buChar char="Ø"/>
            </a:pPr>
            <a:r>
              <a:rPr lang="zh-CN" altLang="en-US" dirty="0"/>
              <a:t>第三步将</a:t>
            </a:r>
            <a:r>
              <a:rPr lang="en-US" altLang="zh-CN" dirty="0"/>
              <a:t>student_cdc</a:t>
            </a:r>
            <a:r>
              <a:rPr lang="zh-CN" altLang="en-US" dirty="0"/>
              <a:t>表中的数据复制到</a:t>
            </a:r>
            <a:r>
              <a:rPr lang="en-US" altLang="zh-CN" dirty="0"/>
              <a:t>student_cdc_sanp2</a:t>
            </a:r>
            <a:r>
              <a:rPr lang="zh-CN" altLang="en-US" dirty="0"/>
              <a:t>表中，使</a:t>
            </a:r>
            <a:r>
              <a:rPr lang="en-US" altLang="zh-CN" dirty="0"/>
              <a:t>student_cdc_sanp2</a:t>
            </a:r>
            <a:r>
              <a:rPr lang="zh-CN" altLang="en-US" dirty="0"/>
              <a:t>作为</a:t>
            </a:r>
            <a:r>
              <a:rPr lang="en-US" altLang="zh-CN" dirty="0"/>
              <a:t>student_cdc</a:t>
            </a:r>
            <a:r>
              <a:rPr lang="zh-CN" altLang="en-US" dirty="0"/>
              <a:t>表的第二个快照。</a:t>
            </a:r>
            <a:endParaRPr lang="en-US" altLang="zh-CN" dirty="0"/>
          </a:p>
          <a:p>
            <a:pPr marL="285750" indent="-285750">
              <a:buFont typeface="Wingdings" panose="05000000000000000000" pitchFamily="2" charset="2"/>
              <a:buChar char="Ø"/>
            </a:pPr>
            <a:r>
              <a:rPr lang="zh-CN" altLang="en-US" dirty="0"/>
              <a:t>通过比较</a:t>
            </a:r>
            <a:r>
              <a:rPr lang="en-US" altLang="zh-CN" dirty="0"/>
              <a:t>student_cdc_sanp1</a:t>
            </a:r>
            <a:r>
              <a:rPr lang="zh-CN" altLang="en-US" dirty="0"/>
              <a:t>和</a:t>
            </a:r>
            <a:r>
              <a:rPr lang="en-US" altLang="zh-CN" dirty="0"/>
              <a:t>student_cdc_sanp2</a:t>
            </a:r>
            <a:r>
              <a:rPr lang="zh-CN" altLang="en-US" dirty="0"/>
              <a:t>表中的数据找出增量数据，并将增量更新到</a:t>
            </a:r>
            <a:r>
              <a:rPr lang="en-US" altLang="zh-CN" dirty="0"/>
              <a:t>student_cdc_sync</a:t>
            </a:r>
            <a:r>
              <a:rPr lang="zh-CN" altLang="en-US" dirty="0"/>
              <a:t>表中。</a:t>
            </a:r>
          </a:p>
        </p:txBody>
      </p:sp>
    </p:spTree>
    <p:custDataLst>
      <p:tags r:id="rId1"/>
    </p:custDataLst>
    <p:extLst>
      <p:ext uri="{BB962C8B-B14F-4D97-AF65-F5344CB8AC3E}">
        <p14:creationId xmlns:p14="http://schemas.microsoft.com/office/powerpoint/2010/main" val="1373318986"/>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基于快照的</a:t>
            </a:r>
            <a:r>
              <a:rPr lang="en-US" altLang="zh-CN" dirty="0"/>
              <a:t>CDC</a:t>
            </a:r>
            <a:endParaRPr lang="zh-CN" altLang="en-US" dirty="0"/>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A62FFF1D-1EA3-4118-A5F5-DCBF4DBD8F79}"/>
              </a:ext>
            </a:extLst>
          </p:cNvPr>
          <p:cNvSpPr/>
          <p:nvPr/>
        </p:nvSpPr>
        <p:spPr>
          <a:xfrm>
            <a:off x="462479" y="1230040"/>
            <a:ext cx="7841386" cy="2585323"/>
          </a:xfrm>
          <a:prstGeom prst="rect">
            <a:avLst/>
          </a:prstGeom>
        </p:spPr>
        <p:txBody>
          <a:bodyPr wrap="square">
            <a:spAutoFit/>
          </a:bodyPr>
          <a:lstStyle/>
          <a:p>
            <a:pPr marL="285750" indent="-285750">
              <a:buFont typeface="Wingdings" panose="05000000000000000000" pitchFamily="2" charset="2"/>
              <a:buChar char="Ø"/>
            </a:pPr>
            <a:r>
              <a:rPr lang="zh-CN" altLang="zh-CN" dirty="0"/>
              <a:t>用到的插入</a:t>
            </a:r>
            <a:r>
              <a:rPr lang="en-US" altLang="zh-CN" dirty="0"/>
              <a:t>SQL</a:t>
            </a:r>
            <a:r>
              <a:rPr lang="zh-CN" altLang="zh-CN" dirty="0"/>
              <a:t>：</a:t>
            </a:r>
          </a:p>
          <a:p>
            <a:r>
              <a:rPr lang="en-US" altLang="zh-CN" dirty="0">
                <a:highlight>
                  <a:srgbClr val="E8E8E8"/>
                </a:highlight>
              </a:rPr>
              <a:t>insert into student_cdc(</a:t>
            </a:r>
            <a:r>
              <a:rPr lang="zh-CN" altLang="zh-CN" dirty="0">
                <a:highlight>
                  <a:srgbClr val="E8E8E8"/>
                </a:highlight>
              </a:rPr>
              <a:t>姓名</a:t>
            </a:r>
            <a:r>
              <a:rPr lang="en-US" altLang="zh-CN" dirty="0">
                <a:highlight>
                  <a:srgbClr val="E8E8E8"/>
                </a:highlight>
              </a:rPr>
              <a:t>, </a:t>
            </a:r>
            <a:r>
              <a:rPr lang="zh-CN" altLang="zh-CN" dirty="0">
                <a:highlight>
                  <a:srgbClr val="E8E8E8"/>
                </a:highlight>
              </a:rPr>
              <a:t>性别</a:t>
            </a:r>
            <a:r>
              <a:rPr lang="en-US" altLang="zh-CN" dirty="0">
                <a:highlight>
                  <a:srgbClr val="E8E8E8"/>
                </a:highlight>
              </a:rPr>
              <a:t>, </a:t>
            </a:r>
            <a:r>
              <a:rPr lang="zh-CN" altLang="zh-CN" dirty="0">
                <a:highlight>
                  <a:srgbClr val="E8E8E8"/>
                </a:highlight>
              </a:rPr>
              <a:t>班级</a:t>
            </a:r>
            <a:r>
              <a:rPr lang="en-US" altLang="zh-CN" dirty="0">
                <a:highlight>
                  <a:srgbClr val="E8E8E8"/>
                </a:highlight>
              </a:rPr>
              <a:t>, </a:t>
            </a:r>
            <a:r>
              <a:rPr lang="zh-CN" altLang="zh-CN" dirty="0">
                <a:highlight>
                  <a:srgbClr val="E8E8E8"/>
                </a:highlight>
              </a:rPr>
              <a:t>年龄</a:t>
            </a:r>
            <a:r>
              <a:rPr lang="en-US" altLang="zh-CN" dirty="0">
                <a:highlight>
                  <a:srgbClr val="E8E8E8"/>
                </a:highlight>
              </a:rPr>
              <a:t>, </a:t>
            </a:r>
            <a:r>
              <a:rPr lang="zh-CN" altLang="zh-CN" dirty="0">
                <a:highlight>
                  <a:srgbClr val="E8E8E8"/>
                </a:highlight>
              </a:rPr>
              <a:t>成绩</a:t>
            </a:r>
            <a:r>
              <a:rPr lang="en-US" altLang="zh-CN" dirty="0">
                <a:highlight>
                  <a:srgbClr val="E8E8E8"/>
                </a:highlight>
              </a:rPr>
              <a:t>, </a:t>
            </a:r>
            <a:r>
              <a:rPr lang="zh-CN" altLang="zh-CN" dirty="0">
                <a:highlight>
                  <a:srgbClr val="E8E8E8"/>
                </a:highlight>
              </a:rPr>
              <a:t>身高</a:t>
            </a:r>
            <a:r>
              <a:rPr lang="en-US" altLang="zh-CN" dirty="0">
                <a:highlight>
                  <a:srgbClr val="E8E8E8"/>
                </a:highlight>
              </a:rPr>
              <a:t>, </a:t>
            </a:r>
            <a:r>
              <a:rPr lang="zh-CN" altLang="zh-CN" dirty="0">
                <a:highlight>
                  <a:srgbClr val="E8E8E8"/>
                </a:highlight>
              </a:rPr>
              <a:t>手机</a:t>
            </a:r>
            <a:r>
              <a:rPr lang="en-US" altLang="zh-CN" dirty="0">
                <a:highlight>
                  <a:srgbClr val="E8E8E8"/>
                </a:highlight>
              </a:rPr>
              <a:t>, </a:t>
            </a:r>
            <a:r>
              <a:rPr lang="zh-CN" altLang="zh-CN" dirty="0">
                <a:highlight>
                  <a:srgbClr val="E8E8E8"/>
                </a:highlight>
              </a:rPr>
              <a:t>插入时间</a:t>
            </a:r>
            <a:r>
              <a:rPr lang="en-US" altLang="zh-CN" dirty="0">
                <a:highlight>
                  <a:srgbClr val="E8E8E8"/>
                </a:highlight>
              </a:rPr>
              <a:t>, </a:t>
            </a:r>
            <a:r>
              <a:rPr lang="zh-CN" altLang="zh-CN" dirty="0">
                <a:highlight>
                  <a:srgbClr val="E8E8E8"/>
                </a:highlight>
              </a:rPr>
              <a:t>更新时间</a:t>
            </a:r>
            <a:r>
              <a:rPr lang="en-US" altLang="zh-CN" dirty="0">
                <a:highlight>
                  <a:srgbClr val="E8E8E8"/>
                </a:highlight>
              </a:rPr>
              <a:t>) values('</a:t>
            </a:r>
            <a:r>
              <a:rPr lang="zh-CN" altLang="zh-CN" dirty="0">
                <a:highlight>
                  <a:srgbClr val="E8E8E8"/>
                </a:highlight>
              </a:rPr>
              <a:t>李四</a:t>
            </a:r>
            <a:r>
              <a:rPr lang="en-US" altLang="zh-CN" dirty="0">
                <a:highlight>
                  <a:srgbClr val="E8E8E8"/>
                </a:highlight>
              </a:rPr>
              <a:t>','</a:t>
            </a:r>
            <a:r>
              <a:rPr lang="zh-CN" altLang="zh-CN" dirty="0">
                <a:highlight>
                  <a:srgbClr val="E8E8E8"/>
                </a:highlight>
              </a:rPr>
              <a:t>男</a:t>
            </a:r>
            <a:r>
              <a:rPr lang="en-US" altLang="zh-CN" dirty="0">
                <a:highlight>
                  <a:srgbClr val="E8E8E8"/>
                </a:highlight>
              </a:rPr>
              <a:t>','1701','17','82','170','18946554571',	date_sub(curdate(),interval 1 day)	 ,	date_sub(curdate(),interval 1 day)	);</a:t>
            </a:r>
            <a:endParaRPr lang="zh-CN" altLang="zh-CN" dirty="0">
              <a:highlight>
                <a:srgbClr val="E8E8E8"/>
              </a:highlight>
            </a:endParaRPr>
          </a:p>
          <a:p>
            <a:pPr marL="285750" indent="-285750">
              <a:buFont typeface="Wingdings" panose="05000000000000000000" pitchFamily="2" charset="2"/>
              <a:buChar char="Ø"/>
            </a:pPr>
            <a:r>
              <a:rPr lang="zh-CN" altLang="zh-CN" dirty="0"/>
              <a:t>用到的更新</a:t>
            </a:r>
            <a:r>
              <a:rPr lang="en-US" altLang="zh-CN" dirty="0"/>
              <a:t>SQL</a:t>
            </a:r>
            <a:r>
              <a:rPr lang="zh-CN" altLang="zh-CN" dirty="0"/>
              <a:t>：</a:t>
            </a:r>
          </a:p>
          <a:p>
            <a:r>
              <a:rPr lang="en-US" altLang="zh-CN" dirty="0">
                <a:highlight>
                  <a:srgbClr val="E8E8E8"/>
                </a:highlight>
              </a:rPr>
              <a:t>update student_cdc set </a:t>
            </a:r>
            <a:r>
              <a:rPr lang="zh-CN" altLang="zh-CN" dirty="0">
                <a:highlight>
                  <a:srgbClr val="E8E8E8"/>
                </a:highlight>
              </a:rPr>
              <a:t>成绩</a:t>
            </a:r>
            <a:r>
              <a:rPr lang="en-US" altLang="zh-CN" dirty="0">
                <a:highlight>
                  <a:srgbClr val="E8E8E8"/>
                </a:highlight>
              </a:rPr>
              <a:t>=82 where </a:t>
            </a:r>
            <a:r>
              <a:rPr lang="zh-CN" altLang="zh-CN" dirty="0">
                <a:highlight>
                  <a:srgbClr val="E8E8E8"/>
                </a:highlight>
              </a:rPr>
              <a:t>学号</a:t>
            </a:r>
            <a:r>
              <a:rPr lang="en-US" altLang="zh-CN" dirty="0">
                <a:highlight>
                  <a:srgbClr val="E8E8E8"/>
                </a:highlight>
              </a:rPr>
              <a:t>=6</a:t>
            </a:r>
            <a:endParaRPr lang="zh-CN" altLang="zh-CN" dirty="0">
              <a:highlight>
                <a:srgbClr val="E8E8E8"/>
              </a:highlight>
            </a:endParaRPr>
          </a:p>
          <a:p>
            <a:pPr marL="285750" indent="-285750">
              <a:buFont typeface="Wingdings" panose="05000000000000000000" pitchFamily="2" charset="2"/>
              <a:buChar char="Ø"/>
            </a:pPr>
            <a:r>
              <a:rPr lang="zh-CN" altLang="zh-CN" dirty="0"/>
              <a:t>用到的删除</a:t>
            </a:r>
            <a:r>
              <a:rPr lang="en-US" altLang="zh-CN" dirty="0"/>
              <a:t>SQL</a:t>
            </a:r>
            <a:r>
              <a:rPr lang="zh-CN" altLang="zh-CN" dirty="0"/>
              <a:t>：</a:t>
            </a:r>
          </a:p>
          <a:p>
            <a:r>
              <a:rPr lang="en-US" altLang="zh-CN" dirty="0">
                <a:highlight>
                  <a:srgbClr val="E8E8E8"/>
                </a:highlight>
              </a:rPr>
              <a:t>delete from student_cdc where </a:t>
            </a:r>
            <a:r>
              <a:rPr lang="zh-CN" altLang="zh-CN" dirty="0">
                <a:highlight>
                  <a:srgbClr val="E8E8E8"/>
                </a:highlight>
              </a:rPr>
              <a:t>学号</a:t>
            </a:r>
            <a:r>
              <a:rPr lang="en-US" altLang="zh-CN" dirty="0">
                <a:highlight>
                  <a:srgbClr val="E8E8E8"/>
                </a:highlight>
              </a:rPr>
              <a:t>=1</a:t>
            </a:r>
            <a:endParaRPr lang="zh-CN" altLang="zh-CN" dirty="0">
              <a:highlight>
                <a:srgbClr val="E8E8E8"/>
              </a:highlight>
            </a:endParaRPr>
          </a:p>
        </p:txBody>
      </p:sp>
    </p:spTree>
    <p:custDataLst>
      <p:tags r:id="rId1"/>
    </p:custDataLst>
    <p:extLst>
      <p:ext uri="{BB962C8B-B14F-4D97-AF65-F5344CB8AC3E}">
        <p14:creationId xmlns:p14="http://schemas.microsoft.com/office/powerpoint/2010/main" val="2758536443"/>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基于快照的</a:t>
            </a:r>
            <a:r>
              <a:rPr lang="en-US" altLang="zh-CN" dirty="0"/>
              <a:t>CDC</a:t>
            </a:r>
            <a:endParaRPr lang="zh-CN" altLang="en-US" dirty="0"/>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66010" y="6068851"/>
            <a:ext cx="3436111" cy="151685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628CAB86-20F1-46E4-8825-68924BA213B3}"/>
              </a:ext>
            </a:extLst>
          </p:cNvPr>
          <p:cNvSpPr/>
          <p:nvPr/>
        </p:nvSpPr>
        <p:spPr>
          <a:xfrm>
            <a:off x="475030" y="708169"/>
            <a:ext cx="3416320" cy="369332"/>
          </a:xfrm>
          <a:prstGeom prst="rect">
            <a:avLst/>
          </a:prstGeom>
        </p:spPr>
        <p:txBody>
          <a:bodyPr wrap="none">
            <a:spAutoFit/>
          </a:bodyPr>
          <a:lstStyle/>
          <a:p>
            <a:r>
              <a:rPr lang="zh-CN" altLang="en-US" dirty="0"/>
              <a:t>输入</a:t>
            </a:r>
            <a:r>
              <a:rPr lang="en-US" altLang="zh-CN" dirty="0"/>
              <a:t>student_cdc_sync</a:t>
            </a:r>
            <a:r>
              <a:rPr lang="zh-CN" altLang="zh-CN" dirty="0"/>
              <a:t>表的内容</a:t>
            </a:r>
            <a:endParaRPr lang="zh-CN" altLang="en-US" dirty="0"/>
          </a:p>
        </p:txBody>
      </p:sp>
      <p:pic>
        <p:nvPicPr>
          <p:cNvPr id="30722" name="图片 290">
            <a:extLst>
              <a:ext uri="{FF2B5EF4-FFF2-40B4-BE49-F238E27FC236}">
                <a16:creationId xmlns:a16="http://schemas.microsoft.com/office/drawing/2014/main" id="{E74E4A9B-F56C-4236-B758-A043B2A9D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812920"/>
            <a:ext cx="8230666" cy="151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670972546"/>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基于快照的</a:t>
            </a:r>
            <a:r>
              <a:rPr lang="en-US" altLang="zh-CN" dirty="0"/>
              <a:t>CDC</a:t>
            </a:r>
            <a:endParaRPr lang="zh-CN" altLang="en-US" dirty="0"/>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66010" y="6068851"/>
            <a:ext cx="3436111" cy="151685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628CAB86-20F1-46E4-8825-68924BA213B3}"/>
              </a:ext>
            </a:extLst>
          </p:cNvPr>
          <p:cNvSpPr/>
          <p:nvPr/>
        </p:nvSpPr>
        <p:spPr>
          <a:xfrm>
            <a:off x="475030" y="708169"/>
            <a:ext cx="4108817" cy="369332"/>
          </a:xfrm>
          <a:prstGeom prst="rect">
            <a:avLst/>
          </a:prstGeom>
        </p:spPr>
        <p:txBody>
          <a:bodyPr wrap="none">
            <a:spAutoFit/>
          </a:bodyPr>
          <a:lstStyle/>
          <a:p>
            <a:r>
              <a:rPr lang="zh-CN" altLang="zh-CN" dirty="0"/>
              <a:t>期望输出的</a:t>
            </a:r>
            <a:r>
              <a:rPr lang="en-US" altLang="zh-CN" dirty="0"/>
              <a:t>student_cdc_sync</a:t>
            </a:r>
            <a:r>
              <a:rPr lang="zh-CN" altLang="zh-CN" dirty="0"/>
              <a:t>表的内容</a:t>
            </a:r>
            <a:endParaRPr lang="zh-CN" altLang="en-US" dirty="0"/>
          </a:p>
        </p:txBody>
      </p:sp>
      <p:pic>
        <p:nvPicPr>
          <p:cNvPr id="31746" name="图片 256">
            <a:extLst>
              <a:ext uri="{FF2B5EF4-FFF2-40B4-BE49-F238E27FC236}">
                <a16:creationId xmlns:a16="http://schemas.microsoft.com/office/drawing/2014/main" id="{3B4A79A8-8FC4-4E69-9412-6FBADED1B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376" y="2003529"/>
            <a:ext cx="8512262" cy="1378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419340148"/>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基于快照的</a:t>
            </a:r>
            <a:r>
              <a:rPr lang="en-US" altLang="zh-CN" dirty="0"/>
              <a:t>CDC</a:t>
            </a:r>
            <a:endParaRPr lang="zh-CN" altLang="en-US" dirty="0"/>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3EC4E78A-C00A-4733-9C67-483D8AA6B737}"/>
              </a:ext>
            </a:extLst>
          </p:cNvPr>
          <p:cNvSpPr/>
          <p:nvPr/>
        </p:nvSpPr>
        <p:spPr>
          <a:xfrm>
            <a:off x="251520" y="687097"/>
            <a:ext cx="2159566"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a:t>
            </a:r>
            <a:r>
              <a:rPr lang="en-US" altLang="zh-CN" kern="1000" dirty="0">
                <a:ea typeface="微软雅黑" panose="020B0503020204020204" pitchFamily="34" charset="-122"/>
                <a:cs typeface="微软雅黑" panose="020B0503020204020204" pitchFamily="34" charset="-122"/>
              </a:rPr>
              <a:t>2</a:t>
            </a:r>
            <a:r>
              <a:rPr lang="zh-CN" altLang="zh-CN" kern="1000" dirty="0">
                <a:ea typeface="微软雅黑" panose="020B0503020204020204" pitchFamily="34" charset="-122"/>
                <a:cs typeface="微软雅黑" panose="020B0503020204020204" pitchFamily="34" charset="-122"/>
              </a:rPr>
              <a:t>）转换的设计图</a:t>
            </a:r>
            <a:endParaRPr lang="zh-CN" altLang="en-US" dirty="0"/>
          </a:p>
        </p:txBody>
      </p:sp>
      <p:sp>
        <p:nvSpPr>
          <p:cNvPr id="3" name="矩形 2">
            <a:extLst>
              <a:ext uri="{FF2B5EF4-FFF2-40B4-BE49-F238E27FC236}">
                <a16:creationId xmlns:a16="http://schemas.microsoft.com/office/drawing/2014/main" id="{C71C9BA5-CC6B-4682-93C1-0C283A72F57F}"/>
              </a:ext>
            </a:extLst>
          </p:cNvPr>
          <p:cNvSpPr/>
          <p:nvPr/>
        </p:nvSpPr>
        <p:spPr>
          <a:xfrm>
            <a:off x="611560" y="1094422"/>
            <a:ext cx="7920880" cy="369332"/>
          </a:xfrm>
          <a:prstGeom prst="rect">
            <a:avLst/>
          </a:prstGeom>
        </p:spPr>
        <p:txBody>
          <a:bodyPr wrap="square">
            <a:spAutoFit/>
          </a:bodyPr>
          <a:lstStyle/>
          <a:p>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参考第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2.2.2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节的操作，新建转换文件，并开始可视化编程。</a:t>
            </a:r>
            <a:r>
              <a:rPr lang="zh-CN" altLang="zh-CN" dirty="0"/>
              <a:t> </a:t>
            </a:r>
            <a:endParaRPr lang="en-US" altLang="zh-CN" dirty="0"/>
          </a:p>
        </p:txBody>
      </p:sp>
      <p:pic>
        <p:nvPicPr>
          <p:cNvPr id="23555" name="图片 264">
            <a:extLst>
              <a:ext uri="{FF2B5EF4-FFF2-40B4-BE49-F238E27FC236}">
                <a16:creationId xmlns:a16="http://schemas.microsoft.com/office/drawing/2014/main" id="{53BC767F-D9E9-48BD-9B36-CC13047D2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1641222"/>
            <a:ext cx="5675345" cy="301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392871051"/>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基于快照的</a:t>
            </a:r>
            <a:r>
              <a:rPr lang="en-US" altLang="zh-CN" dirty="0"/>
              <a:t>CDC</a:t>
            </a:r>
            <a:endParaRPr lang="zh-CN" altLang="en-US" dirty="0"/>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127321" y="1168166"/>
            <a:ext cx="2572471" cy="2308324"/>
          </a:xfrm>
          <a:prstGeom prst="rect">
            <a:avLst/>
          </a:prstGeom>
        </p:spPr>
        <p:txBody>
          <a:bodyPr wrap="square">
            <a:spAutoFit/>
          </a:bodyPr>
          <a:lstStyle/>
          <a:p>
            <a:r>
              <a:rPr lang="zh-CN" altLang="zh-CN" dirty="0"/>
              <a:t>“快照</a:t>
            </a:r>
            <a:r>
              <a:rPr lang="en-US" altLang="zh-CN" dirty="0"/>
              <a:t>1</a:t>
            </a:r>
            <a:r>
              <a:rPr lang="zh-CN" altLang="zh-CN" dirty="0"/>
              <a:t>输入”</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r>
              <a:rPr lang="en-US" altLang="zh-CN" dirty="0">
                <a:highlight>
                  <a:srgbClr val="E8E8E8"/>
                </a:highlight>
              </a:rPr>
              <a:t>SELECT  </a:t>
            </a:r>
            <a:r>
              <a:rPr lang="zh-CN" altLang="zh-CN" dirty="0">
                <a:highlight>
                  <a:srgbClr val="E8E8E8"/>
                </a:highlight>
              </a:rPr>
              <a:t>学号</a:t>
            </a:r>
            <a:r>
              <a:rPr lang="en-US" altLang="zh-CN" dirty="0">
                <a:highlight>
                  <a:srgbClr val="E8E8E8"/>
                </a:highlight>
              </a:rPr>
              <a:t>, </a:t>
            </a:r>
            <a:r>
              <a:rPr lang="zh-CN" altLang="zh-CN" dirty="0">
                <a:highlight>
                  <a:srgbClr val="E8E8E8"/>
                </a:highlight>
              </a:rPr>
              <a:t>姓名</a:t>
            </a:r>
            <a:r>
              <a:rPr lang="en-US" altLang="zh-CN" dirty="0">
                <a:highlight>
                  <a:srgbClr val="E8E8E8"/>
                </a:highlight>
              </a:rPr>
              <a:t>, </a:t>
            </a:r>
            <a:r>
              <a:rPr lang="zh-CN" altLang="zh-CN" dirty="0">
                <a:highlight>
                  <a:srgbClr val="E8E8E8"/>
                </a:highlight>
              </a:rPr>
              <a:t>性别</a:t>
            </a:r>
            <a:r>
              <a:rPr lang="en-US" altLang="zh-CN" dirty="0">
                <a:highlight>
                  <a:srgbClr val="E8E8E8"/>
                </a:highlight>
              </a:rPr>
              <a:t>, </a:t>
            </a:r>
            <a:r>
              <a:rPr lang="zh-CN" altLang="zh-CN" dirty="0">
                <a:highlight>
                  <a:srgbClr val="E8E8E8"/>
                </a:highlight>
              </a:rPr>
              <a:t>班级</a:t>
            </a:r>
            <a:r>
              <a:rPr lang="en-US" altLang="zh-CN" dirty="0">
                <a:highlight>
                  <a:srgbClr val="E8E8E8"/>
                </a:highlight>
              </a:rPr>
              <a:t>, </a:t>
            </a:r>
            <a:r>
              <a:rPr lang="zh-CN" altLang="zh-CN" dirty="0">
                <a:highlight>
                  <a:srgbClr val="E8E8E8"/>
                </a:highlight>
              </a:rPr>
              <a:t>年龄</a:t>
            </a:r>
            <a:r>
              <a:rPr lang="en-US" altLang="zh-CN" dirty="0">
                <a:highlight>
                  <a:srgbClr val="E8E8E8"/>
                </a:highlight>
              </a:rPr>
              <a:t>, </a:t>
            </a:r>
            <a:r>
              <a:rPr lang="zh-CN" altLang="zh-CN" dirty="0">
                <a:highlight>
                  <a:srgbClr val="E8E8E8"/>
                </a:highlight>
              </a:rPr>
              <a:t>成绩</a:t>
            </a:r>
            <a:r>
              <a:rPr lang="en-US" altLang="zh-CN" dirty="0">
                <a:highlight>
                  <a:srgbClr val="E8E8E8"/>
                </a:highlight>
              </a:rPr>
              <a:t>, </a:t>
            </a:r>
            <a:r>
              <a:rPr lang="zh-CN" altLang="zh-CN" dirty="0">
                <a:highlight>
                  <a:srgbClr val="E8E8E8"/>
                </a:highlight>
              </a:rPr>
              <a:t>身高</a:t>
            </a:r>
            <a:r>
              <a:rPr lang="en-US" altLang="zh-CN" dirty="0">
                <a:highlight>
                  <a:srgbClr val="E8E8E8"/>
                </a:highlight>
              </a:rPr>
              <a:t>, </a:t>
            </a:r>
            <a:r>
              <a:rPr lang="zh-CN" altLang="zh-CN" dirty="0">
                <a:highlight>
                  <a:srgbClr val="E8E8E8"/>
                </a:highlight>
              </a:rPr>
              <a:t>手机</a:t>
            </a:r>
            <a:r>
              <a:rPr lang="en-US" altLang="zh-CN" dirty="0">
                <a:highlight>
                  <a:srgbClr val="E8E8E8"/>
                </a:highlight>
              </a:rPr>
              <a:t>, </a:t>
            </a:r>
            <a:r>
              <a:rPr lang="zh-CN" altLang="zh-CN" dirty="0">
                <a:highlight>
                  <a:srgbClr val="E8E8E8"/>
                </a:highlight>
              </a:rPr>
              <a:t>插入时间</a:t>
            </a:r>
            <a:r>
              <a:rPr lang="en-US" altLang="zh-CN" dirty="0">
                <a:highlight>
                  <a:srgbClr val="E8E8E8"/>
                </a:highlight>
              </a:rPr>
              <a:t>, </a:t>
            </a:r>
            <a:r>
              <a:rPr lang="zh-CN" altLang="zh-CN" dirty="0">
                <a:highlight>
                  <a:srgbClr val="E8E8E8"/>
                </a:highlight>
              </a:rPr>
              <a:t>更新时间</a:t>
            </a:r>
            <a:r>
              <a:rPr lang="en-US" altLang="zh-CN" dirty="0">
                <a:highlight>
                  <a:srgbClr val="E8E8E8"/>
                </a:highlight>
              </a:rPr>
              <a:t>, curdate() as </a:t>
            </a:r>
            <a:r>
              <a:rPr lang="zh-CN" altLang="zh-CN" dirty="0">
                <a:highlight>
                  <a:srgbClr val="E8E8E8"/>
                </a:highlight>
              </a:rPr>
              <a:t>导入时间</a:t>
            </a:r>
            <a:r>
              <a:rPr lang="en-US" altLang="zh-CN" dirty="0">
                <a:highlight>
                  <a:srgbClr val="E8E8E8"/>
                </a:highlight>
              </a:rPr>
              <a:t> FROM student_cdc_sanp1</a:t>
            </a:r>
            <a:endParaRPr lang="en-US" altLang="zh-CN" kern="1000" dirty="0">
              <a:highlight>
                <a:srgbClr val="E8E8E8"/>
              </a:highlight>
              <a:ea typeface="微软雅黑" panose="020B0503020204020204" pitchFamily="34" charset="-122"/>
              <a:cs typeface="微软雅黑" panose="020B0503020204020204" pitchFamily="34" charset="-122"/>
            </a:endParaRPr>
          </a:p>
          <a:p>
            <a:endParaRPr lang="en-US" altLang="zh-CN" kern="1000" dirty="0">
              <a:ea typeface="微软雅黑" panose="020B0503020204020204" pitchFamily="34" charset="-122"/>
              <a:cs typeface="微软雅黑" panose="020B0503020204020204" pitchFamily="34" charset="-122"/>
            </a:endParaRPr>
          </a:p>
        </p:txBody>
      </p:sp>
      <p:sp>
        <p:nvSpPr>
          <p:cNvPr id="8" name="矩形 7">
            <a:extLst>
              <a:ext uri="{FF2B5EF4-FFF2-40B4-BE49-F238E27FC236}">
                <a16:creationId xmlns:a16="http://schemas.microsoft.com/office/drawing/2014/main" id="{58C6E95C-C114-4710-BC48-BC90C6E404AF}"/>
              </a:ext>
            </a:extLst>
          </p:cNvPr>
          <p:cNvSpPr/>
          <p:nvPr/>
        </p:nvSpPr>
        <p:spPr>
          <a:xfrm>
            <a:off x="-28404" y="514876"/>
            <a:ext cx="2185214" cy="369332"/>
          </a:xfrm>
          <a:prstGeom prst="rect">
            <a:avLst/>
          </a:prstGeom>
        </p:spPr>
        <p:txBody>
          <a:bodyPr wrap="none">
            <a:spAutoFit/>
          </a:bodyPr>
          <a:lstStyle/>
          <a:p>
            <a:pPr indent="266700">
              <a:spcAft>
                <a:spcPts val="0"/>
              </a:spcAft>
            </a:pPr>
            <a:r>
              <a:rPr lang="zh-CN" altLang="zh-CN" kern="1000" dirty="0">
                <a:ea typeface="微软雅黑" panose="020B0503020204020204" pitchFamily="34" charset="-122"/>
              </a:rPr>
              <a:t>（</a:t>
            </a:r>
            <a:r>
              <a:rPr lang="en-US" altLang="zh-CN" kern="1000" dirty="0">
                <a:ea typeface="微软雅黑" panose="020B0503020204020204" pitchFamily="34" charset="-122"/>
              </a:rPr>
              <a:t>3</a:t>
            </a:r>
            <a:r>
              <a:rPr lang="zh-CN" altLang="zh-CN" kern="1000" dirty="0">
                <a:ea typeface="微软雅黑" panose="020B0503020204020204" pitchFamily="34" charset="-122"/>
              </a:rPr>
              <a:t>）步骤的配置</a:t>
            </a:r>
          </a:p>
        </p:txBody>
      </p:sp>
      <p:pic>
        <p:nvPicPr>
          <p:cNvPr id="26626" name="图片 265">
            <a:extLst>
              <a:ext uri="{FF2B5EF4-FFF2-40B4-BE49-F238E27FC236}">
                <a16:creationId xmlns:a16="http://schemas.microsoft.com/office/drawing/2014/main" id="{4C2982AD-455B-4C09-82A5-FFD7B66153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2527" y="699542"/>
            <a:ext cx="5801447" cy="4104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855506610"/>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基于快照的</a:t>
            </a:r>
            <a:r>
              <a:rPr lang="en-US" altLang="zh-CN" dirty="0"/>
              <a:t>CDC</a:t>
            </a:r>
            <a:endParaRPr lang="zh-CN" altLang="en-US" dirty="0"/>
          </a:p>
        </p:txBody>
      </p:sp>
      <p:sp>
        <p:nvSpPr>
          <p:cNvPr id="3" name="矩形 2">
            <a:extLst>
              <a:ext uri="{FF2B5EF4-FFF2-40B4-BE49-F238E27FC236}">
                <a16:creationId xmlns:a16="http://schemas.microsoft.com/office/drawing/2014/main" id="{EEF1481E-44AE-4678-94C2-C7FFD64176F0}"/>
              </a:ext>
            </a:extLst>
          </p:cNvPr>
          <p:cNvSpPr/>
          <p:nvPr/>
        </p:nvSpPr>
        <p:spPr>
          <a:xfrm>
            <a:off x="127321" y="1168166"/>
            <a:ext cx="2697493" cy="2308324"/>
          </a:xfrm>
          <a:prstGeom prst="rect">
            <a:avLst/>
          </a:prstGeom>
        </p:spPr>
        <p:txBody>
          <a:bodyPr wrap="square">
            <a:spAutoFit/>
          </a:bodyPr>
          <a:lstStyle/>
          <a:p>
            <a:r>
              <a:rPr lang="zh-CN" altLang="zh-CN" dirty="0"/>
              <a:t>“快照</a:t>
            </a:r>
            <a:r>
              <a:rPr lang="en-US" altLang="zh-CN" dirty="0"/>
              <a:t>2</a:t>
            </a:r>
            <a:r>
              <a:rPr lang="zh-CN" altLang="zh-CN" dirty="0"/>
              <a:t>输入”</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r>
              <a:rPr lang="en-US" altLang="zh-CN" dirty="0">
                <a:highlight>
                  <a:srgbClr val="E8E8E8"/>
                </a:highlight>
              </a:rPr>
              <a:t>SELECT  </a:t>
            </a:r>
            <a:r>
              <a:rPr lang="zh-CN" altLang="zh-CN" dirty="0">
                <a:highlight>
                  <a:srgbClr val="E8E8E8"/>
                </a:highlight>
              </a:rPr>
              <a:t>学号</a:t>
            </a:r>
            <a:r>
              <a:rPr lang="en-US" altLang="zh-CN" dirty="0">
                <a:highlight>
                  <a:srgbClr val="E8E8E8"/>
                </a:highlight>
              </a:rPr>
              <a:t>, </a:t>
            </a:r>
            <a:r>
              <a:rPr lang="zh-CN" altLang="zh-CN" dirty="0">
                <a:highlight>
                  <a:srgbClr val="E8E8E8"/>
                </a:highlight>
              </a:rPr>
              <a:t>姓名</a:t>
            </a:r>
            <a:r>
              <a:rPr lang="en-US" altLang="zh-CN" dirty="0">
                <a:highlight>
                  <a:srgbClr val="E8E8E8"/>
                </a:highlight>
              </a:rPr>
              <a:t>, </a:t>
            </a:r>
            <a:r>
              <a:rPr lang="zh-CN" altLang="zh-CN" dirty="0">
                <a:highlight>
                  <a:srgbClr val="E8E8E8"/>
                </a:highlight>
              </a:rPr>
              <a:t>性别</a:t>
            </a:r>
            <a:r>
              <a:rPr lang="en-US" altLang="zh-CN" dirty="0">
                <a:highlight>
                  <a:srgbClr val="E8E8E8"/>
                </a:highlight>
              </a:rPr>
              <a:t>, </a:t>
            </a:r>
            <a:r>
              <a:rPr lang="zh-CN" altLang="zh-CN" dirty="0">
                <a:highlight>
                  <a:srgbClr val="E8E8E8"/>
                </a:highlight>
              </a:rPr>
              <a:t>班级</a:t>
            </a:r>
            <a:r>
              <a:rPr lang="en-US" altLang="zh-CN" dirty="0">
                <a:highlight>
                  <a:srgbClr val="E8E8E8"/>
                </a:highlight>
              </a:rPr>
              <a:t>, </a:t>
            </a:r>
            <a:r>
              <a:rPr lang="zh-CN" altLang="zh-CN" dirty="0">
                <a:highlight>
                  <a:srgbClr val="E8E8E8"/>
                </a:highlight>
              </a:rPr>
              <a:t>年龄</a:t>
            </a:r>
            <a:r>
              <a:rPr lang="en-US" altLang="zh-CN" dirty="0">
                <a:highlight>
                  <a:srgbClr val="E8E8E8"/>
                </a:highlight>
              </a:rPr>
              <a:t>, </a:t>
            </a:r>
            <a:r>
              <a:rPr lang="zh-CN" altLang="zh-CN" dirty="0">
                <a:highlight>
                  <a:srgbClr val="E8E8E8"/>
                </a:highlight>
              </a:rPr>
              <a:t>成绩</a:t>
            </a:r>
            <a:r>
              <a:rPr lang="en-US" altLang="zh-CN" dirty="0">
                <a:highlight>
                  <a:srgbClr val="E8E8E8"/>
                </a:highlight>
              </a:rPr>
              <a:t>, </a:t>
            </a:r>
            <a:r>
              <a:rPr lang="zh-CN" altLang="zh-CN" dirty="0">
                <a:highlight>
                  <a:srgbClr val="E8E8E8"/>
                </a:highlight>
              </a:rPr>
              <a:t>身高</a:t>
            </a:r>
            <a:r>
              <a:rPr lang="en-US" altLang="zh-CN" dirty="0">
                <a:highlight>
                  <a:srgbClr val="E8E8E8"/>
                </a:highlight>
              </a:rPr>
              <a:t>, </a:t>
            </a:r>
            <a:r>
              <a:rPr lang="zh-CN" altLang="zh-CN" dirty="0">
                <a:highlight>
                  <a:srgbClr val="E8E8E8"/>
                </a:highlight>
              </a:rPr>
              <a:t>手机</a:t>
            </a:r>
            <a:r>
              <a:rPr lang="en-US" altLang="zh-CN" dirty="0">
                <a:highlight>
                  <a:srgbClr val="E8E8E8"/>
                </a:highlight>
              </a:rPr>
              <a:t>, </a:t>
            </a:r>
            <a:r>
              <a:rPr lang="zh-CN" altLang="zh-CN" dirty="0">
                <a:highlight>
                  <a:srgbClr val="E8E8E8"/>
                </a:highlight>
              </a:rPr>
              <a:t>插入时间</a:t>
            </a:r>
            <a:r>
              <a:rPr lang="en-US" altLang="zh-CN" dirty="0">
                <a:highlight>
                  <a:srgbClr val="E8E8E8"/>
                </a:highlight>
              </a:rPr>
              <a:t>, </a:t>
            </a:r>
            <a:r>
              <a:rPr lang="zh-CN" altLang="zh-CN" dirty="0">
                <a:highlight>
                  <a:srgbClr val="E8E8E8"/>
                </a:highlight>
              </a:rPr>
              <a:t>更新时间</a:t>
            </a:r>
            <a:r>
              <a:rPr lang="en-US" altLang="zh-CN" dirty="0">
                <a:highlight>
                  <a:srgbClr val="E8E8E8"/>
                </a:highlight>
              </a:rPr>
              <a:t>, curdate() as </a:t>
            </a:r>
            <a:r>
              <a:rPr lang="zh-CN" altLang="zh-CN" dirty="0">
                <a:highlight>
                  <a:srgbClr val="E8E8E8"/>
                </a:highlight>
              </a:rPr>
              <a:t>导入时间</a:t>
            </a:r>
            <a:r>
              <a:rPr lang="en-US" altLang="zh-CN" dirty="0">
                <a:highlight>
                  <a:srgbClr val="E8E8E8"/>
                </a:highlight>
              </a:rPr>
              <a:t> FROM student_cdc_sanp2</a:t>
            </a:r>
            <a:endParaRPr lang="en-US" altLang="zh-CN" kern="1000" dirty="0">
              <a:highlight>
                <a:srgbClr val="E8E8E8"/>
              </a:highlight>
              <a:ea typeface="微软雅黑" panose="020B0503020204020204" pitchFamily="34" charset="-122"/>
              <a:cs typeface="微软雅黑" panose="020B0503020204020204" pitchFamily="34" charset="-122"/>
            </a:endParaRPr>
          </a:p>
          <a:p>
            <a:endParaRPr lang="en-US" altLang="zh-CN" kern="1000" dirty="0">
              <a:ea typeface="微软雅黑" panose="020B0503020204020204" pitchFamily="34" charset="-122"/>
              <a:cs typeface="微软雅黑" panose="020B0503020204020204" pitchFamily="34" charset="-122"/>
            </a:endParaRPr>
          </a:p>
        </p:txBody>
      </p:sp>
      <p:pic>
        <p:nvPicPr>
          <p:cNvPr id="27650" name="图片 267">
            <a:extLst>
              <a:ext uri="{FF2B5EF4-FFF2-40B4-BE49-F238E27FC236}">
                <a16:creationId xmlns:a16="http://schemas.microsoft.com/office/drawing/2014/main" id="{98F78FA5-A1A7-424F-BF1F-FC9CBA15B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6653" y="872029"/>
            <a:ext cx="5293276" cy="3715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765274138"/>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基于快照的</a:t>
            </a:r>
            <a:r>
              <a:rPr lang="en-US" altLang="zh-CN" dirty="0"/>
              <a:t>CDC</a:t>
            </a:r>
            <a:endParaRPr lang="zh-CN" altLang="en-US" dirty="0"/>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51520" y="687097"/>
            <a:ext cx="4058978" cy="646331"/>
          </a:xfrm>
          <a:prstGeom prst="rect">
            <a:avLst/>
          </a:prstGeom>
        </p:spPr>
        <p:txBody>
          <a:bodyPr wrap="square">
            <a:spAutoFit/>
          </a:bodyPr>
          <a:lstStyle/>
          <a:p>
            <a:r>
              <a:rPr lang="zh-CN" altLang="zh-CN" dirty="0"/>
              <a:t>“合并记录”</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endParaRPr lang="en-US" altLang="zh-CN" kern="1000" dirty="0">
              <a:ea typeface="微软雅黑" panose="020B0503020204020204" pitchFamily="34" charset="-122"/>
              <a:cs typeface="微软雅黑" panose="020B0503020204020204" pitchFamily="34" charset="-122"/>
            </a:endParaRPr>
          </a:p>
        </p:txBody>
      </p:sp>
      <p:pic>
        <p:nvPicPr>
          <p:cNvPr id="24579" name="图片 268">
            <a:extLst>
              <a:ext uri="{FF2B5EF4-FFF2-40B4-BE49-F238E27FC236}">
                <a16:creationId xmlns:a16="http://schemas.microsoft.com/office/drawing/2014/main" id="{5F543C5C-6EAF-4542-8421-93BA590ACC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687097"/>
            <a:ext cx="5040560" cy="43416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703261194"/>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基于快照的</a:t>
            </a:r>
            <a:r>
              <a:rPr lang="en-US" altLang="zh-CN" dirty="0"/>
              <a:t>CDC</a:t>
            </a:r>
            <a:endParaRPr lang="zh-CN" altLang="en-US" dirty="0"/>
          </a:p>
        </p:txBody>
      </p:sp>
      <p:sp>
        <p:nvSpPr>
          <p:cNvPr id="3" name="矩形 2">
            <a:extLst>
              <a:ext uri="{FF2B5EF4-FFF2-40B4-BE49-F238E27FC236}">
                <a16:creationId xmlns:a16="http://schemas.microsoft.com/office/drawing/2014/main" id="{EEF1481E-44AE-4678-94C2-C7FFD64176F0}"/>
              </a:ext>
            </a:extLst>
          </p:cNvPr>
          <p:cNvSpPr/>
          <p:nvPr/>
        </p:nvSpPr>
        <p:spPr>
          <a:xfrm>
            <a:off x="224990" y="1073415"/>
            <a:ext cx="2349784" cy="2585323"/>
          </a:xfrm>
          <a:prstGeom prst="rect">
            <a:avLst/>
          </a:prstGeom>
        </p:spPr>
        <p:txBody>
          <a:bodyPr wrap="square">
            <a:spAutoFit/>
          </a:bodyPr>
          <a:lstStyle/>
          <a:p>
            <a:r>
              <a:rPr lang="zh-CN" altLang="zh-CN" dirty="0"/>
              <a:t>“</a:t>
            </a:r>
            <a:r>
              <a:rPr lang="zh-CN" altLang="en-US" dirty="0"/>
              <a:t>数据同步</a:t>
            </a:r>
            <a:r>
              <a:rPr lang="zh-CN" altLang="zh-CN" dirty="0"/>
              <a:t>”</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r>
              <a:rPr lang="zh-CN" altLang="zh-CN" dirty="0"/>
              <a:t>分析出的结果为</a:t>
            </a:r>
            <a:endParaRPr lang="en-US" altLang="zh-CN" dirty="0"/>
          </a:p>
          <a:p>
            <a:pPr marL="285750" indent="-285750">
              <a:buFont typeface="Wingdings" panose="05000000000000000000" pitchFamily="2" charset="2"/>
              <a:buChar char="Ø"/>
            </a:pPr>
            <a:r>
              <a:rPr lang="zh-CN" altLang="zh-CN" dirty="0"/>
              <a:t>“</a:t>
            </a:r>
            <a:r>
              <a:rPr lang="en-US" altLang="zh-CN" dirty="0"/>
              <a:t>new</a:t>
            </a:r>
            <a:r>
              <a:rPr lang="zh-CN" altLang="zh-CN" dirty="0"/>
              <a:t>”时则插入该条数据，</a:t>
            </a:r>
            <a:endParaRPr lang="en-US" altLang="zh-CN" dirty="0"/>
          </a:p>
          <a:p>
            <a:pPr marL="285750" indent="-285750">
              <a:buFont typeface="Wingdings" panose="05000000000000000000" pitchFamily="2" charset="2"/>
              <a:buChar char="Ø"/>
            </a:pPr>
            <a:r>
              <a:rPr lang="zh-CN" altLang="zh-CN" dirty="0"/>
              <a:t>为“</a:t>
            </a:r>
            <a:r>
              <a:rPr lang="en-US" altLang="zh-CN" dirty="0"/>
              <a:t>deleted</a:t>
            </a:r>
            <a:r>
              <a:rPr lang="zh-CN" altLang="zh-CN" dirty="0"/>
              <a:t>”时则删除该条数据，</a:t>
            </a:r>
            <a:endParaRPr lang="en-US" altLang="zh-CN" dirty="0"/>
          </a:p>
          <a:p>
            <a:pPr marL="285750" indent="-285750">
              <a:buFont typeface="Wingdings" panose="05000000000000000000" pitchFamily="2" charset="2"/>
              <a:buChar char="Ø"/>
            </a:pPr>
            <a:r>
              <a:rPr lang="zh-CN" altLang="zh-CN" dirty="0"/>
              <a:t>为“</a:t>
            </a:r>
            <a:r>
              <a:rPr lang="en-US" altLang="zh-CN" dirty="0"/>
              <a:t>changed</a:t>
            </a:r>
            <a:r>
              <a:rPr lang="zh-CN" altLang="zh-CN" dirty="0"/>
              <a:t>”时则更新该条记录</a:t>
            </a:r>
            <a:endParaRPr lang="en-US" altLang="zh-CN" kern="1000" dirty="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endParaRPr lang="zh-CN" altLang="en-US" dirty="0"/>
          </a:p>
        </p:txBody>
      </p:sp>
      <p:pic>
        <p:nvPicPr>
          <p:cNvPr id="28674" name="图片 275">
            <a:extLst>
              <a:ext uri="{FF2B5EF4-FFF2-40B4-BE49-F238E27FC236}">
                <a16:creationId xmlns:a16="http://schemas.microsoft.com/office/drawing/2014/main" id="{DBDF2AD1-F18D-4763-92EB-ED1225EDC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6714" y="1161466"/>
            <a:ext cx="5993914" cy="3642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11071507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文件的导入与导出案例</a:t>
            </a:r>
            <a:r>
              <a:rPr lang="en-US" altLang="zh-CN" dirty="0"/>
              <a:t>1</a:t>
            </a:r>
            <a:endParaRPr lang="zh-CN" altLang="en-US" dirty="0"/>
          </a:p>
        </p:txBody>
      </p:sp>
      <p:pic>
        <p:nvPicPr>
          <p:cNvPr id="9218" name="图片 11">
            <a:extLst>
              <a:ext uri="{FF2B5EF4-FFF2-40B4-BE49-F238E27FC236}">
                <a16:creationId xmlns:a16="http://schemas.microsoft.com/office/drawing/2014/main" id="{7BC99B1C-0B8B-4AB0-82DA-8E5012680F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3283" y="1385574"/>
            <a:ext cx="5857433" cy="3454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a:extLst>
              <a:ext uri="{FF2B5EF4-FFF2-40B4-BE49-F238E27FC236}">
                <a16:creationId xmlns:a16="http://schemas.microsoft.com/office/drawing/2014/main" id="{E2CADD74-D71B-477B-A59F-9B6239EC9F00}"/>
              </a:ext>
            </a:extLst>
          </p:cNvPr>
          <p:cNvSpPr/>
          <p:nvPr/>
        </p:nvSpPr>
        <p:spPr>
          <a:xfrm>
            <a:off x="443781" y="739243"/>
            <a:ext cx="7459965" cy="646331"/>
          </a:xfrm>
          <a:prstGeom prst="rect">
            <a:avLst/>
          </a:prstGeom>
        </p:spPr>
        <p:txBody>
          <a:bodyPr wrap="square">
            <a:spAutoFit/>
          </a:bodyPr>
          <a:lstStyle/>
          <a:p>
            <a:r>
              <a:rPr lang="zh-CN" altLang="en-US" dirty="0"/>
              <a:t>  点击运行按钮，在弹出的对话框中点击启动按钮， 将在路径</a:t>
            </a:r>
            <a:r>
              <a:rPr lang="zh-CN" altLang="zh-CN" dirty="0"/>
              <a:t>“</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章”中输出名为</a:t>
            </a:r>
            <a:r>
              <a:rPr lang="en-US" altLang="zh-CN" dirty="0"/>
              <a:t>student.txt</a:t>
            </a:r>
            <a:r>
              <a:rPr lang="zh-CN" altLang="zh-CN" dirty="0"/>
              <a:t>的文件</a:t>
            </a:r>
            <a:endParaRPr lang="zh-CN" altLang="en-US" dirty="0"/>
          </a:p>
        </p:txBody>
      </p:sp>
    </p:spTree>
    <p:custDataLst>
      <p:tags r:id="rId1"/>
    </p:custDataLst>
    <p:extLst>
      <p:ext uri="{BB962C8B-B14F-4D97-AF65-F5344CB8AC3E}">
        <p14:creationId xmlns:p14="http://schemas.microsoft.com/office/powerpoint/2010/main" val="3977969070"/>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基于快照的</a:t>
            </a:r>
            <a:r>
              <a:rPr lang="en-US" altLang="zh-CN" dirty="0"/>
              <a:t>CDC</a:t>
            </a:r>
            <a:endParaRPr lang="zh-CN" altLang="en-US" dirty="0"/>
          </a:p>
        </p:txBody>
      </p:sp>
      <p:sp>
        <p:nvSpPr>
          <p:cNvPr id="2" name="矩形 1">
            <a:extLst>
              <a:ext uri="{FF2B5EF4-FFF2-40B4-BE49-F238E27FC236}">
                <a16:creationId xmlns:a16="http://schemas.microsoft.com/office/drawing/2014/main" id="{E2CADD74-D71B-477B-A59F-9B6239EC9F00}"/>
              </a:ext>
            </a:extLst>
          </p:cNvPr>
          <p:cNvSpPr/>
          <p:nvPr/>
        </p:nvSpPr>
        <p:spPr>
          <a:xfrm>
            <a:off x="443781" y="739243"/>
            <a:ext cx="7656611" cy="369332"/>
          </a:xfrm>
          <a:prstGeom prst="rect">
            <a:avLst/>
          </a:prstGeom>
        </p:spPr>
        <p:txBody>
          <a:bodyPr wrap="square">
            <a:spAutoFit/>
          </a:bodyPr>
          <a:lstStyle/>
          <a:p>
            <a:r>
              <a:rPr lang="zh-CN" altLang="en-US" dirty="0"/>
              <a:t>点击运行按钮，</a:t>
            </a:r>
            <a:r>
              <a:rPr lang="zh-CN" altLang="zh-CN" dirty="0"/>
              <a:t>在弹出的对话框中，</a:t>
            </a:r>
            <a:r>
              <a:rPr lang="en-US" altLang="zh-CN" dirty="0"/>
              <a:t> student_cdc_sync</a:t>
            </a:r>
            <a:r>
              <a:rPr lang="zh-CN" altLang="zh-CN" dirty="0"/>
              <a:t>表中输出数据</a:t>
            </a:r>
            <a:r>
              <a:rPr lang="zh-CN" altLang="en-US" dirty="0"/>
              <a:t>。</a:t>
            </a:r>
          </a:p>
        </p:txBody>
      </p:sp>
      <p:pic>
        <p:nvPicPr>
          <p:cNvPr id="20482" name="图片 1">
            <a:extLst>
              <a:ext uri="{FF2B5EF4-FFF2-40B4-BE49-F238E27FC236}">
                <a16:creationId xmlns:a16="http://schemas.microsoft.com/office/drawing/2014/main" id="{FE992FF5-7562-45CD-99BB-D7046CB9FC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7784" y="1596820"/>
            <a:ext cx="3888432" cy="3344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3532464267"/>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基于文件的数据导入与导出</a:t>
            </a:r>
          </a:p>
        </p:txBody>
      </p:sp>
    </p:spTree>
    <p:custDataLst>
      <p:tags r:id="rId1"/>
    </p:custDataLst>
    <p:extLst>
      <p:ext uri="{BB962C8B-B14F-4D97-AF65-F5344CB8AC3E}">
        <p14:creationId xmlns:p14="http://schemas.microsoft.com/office/powerpoint/2010/main" val="3761468282"/>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基于日志的</a:t>
            </a:r>
            <a:r>
              <a:rPr lang="en-US" altLang="zh-CN" dirty="0"/>
              <a:t>CDC</a:t>
            </a:r>
            <a:endParaRPr lang="zh-CN" altLang="en-US" dirty="0"/>
          </a:p>
        </p:txBody>
      </p:sp>
      <p:sp>
        <p:nvSpPr>
          <p:cNvPr id="2" name="矩形 1">
            <a:extLst>
              <a:ext uri="{FF2B5EF4-FFF2-40B4-BE49-F238E27FC236}">
                <a16:creationId xmlns:a16="http://schemas.microsoft.com/office/drawing/2014/main" id="{8ED87CC9-8913-462D-85A5-64D4CA4C9A36}"/>
              </a:ext>
            </a:extLst>
          </p:cNvPr>
          <p:cNvSpPr/>
          <p:nvPr/>
        </p:nvSpPr>
        <p:spPr>
          <a:xfrm>
            <a:off x="611560" y="1275606"/>
            <a:ext cx="4572000" cy="2308324"/>
          </a:xfrm>
          <a:prstGeom prst="rect">
            <a:avLst/>
          </a:prstGeom>
        </p:spPr>
        <p:txBody>
          <a:bodyPr>
            <a:spAutoFit/>
          </a:bodyPr>
          <a:lstStyle/>
          <a:p>
            <a:r>
              <a:rPr lang="zh-CN" altLang="zh-CN" kern="1000" dirty="0">
                <a:ea typeface="微软雅黑" panose="020B0503020204020204" pitchFamily="34" charset="-122"/>
                <a:cs typeface="微软雅黑" panose="020B0503020204020204" pitchFamily="34" charset="-122"/>
              </a:rPr>
              <a:t>基于日志的方式是最高级的、最没有侵入性的</a:t>
            </a:r>
            <a:r>
              <a:rPr lang="en-US" altLang="zh-CN" kern="1000" dirty="0">
                <a:ea typeface="微软雅黑" panose="020B0503020204020204" pitchFamily="34" charset="-122"/>
                <a:cs typeface="微软雅黑" panose="020B0503020204020204" pitchFamily="34" charset="-122"/>
              </a:rPr>
              <a:t>CDC</a:t>
            </a:r>
            <a:r>
              <a:rPr lang="zh-CN" altLang="zh-CN" kern="1000" dirty="0">
                <a:ea typeface="微软雅黑" panose="020B0503020204020204" pitchFamily="34" charset="-122"/>
                <a:cs typeface="微软雅黑" panose="020B0503020204020204" pitchFamily="34" charset="-122"/>
              </a:rPr>
              <a:t>方法。数据库会把插入、更新、删除操作都记录到日志里。例如，</a:t>
            </a:r>
            <a:r>
              <a:rPr lang="en-US" altLang="zh-CN" kern="1000" dirty="0">
                <a:ea typeface="微软雅黑" panose="020B0503020204020204" pitchFamily="34" charset="-122"/>
                <a:cs typeface="微软雅黑" panose="020B0503020204020204" pitchFamily="34" charset="-122"/>
              </a:rPr>
              <a:t>MySQL</a:t>
            </a:r>
            <a:r>
              <a:rPr lang="zh-CN" altLang="zh-CN" kern="1000" dirty="0">
                <a:ea typeface="微软雅黑" panose="020B0503020204020204" pitchFamily="34" charset="-122"/>
                <a:cs typeface="微软雅黑" panose="020B0503020204020204" pitchFamily="34" charset="-122"/>
              </a:rPr>
              <a:t>数据库，启用二进制日志后</a:t>
            </a:r>
            <a:r>
              <a:rPr lang="en-US" altLang="zh-CN" kern="1000" dirty="0">
                <a:ea typeface="微软雅黑" panose="020B0503020204020204" pitchFamily="34" charset="-122"/>
                <a:cs typeface="微软雅黑" panose="020B0503020204020204" pitchFamily="34" charset="-122"/>
              </a:rPr>
              <a:t>,</a:t>
            </a:r>
            <a:r>
              <a:rPr lang="zh-CN" altLang="zh-CN" kern="1000" dirty="0">
                <a:ea typeface="微软雅黑" panose="020B0503020204020204" pitchFamily="34" charset="-122"/>
                <a:cs typeface="微软雅黑" panose="020B0503020204020204" pitchFamily="34" charset="-122"/>
              </a:rPr>
              <a:t>可以实时的从数据库日志中读取到所有的数据库操作。但是，实际操作要比较难，需要把二进制日志文件转换为可以理解的格式，然后再将里面的操作按照顺序读取出来。</a:t>
            </a:r>
            <a:endParaRPr lang="zh-CN" altLang="en-US" dirty="0"/>
          </a:p>
        </p:txBody>
      </p:sp>
      <p:pic>
        <p:nvPicPr>
          <p:cNvPr id="17" name="图片 16" descr="曙光科技机器人设-男.png">
            <a:extLst>
              <a:ext uri="{FF2B5EF4-FFF2-40B4-BE49-F238E27FC236}">
                <a16:creationId xmlns:a16="http://schemas.microsoft.com/office/drawing/2014/main" id="{652BF821-E9E7-4AA6-8D78-8D94C82D2CF3}"/>
              </a:ext>
            </a:extLst>
          </p:cNvPr>
          <p:cNvPicPr>
            <a:picLocks noChangeAspect="1"/>
          </p:cNvPicPr>
          <p:nvPr/>
        </p:nvPicPr>
        <p:blipFill>
          <a:blip r:embed="rId4"/>
          <a:srcRect l="52344" r="9375"/>
          <a:stretch>
            <a:fillRect/>
          </a:stretch>
        </p:blipFill>
        <p:spPr>
          <a:xfrm>
            <a:off x="4938714" y="0"/>
            <a:ext cx="3500462" cy="5143500"/>
          </a:xfrm>
          <a:prstGeom prst="rect">
            <a:avLst/>
          </a:prstGeom>
        </p:spPr>
      </p:pic>
    </p:spTree>
    <p:custDataLst>
      <p:tags r:id="rId1"/>
    </p:custDataLst>
    <p:extLst>
      <p:ext uri="{BB962C8B-B14F-4D97-AF65-F5344CB8AC3E}">
        <p14:creationId xmlns:p14="http://schemas.microsoft.com/office/powerpoint/2010/main" val="2239095102"/>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基于日志的</a:t>
            </a:r>
            <a:r>
              <a:rPr lang="en-US" altLang="zh-CN" dirty="0"/>
              <a:t>CDC</a:t>
            </a:r>
            <a:endParaRPr lang="zh-CN" altLang="en-US" dirty="0"/>
          </a:p>
        </p:txBody>
      </p:sp>
      <p:sp>
        <p:nvSpPr>
          <p:cNvPr id="2" name="矩形 1">
            <a:extLst>
              <a:ext uri="{FF2B5EF4-FFF2-40B4-BE49-F238E27FC236}">
                <a16:creationId xmlns:a16="http://schemas.microsoft.com/office/drawing/2014/main" id="{8ED87CC9-8913-462D-85A5-64D4CA4C9A36}"/>
              </a:ext>
            </a:extLst>
          </p:cNvPr>
          <p:cNvSpPr/>
          <p:nvPr/>
        </p:nvSpPr>
        <p:spPr>
          <a:xfrm>
            <a:off x="611560" y="843558"/>
            <a:ext cx="4572000" cy="3693319"/>
          </a:xfrm>
          <a:prstGeom prst="rect">
            <a:avLst/>
          </a:prstGeom>
        </p:spPr>
        <p:txBody>
          <a:bodyPr>
            <a:spAutoFit/>
          </a:bodyPr>
          <a:lstStyle/>
          <a:p>
            <a:pPr marL="285750" indent="-285750">
              <a:buFont typeface="Wingdings" panose="05000000000000000000" pitchFamily="2" charset="2"/>
              <a:buChar char="Ø"/>
            </a:pPr>
            <a:r>
              <a:rPr lang="zh-CN" altLang="zh-CN" dirty="0"/>
              <a:t>好在，</a:t>
            </a:r>
            <a:r>
              <a:rPr lang="en-US" altLang="zh-CN" dirty="0"/>
              <a:t>MySQL</a:t>
            </a:r>
            <a:r>
              <a:rPr lang="zh-CN" altLang="zh-CN" dirty="0"/>
              <a:t>提供了一个日志读取工具，</a:t>
            </a:r>
            <a:r>
              <a:rPr lang="en-US" altLang="zh-CN" dirty="0"/>
              <a:t>mysqlbinlog</a:t>
            </a:r>
            <a:r>
              <a:rPr lang="zh-CN" altLang="zh-CN" dirty="0"/>
              <a:t>。这个工具，可以把二进制的日志格式转换为可以理解的格式，然后就可以把这种格式保存到文本文件。</a:t>
            </a:r>
            <a:r>
              <a:rPr lang="en-US" altLang="zh-CN" dirty="0"/>
              <a:t>Mysqlbinlog</a:t>
            </a:r>
            <a:r>
              <a:rPr lang="zh-CN" altLang="zh-CN" dirty="0"/>
              <a:t>里，可以设置开始</a:t>
            </a:r>
            <a:r>
              <a:rPr lang="en-US" altLang="zh-CN" dirty="0"/>
              <a:t>/</a:t>
            </a:r>
            <a:r>
              <a:rPr lang="zh-CN" altLang="zh-CN" dirty="0"/>
              <a:t>截止时间戳，这样就可以从日志中读取一段时间的日志。另外，日志里的每一项都有相应的序列号，也可以作为偏移的依据。</a:t>
            </a:r>
            <a:r>
              <a:rPr lang="en-US" altLang="zh-CN" dirty="0"/>
              <a:t>MySQL</a:t>
            </a:r>
            <a:r>
              <a:rPr lang="zh-CN" altLang="zh-CN" dirty="0"/>
              <a:t>提供了以上两种方式，来防止</a:t>
            </a:r>
            <a:r>
              <a:rPr lang="en-US" altLang="zh-CN" dirty="0"/>
              <a:t>CDC</a:t>
            </a:r>
            <a:r>
              <a:rPr lang="zh-CN" altLang="zh-CN" dirty="0"/>
              <a:t>过程发生数据重复和丢失。</a:t>
            </a:r>
          </a:p>
          <a:p>
            <a:pPr marL="285750" indent="-285750">
              <a:buFont typeface="Wingdings" panose="05000000000000000000" pitchFamily="2" charset="2"/>
              <a:buChar char="Ø"/>
            </a:pPr>
            <a:r>
              <a:rPr lang="zh-CN" altLang="zh-CN" dirty="0"/>
              <a:t>把</a:t>
            </a:r>
            <a:r>
              <a:rPr lang="en-US" altLang="zh-CN" dirty="0"/>
              <a:t>mysqlbinlog</a:t>
            </a:r>
            <a:r>
              <a:rPr lang="zh-CN" altLang="zh-CN" dirty="0"/>
              <a:t>的输出写到文本文件后，我们就可以使用</a:t>
            </a:r>
            <a:r>
              <a:rPr lang="en-US" altLang="zh-CN" dirty="0"/>
              <a:t>Kettle</a:t>
            </a:r>
            <a:r>
              <a:rPr lang="zh-CN" altLang="zh-CN" dirty="0"/>
              <a:t>步骤来读取文件的内容。其他的数据库也有相应的方法。</a:t>
            </a:r>
          </a:p>
        </p:txBody>
      </p:sp>
      <p:pic>
        <p:nvPicPr>
          <p:cNvPr id="17" name="图片 16" descr="曙光科技机器人设-男.png">
            <a:extLst>
              <a:ext uri="{FF2B5EF4-FFF2-40B4-BE49-F238E27FC236}">
                <a16:creationId xmlns:a16="http://schemas.microsoft.com/office/drawing/2014/main" id="{652BF821-E9E7-4AA6-8D78-8D94C82D2CF3}"/>
              </a:ext>
            </a:extLst>
          </p:cNvPr>
          <p:cNvPicPr>
            <a:picLocks noChangeAspect="1"/>
          </p:cNvPicPr>
          <p:nvPr/>
        </p:nvPicPr>
        <p:blipFill>
          <a:blip r:embed="rId4"/>
          <a:srcRect l="52344" r="9375"/>
          <a:stretch>
            <a:fillRect/>
          </a:stretch>
        </p:blipFill>
        <p:spPr>
          <a:xfrm>
            <a:off x="4938714" y="0"/>
            <a:ext cx="3500462" cy="5143500"/>
          </a:xfrm>
          <a:prstGeom prst="rect">
            <a:avLst/>
          </a:prstGeom>
        </p:spPr>
      </p:pic>
    </p:spTree>
    <p:custDataLst>
      <p:tags r:id="rId1"/>
    </p:custDataLst>
    <p:extLst>
      <p:ext uri="{BB962C8B-B14F-4D97-AF65-F5344CB8AC3E}">
        <p14:creationId xmlns:p14="http://schemas.microsoft.com/office/powerpoint/2010/main" val="3050382327"/>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基于日志的</a:t>
            </a:r>
            <a:r>
              <a:rPr lang="en-US" altLang="zh-CN" dirty="0"/>
              <a:t>CDC</a:t>
            </a:r>
            <a:endParaRPr lang="zh-CN" altLang="en-US" dirty="0"/>
          </a:p>
        </p:txBody>
      </p:sp>
      <p:sp>
        <p:nvSpPr>
          <p:cNvPr id="2" name="矩形 1">
            <a:extLst>
              <a:ext uri="{FF2B5EF4-FFF2-40B4-BE49-F238E27FC236}">
                <a16:creationId xmlns:a16="http://schemas.microsoft.com/office/drawing/2014/main" id="{8ED87CC9-8913-462D-85A5-64D4CA4C9A36}"/>
              </a:ext>
            </a:extLst>
          </p:cNvPr>
          <p:cNvSpPr/>
          <p:nvPr/>
        </p:nvSpPr>
        <p:spPr>
          <a:xfrm>
            <a:off x="611560" y="843558"/>
            <a:ext cx="4572000" cy="1754326"/>
          </a:xfrm>
          <a:prstGeom prst="rect">
            <a:avLst/>
          </a:prstGeom>
        </p:spPr>
        <p:txBody>
          <a:bodyPr>
            <a:spAutoFit/>
          </a:bodyPr>
          <a:lstStyle/>
          <a:p>
            <a:pPr marL="285750" indent="-285750">
              <a:buFont typeface="Wingdings" panose="05000000000000000000" pitchFamily="2" charset="2"/>
              <a:buChar char="Ø"/>
            </a:pPr>
            <a:r>
              <a:rPr lang="zh-CN" altLang="zh-CN" dirty="0"/>
              <a:t>使用基于日志的</a:t>
            </a:r>
            <a:r>
              <a:rPr lang="en-US" altLang="zh-CN" dirty="0"/>
              <a:t>CDC</a:t>
            </a:r>
            <a:r>
              <a:rPr lang="zh-CN" altLang="zh-CN" dirty="0"/>
              <a:t>也有其缺点，那就是只能用来处理一种特定的数据库。如果要在异构的数据库环境使用基于日志的</a:t>
            </a:r>
            <a:r>
              <a:rPr lang="en-US" altLang="zh-CN" dirty="0"/>
              <a:t>CDC</a:t>
            </a:r>
            <a:r>
              <a:rPr lang="zh-CN" altLang="zh-CN" dirty="0"/>
              <a:t>方法，就需要使用类似</a:t>
            </a:r>
            <a:r>
              <a:rPr lang="en-US" altLang="zh-CN" dirty="0"/>
              <a:t>Oracle </a:t>
            </a:r>
            <a:r>
              <a:rPr lang="en-US" altLang="zh-CN" dirty="0" err="1"/>
              <a:t>GoldenGate</a:t>
            </a:r>
            <a:r>
              <a:rPr lang="zh-CN" altLang="zh-CN" dirty="0"/>
              <a:t>之类的商业软件，而这些软件的价格都十分高昂。</a:t>
            </a:r>
          </a:p>
        </p:txBody>
      </p:sp>
      <p:pic>
        <p:nvPicPr>
          <p:cNvPr id="17" name="图片 16" descr="曙光科技机器人设-男.png">
            <a:extLst>
              <a:ext uri="{FF2B5EF4-FFF2-40B4-BE49-F238E27FC236}">
                <a16:creationId xmlns:a16="http://schemas.microsoft.com/office/drawing/2014/main" id="{652BF821-E9E7-4AA6-8D78-8D94C82D2CF3}"/>
              </a:ext>
            </a:extLst>
          </p:cNvPr>
          <p:cNvPicPr>
            <a:picLocks noChangeAspect="1"/>
          </p:cNvPicPr>
          <p:nvPr/>
        </p:nvPicPr>
        <p:blipFill>
          <a:blip r:embed="rId4"/>
          <a:srcRect l="52344" r="9375"/>
          <a:stretch>
            <a:fillRect/>
          </a:stretch>
        </p:blipFill>
        <p:spPr>
          <a:xfrm>
            <a:off x="4938714" y="0"/>
            <a:ext cx="3500462" cy="5143500"/>
          </a:xfrm>
          <a:prstGeom prst="rect">
            <a:avLst/>
          </a:prstGeom>
        </p:spPr>
      </p:pic>
    </p:spTree>
    <p:custDataLst>
      <p:tags r:id="rId1"/>
    </p:custDataLst>
    <p:extLst>
      <p:ext uri="{BB962C8B-B14F-4D97-AF65-F5344CB8AC3E}">
        <p14:creationId xmlns:p14="http://schemas.microsoft.com/office/powerpoint/2010/main" val="1491584561"/>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基于日志的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2D843325-A287-4FD6-895A-80AB457A0036}"/>
              </a:ext>
            </a:extLst>
          </p:cNvPr>
          <p:cNvSpPr/>
          <p:nvPr/>
        </p:nvSpPr>
        <p:spPr>
          <a:xfrm>
            <a:off x="368977" y="687097"/>
            <a:ext cx="2858475" cy="369332"/>
          </a:xfrm>
          <a:prstGeom prst="rect">
            <a:avLst/>
          </a:prstGeom>
        </p:spPr>
        <p:txBody>
          <a:bodyPr wrap="none">
            <a:spAutoFit/>
          </a:bodyPr>
          <a:lstStyle/>
          <a:p>
            <a:r>
              <a:rPr lang="zh-CN" altLang="en-US" kern="1000" dirty="0">
                <a:latin typeface="微软雅黑" panose="020B0503020204020204" pitchFamily="34" charset="-122"/>
                <a:cs typeface="微软雅黑" panose="020B0503020204020204" pitchFamily="34" charset="-122"/>
              </a:rPr>
              <a:t>（</a:t>
            </a:r>
            <a:r>
              <a:rPr lang="en-US" altLang="zh-CN" kern="1000" dirty="0">
                <a:latin typeface="微软雅黑" panose="020B0503020204020204" pitchFamily="34" charset="-122"/>
                <a:cs typeface="微软雅黑" panose="020B0503020204020204" pitchFamily="34" charset="-122"/>
              </a:rPr>
              <a:t>1</a:t>
            </a:r>
            <a:r>
              <a:rPr lang="zh-CN" altLang="zh-CN" kern="1000" dirty="0">
                <a:ea typeface="微软雅黑" panose="020B0503020204020204" pitchFamily="34" charset="-122"/>
                <a:cs typeface="微软雅黑" panose="020B0503020204020204" pitchFamily="34" charset="-122"/>
              </a:rPr>
              <a:t>）转换的输入输出需求</a:t>
            </a:r>
            <a:endParaRPr lang="zh-CN" altLang="en-US" dirty="0"/>
          </a:p>
        </p:txBody>
      </p:sp>
      <p:sp>
        <p:nvSpPr>
          <p:cNvPr id="3" name="矩形 2">
            <a:extLst>
              <a:ext uri="{FF2B5EF4-FFF2-40B4-BE49-F238E27FC236}">
                <a16:creationId xmlns:a16="http://schemas.microsoft.com/office/drawing/2014/main" id="{A62FFF1D-1EA3-4118-A5F5-DCBF4DBD8F79}"/>
              </a:ext>
            </a:extLst>
          </p:cNvPr>
          <p:cNvSpPr/>
          <p:nvPr/>
        </p:nvSpPr>
        <p:spPr>
          <a:xfrm>
            <a:off x="462479" y="1230040"/>
            <a:ext cx="7841386" cy="2031325"/>
          </a:xfrm>
          <a:prstGeom prst="rect">
            <a:avLst/>
          </a:prstGeom>
        </p:spPr>
        <p:txBody>
          <a:bodyPr wrap="square">
            <a:spAutoFit/>
          </a:bodyPr>
          <a:lstStyle/>
          <a:p>
            <a:pPr marL="342900" indent="-342900">
              <a:buFont typeface="Wingdings" panose="05000000000000000000" pitchFamily="2" charset="2"/>
              <a:buChar char="Ø"/>
            </a:pPr>
            <a:r>
              <a:rPr lang="zh-CN" altLang="zh-CN" dirty="0"/>
              <a:t>第一步将</a:t>
            </a:r>
            <a:r>
              <a:rPr lang="en-US" altLang="zh-CN" dirty="0"/>
              <a:t>student_cdc</a:t>
            </a:r>
            <a:r>
              <a:rPr lang="zh-CN" altLang="zh-CN" dirty="0"/>
              <a:t>表中的数据复制到</a:t>
            </a:r>
            <a:r>
              <a:rPr lang="en-US" altLang="zh-CN" dirty="0"/>
              <a:t>student_cdc_sync</a:t>
            </a:r>
            <a:r>
              <a:rPr lang="zh-CN" altLang="zh-CN" dirty="0"/>
              <a:t>表中，</a:t>
            </a:r>
            <a:endParaRPr lang="en-US" altLang="zh-CN" dirty="0"/>
          </a:p>
          <a:p>
            <a:pPr marL="342900" indent="-342900">
              <a:buFont typeface="Wingdings" panose="05000000000000000000" pitchFamily="2" charset="2"/>
              <a:buChar char="Ø"/>
            </a:pPr>
            <a:r>
              <a:rPr lang="zh-CN" altLang="zh-CN" dirty="0"/>
              <a:t>第二步对</a:t>
            </a:r>
            <a:r>
              <a:rPr lang="en-US" altLang="zh-CN" dirty="0"/>
              <a:t>student_cdc</a:t>
            </a:r>
            <a:r>
              <a:rPr lang="zh-CN" altLang="zh-CN" dirty="0"/>
              <a:t>中的数据进行插入、更新、删除操作，</a:t>
            </a:r>
            <a:endParaRPr lang="en-US" altLang="zh-CN" dirty="0"/>
          </a:p>
          <a:p>
            <a:pPr marL="342900" indent="-342900">
              <a:buFont typeface="Wingdings" panose="05000000000000000000" pitchFamily="2" charset="2"/>
              <a:buChar char="Ø"/>
            </a:pPr>
            <a:r>
              <a:rPr lang="zh-CN" altLang="zh-CN" dirty="0"/>
              <a:t>第三步使用</a:t>
            </a:r>
            <a:r>
              <a:rPr lang="en-US" altLang="zh-CN" dirty="0"/>
              <a:t>binlog2sql</a:t>
            </a:r>
            <a:r>
              <a:rPr lang="zh-CN" altLang="zh-CN" dirty="0"/>
              <a:t>工具将</a:t>
            </a:r>
            <a:r>
              <a:rPr lang="en-US" altLang="zh-CN" dirty="0"/>
              <a:t>MySQL</a:t>
            </a:r>
            <a:r>
              <a:rPr lang="zh-CN" altLang="zh-CN" dirty="0"/>
              <a:t>的二进制日志文件提取为普通</a:t>
            </a:r>
            <a:r>
              <a:rPr lang="en-US" altLang="zh-CN" dirty="0"/>
              <a:t>SQL</a:t>
            </a:r>
            <a:r>
              <a:rPr lang="zh-CN" altLang="zh-CN" dirty="0"/>
              <a:t>文件，读取该</a:t>
            </a:r>
            <a:r>
              <a:rPr lang="en-US" altLang="zh-CN" dirty="0"/>
              <a:t>SQL</a:t>
            </a:r>
            <a:r>
              <a:rPr lang="zh-CN" altLang="zh-CN" dirty="0"/>
              <a:t>文件，对目标表也就是</a:t>
            </a:r>
            <a:r>
              <a:rPr lang="en-US" altLang="zh-CN" dirty="0"/>
              <a:t>student_cdc_sync</a:t>
            </a:r>
            <a:r>
              <a:rPr lang="zh-CN" altLang="zh-CN" dirty="0"/>
              <a:t>表进行相同的操作。</a:t>
            </a:r>
          </a:p>
          <a:p>
            <a:pPr marL="285750" indent="-285750">
              <a:buFont typeface="Wingdings" panose="05000000000000000000" pitchFamily="2" charset="2"/>
              <a:buChar char="Ø"/>
            </a:pPr>
            <a:r>
              <a:rPr lang="en-US" altLang="zh-CN" dirty="0"/>
              <a:t>binlog2sql</a:t>
            </a:r>
            <a:r>
              <a:rPr lang="zh-CN" altLang="zh-CN" dirty="0"/>
              <a:t>：是一款可以从</a:t>
            </a:r>
            <a:r>
              <a:rPr lang="en-US" altLang="zh-CN" dirty="0"/>
              <a:t>MySQL binlog</a:t>
            </a:r>
            <a:r>
              <a:rPr lang="zh-CN" altLang="zh-CN" dirty="0"/>
              <a:t>解析出普通</a:t>
            </a:r>
            <a:r>
              <a:rPr lang="en-US" altLang="zh-CN" dirty="0"/>
              <a:t>SQL</a:t>
            </a:r>
            <a:r>
              <a:rPr lang="zh-CN" altLang="zh-CN" dirty="0"/>
              <a:t>的开源软件，下载地址以及使用说明参考：</a:t>
            </a:r>
            <a:r>
              <a:rPr lang="en-US" altLang="zh-CN" u="sng" dirty="0">
                <a:solidFill>
                  <a:srgbClr val="0070C0"/>
                </a:solidFill>
              </a:rPr>
              <a:t>https://github.com/danfengcao/binlog2sql</a:t>
            </a:r>
            <a:endParaRPr lang="zh-CN" altLang="zh-CN" dirty="0">
              <a:solidFill>
                <a:srgbClr val="0070C0"/>
              </a:solidFill>
            </a:endParaRPr>
          </a:p>
        </p:txBody>
      </p:sp>
    </p:spTree>
    <p:custDataLst>
      <p:tags r:id="rId1"/>
    </p:custDataLst>
    <p:extLst>
      <p:ext uri="{BB962C8B-B14F-4D97-AF65-F5344CB8AC3E}">
        <p14:creationId xmlns:p14="http://schemas.microsoft.com/office/powerpoint/2010/main" val="602023379"/>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基于日志的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A62FFF1D-1EA3-4118-A5F5-DCBF4DBD8F79}"/>
              </a:ext>
            </a:extLst>
          </p:cNvPr>
          <p:cNvSpPr/>
          <p:nvPr/>
        </p:nvSpPr>
        <p:spPr>
          <a:xfrm>
            <a:off x="462479" y="1230040"/>
            <a:ext cx="7841386" cy="2585323"/>
          </a:xfrm>
          <a:prstGeom prst="rect">
            <a:avLst/>
          </a:prstGeom>
        </p:spPr>
        <p:txBody>
          <a:bodyPr wrap="square">
            <a:spAutoFit/>
          </a:bodyPr>
          <a:lstStyle/>
          <a:p>
            <a:pPr marL="285750" indent="-285750">
              <a:buFont typeface="Wingdings" panose="05000000000000000000" pitchFamily="2" charset="2"/>
              <a:buChar char="Ø"/>
            </a:pPr>
            <a:r>
              <a:rPr lang="zh-CN" altLang="zh-CN" dirty="0"/>
              <a:t>用到的插入</a:t>
            </a:r>
            <a:r>
              <a:rPr lang="en-US" altLang="zh-CN" dirty="0"/>
              <a:t>SQL</a:t>
            </a:r>
            <a:r>
              <a:rPr lang="zh-CN" altLang="zh-CN" dirty="0"/>
              <a:t>：</a:t>
            </a:r>
          </a:p>
          <a:p>
            <a:r>
              <a:rPr lang="en-US" altLang="zh-CN" dirty="0">
                <a:highlight>
                  <a:srgbClr val="E8E8E8"/>
                </a:highlight>
              </a:rPr>
              <a:t>insert into student_cdc(</a:t>
            </a:r>
            <a:r>
              <a:rPr lang="zh-CN" altLang="zh-CN" dirty="0">
                <a:highlight>
                  <a:srgbClr val="E8E8E8"/>
                </a:highlight>
              </a:rPr>
              <a:t>姓名</a:t>
            </a:r>
            <a:r>
              <a:rPr lang="en-US" altLang="zh-CN" dirty="0">
                <a:highlight>
                  <a:srgbClr val="E8E8E8"/>
                </a:highlight>
              </a:rPr>
              <a:t>, </a:t>
            </a:r>
            <a:r>
              <a:rPr lang="zh-CN" altLang="zh-CN" dirty="0">
                <a:highlight>
                  <a:srgbClr val="E8E8E8"/>
                </a:highlight>
              </a:rPr>
              <a:t>性别</a:t>
            </a:r>
            <a:r>
              <a:rPr lang="en-US" altLang="zh-CN" dirty="0">
                <a:highlight>
                  <a:srgbClr val="E8E8E8"/>
                </a:highlight>
              </a:rPr>
              <a:t>, </a:t>
            </a:r>
            <a:r>
              <a:rPr lang="zh-CN" altLang="zh-CN" dirty="0">
                <a:highlight>
                  <a:srgbClr val="E8E8E8"/>
                </a:highlight>
              </a:rPr>
              <a:t>班级</a:t>
            </a:r>
            <a:r>
              <a:rPr lang="en-US" altLang="zh-CN" dirty="0">
                <a:highlight>
                  <a:srgbClr val="E8E8E8"/>
                </a:highlight>
              </a:rPr>
              <a:t>, </a:t>
            </a:r>
            <a:r>
              <a:rPr lang="zh-CN" altLang="zh-CN" dirty="0">
                <a:highlight>
                  <a:srgbClr val="E8E8E8"/>
                </a:highlight>
              </a:rPr>
              <a:t>年龄</a:t>
            </a:r>
            <a:r>
              <a:rPr lang="en-US" altLang="zh-CN" dirty="0">
                <a:highlight>
                  <a:srgbClr val="E8E8E8"/>
                </a:highlight>
              </a:rPr>
              <a:t>, </a:t>
            </a:r>
            <a:r>
              <a:rPr lang="zh-CN" altLang="zh-CN" dirty="0">
                <a:highlight>
                  <a:srgbClr val="E8E8E8"/>
                </a:highlight>
              </a:rPr>
              <a:t>成绩</a:t>
            </a:r>
            <a:r>
              <a:rPr lang="en-US" altLang="zh-CN" dirty="0">
                <a:highlight>
                  <a:srgbClr val="E8E8E8"/>
                </a:highlight>
              </a:rPr>
              <a:t>, </a:t>
            </a:r>
            <a:r>
              <a:rPr lang="zh-CN" altLang="zh-CN" dirty="0">
                <a:highlight>
                  <a:srgbClr val="E8E8E8"/>
                </a:highlight>
              </a:rPr>
              <a:t>身高</a:t>
            </a:r>
            <a:r>
              <a:rPr lang="en-US" altLang="zh-CN" dirty="0">
                <a:highlight>
                  <a:srgbClr val="E8E8E8"/>
                </a:highlight>
              </a:rPr>
              <a:t>, </a:t>
            </a:r>
            <a:r>
              <a:rPr lang="zh-CN" altLang="zh-CN" dirty="0">
                <a:highlight>
                  <a:srgbClr val="E8E8E8"/>
                </a:highlight>
              </a:rPr>
              <a:t>手机</a:t>
            </a:r>
            <a:r>
              <a:rPr lang="en-US" altLang="zh-CN" dirty="0">
                <a:highlight>
                  <a:srgbClr val="E8E8E8"/>
                </a:highlight>
              </a:rPr>
              <a:t>, </a:t>
            </a:r>
            <a:r>
              <a:rPr lang="zh-CN" altLang="zh-CN" dirty="0">
                <a:highlight>
                  <a:srgbClr val="E8E8E8"/>
                </a:highlight>
              </a:rPr>
              <a:t>插入时间</a:t>
            </a:r>
            <a:r>
              <a:rPr lang="en-US" altLang="zh-CN" dirty="0">
                <a:highlight>
                  <a:srgbClr val="E8E8E8"/>
                </a:highlight>
              </a:rPr>
              <a:t>, </a:t>
            </a:r>
            <a:r>
              <a:rPr lang="zh-CN" altLang="zh-CN" dirty="0">
                <a:highlight>
                  <a:srgbClr val="E8E8E8"/>
                </a:highlight>
              </a:rPr>
              <a:t>更新时间</a:t>
            </a:r>
            <a:r>
              <a:rPr lang="en-US" altLang="zh-CN" dirty="0">
                <a:highlight>
                  <a:srgbClr val="E8E8E8"/>
                </a:highlight>
              </a:rPr>
              <a:t>) values('</a:t>
            </a:r>
            <a:r>
              <a:rPr lang="zh-CN" altLang="zh-CN" dirty="0">
                <a:highlight>
                  <a:srgbClr val="E8E8E8"/>
                </a:highlight>
              </a:rPr>
              <a:t>李四</a:t>
            </a:r>
            <a:r>
              <a:rPr lang="en-US" altLang="zh-CN" dirty="0">
                <a:highlight>
                  <a:srgbClr val="E8E8E8"/>
                </a:highlight>
              </a:rPr>
              <a:t>','</a:t>
            </a:r>
            <a:r>
              <a:rPr lang="zh-CN" altLang="zh-CN" dirty="0">
                <a:highlight>
                  <a:srgbClr val="E8E8E8"/>
                </a:highlight>
              </a:rPr>
              <a:t>男</a:t>
            </a:r>
            <a:r>
              <a:rPr lang="en-US" altLang="zh-CN" dirty="0">
                <a:highlight>
                  <a:srgbClr val="E8E8E8"/>
                </a:highlight>
              </a:rPr>
              <a:t>','1701','17','82','170','18946554571',	date_sub(curdate(),interval 1 day)	 ,	date_sub(curdate(),interval 1 day)	);</a:t>
            </a:r>
            <a:endParaRPr lang="zh-CN" altLang="zh-CN" dirty="0">
              <a:highlight>
                <a:srgbClr val="E8E8E8"/>
              </a:highlight>
            </a:endParaRPr>
          </a:p>
          <a:p>
            <a:pPr marL="285750" indent="-285750">
              <a:buFont typeface="Wingdings" panose="05000000000000000000" pitchFamily="2" charset="2"/>
              <a:buChar char="Ø"/>
            </a:pPr>
            <a:r>
              <a:rPr lang="zh-CN" altLang="zh-CN" dirty="0"/>
              <a:t>用到的更新</a:t>
            </a:r>
            <a:r>
              <a:rPr lang="en-US" altLang="zh-CN" dirty="0"/>
              <a:t>SQL</a:t>
            </a:r>
            <a:r>
              <a:rPr lang="zh-CN" altLang="zh-CN" dirty="0"/>
              <a:t>：</a:t>
            </a:r>
          </a:p>
          <a:p>
            <a:r>
              <a:rPr lang="en-US" altLang="zh-CN" dirty="0">
                <a:highlight>
                  <a:srgbClr val="E8E8E8"/>
                </a:highlight>
              </a:rPr>
              <a:t>update student_cdc set </a:t>
            </a:r>
            <a:r>
              <a:rPr lang="zh-CN" altLang="zh-CN" dirty="0">
                <a:highlight>
                  <a:srgbClr val="E8E8E8"/>
                </a:highlight>
              </a:rPr>
              <a:t>成绩</a:t>
            </a:r>
            <a:r>
              <a:rPr lang="en-US" altLang="zh-CN" dirty="0">
                <a:highlight>
                  <a:srgbClr val="E8E8E8"/>
                </a:highlight>
              </a:rPr>
              <a:t>=82 where </a:t>
            </a:r>
            <a:r>
              <a:rPr lang="zh-CN" altLang="zh-CN" dirty="0">
                <a:highlight>
                  <a:srgbClr val="E8E8E8"/>
                </a:highlight>
              </a:rPr>
              <a:t>学号</a:t>
            </a:r>
            <a:r>
              <a:rPr lang="en-US" altLang="zh-CN" dirty="0">
                <a:highlight>
                  <a:srgbClr val="E8E8E8"/>
                </a:highlight>
              </a:rPr>
              <a:t>=6</a:t>
            </a:r>
            <a:endParaRPr lang="zh-CN" altLang="zh-CN" dirty="0">
              <a:highlight>
                <a:srgbClr val="E8E8E8"/>
              </a:highlight>
            </a:endParaRPr>
          </a:p>
          <a:p>
            <a:pPr marL="285750" indent="-285750">
              <a:buFont typeface="Wingdings" panose="05000000000000000000" pitchFamily="2" charset="2"/>
              <a:buChar char="Ø"/>
            </a:pPr>
            <a:r>
              <a:rPr lang="zh-CN" altLang="zh-CN" dirty="0"/>
              <a:t>用到的删除</a:t>
            </a:r>
            <a:r>
              <a:rPr lang="en-US" altLang="zh-CN" dirty="0"/>
              <a:t>SQL</a:t>
            </a:r>
            <a:r>
              <a:rPr lang="zh-CN" altLang="zh-CN" dirty="0"/>
              <a:t>：</a:t>
            </a:r>
          </a:p>
          <a:p>
            <a:r>
              <a:rPr lang="en-US" altLang="zh-CN" dirty="0">
                <a:highlight>
                  <a:srgbClr val="E8E8E8"/>
                </a:highlight>
              </a:rPr>
              <a:t>delete from student_cdc where </a:t>
            </a:r>
            <a:r>
              <a:rPr lang="zh-CN" altLang="zh-CN" dirty="0">
                <a:highlight>
                  <a:srgbClr val="E8E8E8"/>
                </a:highlight>
              </a:rPr>
              <a:t>学号</a:t>
            </a:r>
            <a:r>
              <a:rPr lang="en-US" altLang="zh-CN" dirty="0">
                <a:highlight>
                  <a:srgbClr val="E8E8E8"/>
                </a:highlight>
              </a:rPr>
              <a:t>=1</a:t>
            </a:r>
            <a:endParaRPr lang="zh-CN" altLang="zh-CN" dirty="0">
              <a:highlight>
                <a:srgbClr val="E8E8E8"/>
              </a:highlight>
            </a:endParaRPr>
          </a:p>
        </p:txBody>
      </p:sp>
    </p:spTree>
    <p:custDataLst>
      <p:tags r:id="rId1"/>
    </p:custDataLst>
    <p:extLst>
      <p:ext uri="{BB962C8B-B14F-4D97-AF65-F5344CB8AC3E}">
        <p14:creationId xmlns:p14="http://schemas.microsoft.com/office/powerpoint/2010/main" val="4190305191"/>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基于日志的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66010" y="6068851"/>
            <a:ext cx="3436111" cy="151685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628CAB86-20F1-46E4-8825-68924BA213B3}"/>
              </a:ext>
            </a:extLst>
          </p:cNvPr>
          <p:cNvSpPr/>
          <p:nvPr/>
        </p:nvSpPr>
        <p:spPr>
          <a:xfrm>
            <a:off x="475030" y="708169"/>
            <a:ext cx="3416320" cy="369332"/>
          </a:xfrm>
          <a:prstGeom prst="rect">
            <a:avLst/>
          </a:prstGeom>
        </p:spPr>
        <p:txBody>
          <a:bodyPr wrap="none">
            <a:spAutoFit/>
          </a:bodyPr>
          <a:lstStyle/>
          <a:p>
            <a:r>
              <a:rPr lang="zh-CN" altLang="en-US" dirty="0"/>
              <a:t>输入</a:t>
            </a:r>
            <a:r>
              <a:rPr lang="en-US" altLang="zh-CN" dirty="0"/>
              <a:t>student_cdc_sync</a:t>
            </a:r>
            <a:r>
              <a:rPr lang="zh-CN" altLang="zh-CN" dirty="0"/>
              <a:t>表的内容</a:t>
            </a:r>
            <a:endParaRPr lang="zh-CN" altLang="en-US" dirty="0"/>
          </a:p>
        </p:txBody>
      </p:sp>
      <p:pic>
        <p:nvPicPr>
          <p:cNvPr id="30722" name="图片 290">
            <a:extLst>
              <a:ext uri="{FF2B5EF4-FFF2-40B4-BE49-F238E27FC236}">
                <a16:creationId xmlns:a16="http://schemas.microsoft.com/office/drawing/2014/main" id="{E74E4A9B-F56C-4236-B758-A043B2A9D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812920"/>
            <a:ext cx="8230666" cy="151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892655268"/>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基于日志的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66010" y="6068851"/>
            <a:ext cx="3436111" cy="151685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628CAB86-20F1-46E4-8825-68924BA213B3}"/>
              </a:ext>
            </a:extLst>
          </p:cNvPr>
          <p:cNvSpPr/>
          <p:nvPr/>
        </p:nvSpPr>
        <p:spPr>
          <a:xfrm>
            <a:off x="475030" y="708169"/>
            <a:ext cx="4108817" cy="369332"/>
          </a:xfrm>
          <a:prstGeom prst="rect">
            <a:avLst/>
          </a:prstGeom>
        </p:spPr>
        <p:txBody>
          <a:bodyPr wrap="none">
            <a:spAutoFit/>
          </a:bodyPr>
          <a:lstStyle/>
          <a:p>
            <a:r>
              <a:rPr lang="zh-CN" altLang="zh-CN" dirty="0"/>
              <a:t>期望输出的</a:t>
            </a:r>
            <a:r>
              <a:rPr lang="en-US" altLang="zh-CN" dirty="0"/>
              <a:t>student_cdc_sync</a:t>
            </a:r>
            <a:r>
              <a:rPr lang="zh-CN" altLang="zh-CN" dirty="0"/>
              <a:t>表的内容</a:t>
            </a:r>
            <a:endParaRPr lang="zh-CN" altLang="en-US" dirty="0"/>
          </a:p>
        </p:txBody>
      </p:sp>
      <p:pic>
        <p:nvPicPr>
          <p:cNvPr id="31746" name="图片 256">
            <a:extLst>
              <a:ext uri="{FF2B5EF4-FFF2-40B4-BE49-F238E27FC236}">
                <a16:creationId xmlns:a16="http://schemas.microsoft.com/office/drawing/2014/main" id="{3B4A79A8-8FC4-4E69-9412-6FBADED1B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376" y="2003529"/>
            <a:ext cx="8512262" cy="1378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55740224"/>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基于日志的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3EC4E78A-C00A-4733-9C67-483D8AA6B737}"/>
              </a:ext>
            </a:extLst>
          </p:cNvPr>
          <p:cNvSpPr/>
          <p:nvPr/>
        </p:nvSpPr>
        <p:spPr>
          <a:xfrm>
            <a:off x="251520" y="687097"/>
            <a:ext cx="2159566"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a:t>
            </a:r>
            <a:r>
              <a:rPr lang="en-US" altLang="zh-CN" kern="1000" dirty="0">
                <a:ea typeface="微软雅黑" panose="020B0503020204020204" pitchFamily="34" charset="-122"/>
                <a:cs typeface="微软雅黑" panose="020B0503020204020204" pitchFamily="34" charset="-122"/>
              </a:rPr>
              <a:t>2</a:t>
            </a:r>
            <a:r>
              <a:rPr lang="zh-CN" altLang="zh-CN" kern="1000" dirty="0">
                <a:ea typeface="微软雅黑" panose="020B0503020204020204" pitchFamily="34" charset="-122"/>
                <a:cs typeface="微软雅黑" panose="020B0503020204020204" pitchFamily="34" charset="-122"/>
              </a:rPr>
              <a:t>）转换的设计图</a:t>
            </a:r>
            <a:endParaRPr lang="zh-CN" altLang="en-US" dirty="0"/>
          </a:p>
        </p:txBody>
      </p:sp>
      <p:sp>
        <p:nvSpPr>
          <p:cNvPr id="3" name="矩形 2">
            <a:extLst>
              <a:ext uri="{FF2B5EF4-FFF2-40B4-BE49-F238E27FC236}">
                <a16:creationId xmlns:a16="http://schemas.microsoft.com/office/drawing/2014/main" id="{C71C9BA5-CC6B-4682-93C1-0C283A72F57F}"/>
              </a:ext>
            </a:extLst>
          </p:cNvPr>
          <p:cNvSpPr/>
          <p:nvPr/>
        </p:nvSpPr>
        <p:spPr>
          <a:xfrm>
            <a:off x="611560" y="1094422"/>
            <a:ext cx="7920880" cy="369332"/>
          </a:xfrm>
          <a:prstGeom prst="rect">
            <a:avLst/>
          </a:prstGeom>
        </p:spPr>
        <p:txBody>
          <a:bodyPr wrap="square">
            <a:spAutoFit/>
          </a:bodyPr>
          <a:lstStyle/>
          <a:p>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参考第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2.2.2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节的操作，新建转换文件，并开始可视化编程。</a:t>
            </a:r>
            <a:r>
              <a:rPr lang="zh-CN" altLang="zh-CN" dirty="0"/>
              <a:t> </a:t>
            </a:r>
            <a:endParaRPr lang="en-US" altLang="zh-CN" dirty="0"/>
          </a:p>
        </p:txBody>
      </p:sp>
      <p:pic>
        <p:nvPicPr>
          <p:cNvPr id="32770" name="图片 285">
            <a:extLst>
              <a:ext uri="{FF2B5EF4-FFF2-40B4-BE49-F238E27FC236}">
                <a16:creationId xmlns:a16="http://schemas.microsoft.com/office/drawing/2014/main" id="{9AD9C1DC-4EFE-4504-BEA0-4C17ACDBC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289906"/>
            <a:ext cx="7028460" cy="1582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6608544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文件的导入与导出案例</a:t>
            </a:r>
            <a:r>
              <a:rPr lang="en-US" altLang="zh-CN" dirty="0"/>
              <a:t>2</a:t>
            </a:r>
            <a:endParaRPr lang="zh-CN" altLang="en-US" dirty="0"/>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2D843325-A287-4FD6-895A-80AB457A0036}"/>
              </a:ext>
            </a:extLst>
          </p:cNvPr>
          <p:cNvSpPr/>
          <p:nvPr/>
        </p:nvSpPr>
        <p:spPr>
          <a:xfrm>
            <a:off x="368977" y="687097"/>
            <a:ext cx="2858475" cy="369332"/>
          </a:xfrm>
          <a:prstGeom prst="rect">
            <a:avLst/>
          </a:prstGeom>
        </p:spPr>
        <p:txBody>
          <a:bodyPr wrap="none">
            <a:spAutoFit/>
          </a:bodyPr>
          <a:lstStyle/>
          <a:p>
            <a:r>
              <a:rPr lang="zh-CN" altLang="en-US" kern="1000" dirty="0">
                <a:latin typeface="微软雅黑" panose="020B0503020204020204" pitchFamily="34" charset="-122"/>
                <a:cs typeface="微软雅黑" panose="020B0503020204020204" pitchFamily="34" charset="-122"/>
              </a:rPr>
              <a:t>（</a:t>
            </a:r>
            <a:r>
              <a:rPr lang="en-US" altLang="zh-CN" kern="1000" dirty="0">
                <a:latin typeface="微软雅黑" panose="020B0503020204020204" pitchFamily="34" charset="-122"/>
                <a:cs typeface="微软雅黑" panose="020B0503020204020204" pitchFamily="34" charset="-122"/>
              </a:rPr>
              <a:t>1</a:t>
            </a:r>
            <a:r>
              <a:rPr lang="zh-CN" altLang="zh-CN" kern="1000" dirty="0">
                <a:ea typeface="微软雅黑" panose="020B0503020204020204" pitchFamily="34" charset="-122"/>
                <a:cs typeface="微软雅黑" panose="020B0503020204020204" pitchFamily="34" charset="-122"/>
              </a:rPr>
              <a:t>）转换的输入输出需求</a:t>
            </a:r>
            <a:endParaRPr lang="zh-CN" altLang="en-US" dirty="0"/>
          </a:p>
        </p:txBody>
      </p:sp>
      <p:sp>
        <p:nvSpPr>
          <p:cNvPr id="3" name="矩形 2">
            <a:extLst>
              <a:ext uri="{FF2B5EF4-FFF2-40B4-BE49-F238E27FC236}">
                <a16:creationId xmlns:a16="http://schemas.microsoft.com/office/drawing/2014/main" id="{A62FFF1D-1EA3-4118-A5F5-DCBF4DBD8F79}"/>
              </a:ext>
            </a:extLst>
          </p:cNvPr>
          <p:cNvSpPr/>
          <p:nvPr/>
        </p:nvSpPr>
        <p:spPr>
          <a:xfrm>
            <a:off x="827584" y="1079176"/>
            <a:ext cx="7488832" cy="646331"/>
          </a:xfrm>
          <a:prstGeom prst="rect">
            <a:avLst/>
          </a:prstGeom>
        </p:spPr>
        <p:txBody>
          <a:bodyPr wrap="square">
            <a:spAutoFit/>
          </a:bodyPr>
          <a:lstStyle/>
          <a:p>
            <a:r>
              <a:rPr lang="en-US" altLang="zh-CN" dirty="0"/>
              <a:t> </a:t>
            </a:r>
            <a:r>
              <a:rPr lang="zh-CN" altLang="zh-CN" dirty="0"/>
              <a:t>读入固定宽度的</a:t>
            </a:r>
            <a:r>
              <a:rPr lang="en-US" altLang="zh-CN" dirty="0"/>
              <a:t>student.txt</a:t>
            </a:r>
            <a:r>
              <a:rPr lang="zh-CN" altLang="zh-CN" dirty="0"/>
              <a:t>文件，输出分隔符为分号（</a:t>
            </a:r>
            <a:r>
              <a:rPr lang="en-US" altLang="zh-CN" dirty="0"/>
              <a:t>;</a:t>
            </a:r>
            <a:r>
              <a:rPr lang="zh-CN" altLang="zh-CN" dirty="0"/>
              <a:t>）的</a:t>
            </a:r>
            <a:r>
              <a:rPr lang="en-US" altLang="zh-CN" dirty="0"/>
              <a:t>stu.txt</a:t>
            </a:r>
            <a:r>
              <a:rPr lang="zh-CN" altLang="zh-CN" dirty="0"/>
              <a:t>文件。</a:t>
            </a:r>
            <a:r>
              <a:rPr lang="en-US" altLang="zh-CN" dirty="0"/>
              <a:t>student.txt</a:t>
            </a:r>
            <a:r>
              <a:rPr lang="zh-CN" altLang="zh-CN" dirty="0"/>
              <a:t>为本章案例</a:t>
            </a:r>
            <a:r>
              <a:rPr lang="en-US" altLang="zh-CN" dirty="0"/>
              <a:t>1</a:t>
            </a:r>
            <a:r>
              <a:rPr lang="zh-CN" altLang="zh-CN" dirty="0"/>
              <a:t>的输出文件</a:t>
            </a:r>
            <a:endParaRPr lang="zh-CN" altLang="en-US" dirty="0"/>
          </a:p>
        </p:txBody>
      </p:sp>
      <p:pic>
        <p:nvPicPr>
          <p:cNvPr id="1026" name="图片 3">
            <a:extLst>
              <a:ext uri="{FF2B5EF4-FFF2-40B4-BE49-F238E27FC236}">
                <a16:creationId xmlns:a16="http://schemas.microsoft.com/office/drawing/2014/main" id="{DF8045C7-5A10-4426-9BA1-9187DD0C6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339" y="2314525"/>
            <a:ext cx="8343862" cy="1006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615986211"/>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基于日志的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127321" y="1168166"/>
            <a:ext cx="4058978" cy="646331"/>
          </a:xfrm>
          <a:prstGeom prst="rect">
            <a:avLst/>
          </a:prstGeom>
        </p:spPr>
        <p:txBody>
          <a:bodyPr wrap="square">
            <a:spAutoFit/>
          </a:bodyPr>
          <a:lstStyle/>
          <a:p>
            <a:r>
              <a:rPr lang="zh-CN" altLang="zh-CN" dirty="0"/>
              <a:t>“读入</a:t>
            </a:r>
            <a:r>
              <a:rPr lang="en-US" altLang="zh-CN" dirty="0"/>
              <a:t>SQL</a:t>
            </a:r>
            <a:r>
              <a:rPr lang="zh-CN" altLang="zh-CN" dirty="0"/>
              <a:t>文件”</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endParaRPr lang="en-US" altLang="zh-CN" kern="1000" dirty="0">
              <a:ea typeface="微软雅黑" panose="020B0503020204020204" pitchFamily="34" charset="-122"/>
              <a:cs typeface="微软雅黑" panose="020B0503020204020204" pitchFamily="34" charset="-122"/>
            </a:endParaRPr>
          </a:p>
        </p:txBody>
      </p:sp>
      <p:sp>
        <p:nvSpPr>
          <p:cNvPr id="8" name="矩形 7">
            <a:extLst>
              <a:ext uri="{FF2B5EF4-FFF2-40B4-BE49-F238E27FC236}">
                <a16:creationId xmlns:a16="http://schemas.microsoft.com/office/drawing/2014/main" id="{58C6E95C-C114-4710-BC48-BC90C6E404AF}"/>
              </a:ext>
            </a:extLst>
          </p:cNvPr>
          <p:cNvSpPr/>
          <p:nvPr/>
        </p:nvSpPr>
        <p:spPr>
          <a:xfrm>
            <a:off x="-28404" y="514876"/>
            <a:ext cx="2185214" cy="369332"/>
          </a:xfrm>
          <a:prstGeom prst="rect">
            <a:avLst/>
          </a:prstGeom>
        </p:spPr>
        <p:txBody>
          <a:bodyPr wrap="none">
            <a:spAutoFit/>
          </a:bodyPr>
          <a:lstStyle/>
          <a:p>
            <a:pPr indent="266700">
              <a:spcAft>
                <a:spcPts val="0"/>
              </a:spcAft>
            </a:pPr>
            <a:r>
              <a:rPr lang="zh-CN" altLang="zh-CN" kern="1000" dirty="0">
                <a:ea typeface="微软雅黑" panose="020B0503020204020204" pitchFamily="34" charset="-122"/>
              </a:rPr>
              <a:t>（</a:t>
            </a:r>
            <a:r>
              <a:rPr lang="en-US" altLang="zh-CN" kern="1000" dirty="0">
                <a:ea typeface="微软雅黑" panose="020B0503020204020204" pitchFamily="34" charset="-122"/>
              </a:rPr>
              <a:t>3</a:t>
            </a:r>
            <a:r>
              <a:rPr lang="zh-CN" altLang="zh-CN" kern="1000" dirty="0">
                <a:ea typeface="微软雅黑" panose="020B0503020204020204" pitchFamily="34" charset="-122"/>
              </a:rPr>
              <a:t>）步骤的配置</a:t>
            </a:r>
          </a:p>
        </p:txBody>
      </p:sp>
      <p:pic>
        <p:nvPicPr>
          <p:cNvPr id="33795" name="图片 286">
            <a:extLst>
              <a:ext uri="{FF2B5EF4-FFF2-40B4-BE49-F238E27FC236}">
                <a16:creationId xmlns:a16="http://schemas.microsoft.com/office/drawing/2014/main" id="{D9655794-CD98-42C2-B724-FB4899D26B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903655"/>
            <a:ext cx="5090612" cy="39003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3657884725"/>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基于日志的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51520" y="687097"/>
            <a:ext cx="4058978" cy="646331"/>
          </a:xfrm>
          <a:prstGeom prst="rect">
            <a:avLst/>
          </a:prstGeom>
        </p:spPr>
        <p:txBody>
          <a:bodyPr wrap="square">
            <a:spAutoFit/>
          </a:bodyPr>
          <a:lstStyle/>
          <a:p>
            <a:r>
              <a:rPr lang="zh-CN" altLang="zh-CN" dirty="0"/>
              <a:t>“字符串替换”</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endParaRPr lang="en-US" altLang="zh-CN" kern="1000" dirty="0">
              <a:ea typeface="微软雅黑" panose="020B0503020204020204" pitchFamily="34" charset="-122"/>
              <a:cs typeface="微软雅黑" panose="020B0503020204020204" pitchFamily="34" charset="-122"/>
            </a:endParaRPr>
          </a:p>
        </p:txBody>
      </p:sp>
      <p:pic>
        <p:nvPicPr>
          <p:cNvPr id="34818" name="图片 288">
            <a:extLst>
              <a:ext uri="{FF2B5EF4-FFF2-40B4-BE49-F238E27FC236}">
                <a16:creationId xmlns:a16="http://schemas.microsoft.com/office/drawing/2014/main" id="{6ABF9395-D604-4920-9476-A3A4B3D231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792" y="1532190"/>
            <a:ext cx="7545607" cy="2339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85618808"/>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基于日志的</a:t>
            </a:r>
            <a:r>
              <a:rPr lang="en-US" altLang="zh-CN" dirty="0"/>
              <a:t>CDC</a:t>
            </a:r>
            <a:r>
              <a:rPr lang="zh-CN" altLang="en-US" dirty="0"/>
              <a:t>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9757" y="1077231"/>
            <a:ext cx="3842954" cy="923330"/>
          </a:xfrm>
          <a:prstGeom prst="rect">
            <a:avLst/>
          </a:prstGeom>
        </p:spPr>
        <p:txBody>
          <a:bodyPr wrap="square">
            <a:spAutoFit/>
          </a:bodyPr>
          <a:lstStyle/>
          <a:p>
            <a:r>
              <a:rPr lang="zh-CN" altLang="zh-CN" dirty="0"/>
              <a:t>“执行</a:t>
            </a:r>
            <a:r>
              <a:rPr lang="en-US" altLang="zh-CN" dirty="0"/>
              <a:t>SQL</a:t>
            </a:r>
            <a:r>
              <a:rPr lang="zh-CN" altLang="zh-CN" dirty="0"/>
              <a:t>脚本（字节流替换）”</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endParaRPr lang="zh-CN" altLang="en-US" dirty="0"/>
          </a:p>
        </p:txBody>
      </p:sp>
      <p:pic>
        <p:nvPicPr>
          <p:cNvPr id="35842" name="图片 289">
            <a:extLst>
              <a:ext uri="{FF2B5EF4-FFF2-40B4-BE49-F238E27FC236}">
                <a16:creationId xmlns:a16="http://schemas.microsoft.com/office/drawing/2014/main" id="{23EEFC56-E130-4A0C-B913-2E232D1CDE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3197" y="1131887"/>
            <a:ext cx="4923114" cy="345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4111680799"/>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基于日志的</a:t>
            </a:r>
            <a:r>
              <a:rPr lang="en-US" altLang="zh-CN" dirty="0"/>
              <a:t>CDC</a:t>
            </a:r>
            <a:r>
              <a:rPr lang="zh-CN" altLang="en-US" dirty="0"/>
              <a:t>案例</a:t>
            </a:r>
          </a:p>
        </p:txBody>
      </p:sp>
      <p:sp>
        <p:nvSpPr>
          <p:cNvPr id="2" name="矩形 1">
            <a:extLst>
              <a:ext uri="{FF2B5EF4-FFF2-40B4-BE49-F238E27FC236}">
                <a16:creationId xmlns:a16="http://schemas.microsoft.com/office/drawing/2014/main" id="{E2CADD74-D71B-477B-A59F-9B6239EC9F00}"/>
              </a:ext>
            </a:extLst>
          </p:cNvPr>
          <p:cNvSpPr/>
          <p:nvPr/>
        </p:nvSpPr>
        <p:spPr>
          <a:xfrm>
            <a:off x="443781" y="739243"/>
            <a:ext cx="7656611" cy="646331"/>
          </a:xfrm>
          <a:prstGeom prst="rect">
            <a:avLst/>
          </a:prstGeom>
        </p:spPr>
        <p:txBody>
          <a:bodyPr wrap="square">
            <a:spAutoFit/>
          </a:bodyPr>
          <a:lstStyle/>
          <a:p>
            <a:r>
              <a:rPr lang="zh-CN" altLang="en-US" dirty="0"/>
              <a:t>点击运行按钮，</a:t>
            </a:r>
            <a:r>
              <a:rPr lang="zh-CN" altLang="zh-CN" dirty="0"/>
              <a:t>在弹出的对话框中，</a:t>
            </a:r>
            <a:r>
              <a:rPr lang="en-US" altLang="zh-CN" dirty="0"/>
              <a:t> </a:t>
            </a:r>
            <a:r>
              <a:rPr lang="zh-CN" altLang="en-US" dirty="0"/>
              <a:t>将在</a:t>
            </a:r>
            <a:r>
              <a:rPr lang="en-US" altLang="zh-CN" dirty="0"/>
              <a:t>student_cdc_sync</a:t>
            </a:r>
            <a:r>
              <a:rPr lang="zh-CN" altLang="zh-CN" dirty="0"/>
              <a:t>表中</a:t>
            </a:r>
            <a:r>
              <a:rPr lang="zh-CN" altLang="en-US" dirty="0"/>
              <a:t>的</a:t>
            </a:r>
            <a:r>
              <a:rPr lang="zh-CN" altLang="zh-CN" dirty="0"/>
              <a:t>数据</a:t>
            </a:r>
            <a:r>
              <a:rPr lang="zh-CN" altLang="en-US" dirty="0"/>
              <a:t>会进行修改。</a:t>
            </a:r>
          </a:p>
        </p:txBody>
      </p:sp>
      <p:pic>
        <p:nvPicPr>
          <p:cNvPr id="21506" name="图片 1">
            <a:extLst>
              <a:ext uri="{FF2B5EF4-FFF2-40B4-BE49-F238E27FC236}">
                <a16:creationId xmlns:a16="http://schemas.microsoft.com/office/drawing/2014/main" id="{4F28ECBB-FE23-4F70-B4E7-1ABE6F9A0D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4432" y="1601012"/>
            <a:ext cx="3535135" cy="3040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213657552"/>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椭圆 46"/>
          <p:cNvSpPr/>
          <p:nvPr/>
        </p:nvSpPr>
        <p:spPr>
          <a:xfrm>
            <a:off x="2423422" y="422074"/>
            <a:ext cx="4297157" cy="4297157"/>
          </a:xfrm>
          <a:prstGeom prst="ellipse">
            <a:avLst/>
          </a:prstGeom>
          <a:solidFill>
            <a:srgbClr val="B22F3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1" name="椭圆 50"/>
          <p:cNvSpPr/>
          <p:nvPr/>
        </p:nvSpPr>
        <p:spPr>
          <a:xfrm>
            <a:off x="2684060" y="3677375"/>
            <a:ext cx="225450" cy="225450"/>
          </a:xfrm>
          <a:prstGeom prst="ellipse">
            <a:avLst/>
          </a:prstGeom>
          <a:solidFill>
            <a:srgbClr val="B22F33">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2" name="椭圆 51"/>
          <p:cNvSpPr/>
          <p:nvPr/>
        </p:nvSpPr>
        <p:spPr>
          <a:xfrm>
            <a:off x="6069332" y="552509"/>
            <a:ext cx="305668" cy="305668"/>
          </a:xfrm>
          <a:prstGeom prst="ellipse">
            <a:avLst/>
          </a:prstGeom>
          <a:solidFill>
            <a:srgbClr val="B22F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1" name="组合 20"/>
          <p:cNvGrpSpPr/>
          <p:nvPr/>
        </p:nvGrpSpPr>
        <p:grpSpPr>
          <a:xfrm>
            <a:off x="2803929" y="845599"/>
            <a:ext cx="3493123" cy="3875828"/>
            <a:chOff x="2803929" y="845599"/>
            <a:chExt cx="3493123" cy="3875828"/>
          </a:xfrm>
        </p:grpSpPr>
        <p:sp>
          <p:nvSpPr>
            <p:cNvPr id="53" name="等腰三角形 52"/>
            <p:cNvSpPr/>
            <p:nvPr/>
          </p:nvSpPr>
          <p:spPr>
            <a:xfrm rot="13239004">
              <a:off x="4228971" y="3875109"/>
              <a:ext cx="520811" cy="846318"/>
            </a:xfrm>
            <a:prstGeom prst="triangle">
              <a:avLst/>
            </a:prstGeom>
            <a:solidFill>
              <a:srgbClr val="B22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2803929" y="845599"/>
              <a:ext cx="3493123" cy="3542519"/>
              <a:chOff x="2803929" y="845599"/>
              <a:chExt cx="3493123" cy="3542519"/>
            </a:xfrm>
          </p:grpSpPr>
          <p:sp>
            <p:nvSpPr>
              <p:cNvPr id="48" name="椭圆 47"/>
              <p:cNvSpPr/>
              <p:nvPr/>
            </p:nvSpPr>
            <p:spPr>
              <a:xfrm>
                <a:off x="2846947" y="845599"/>
                <a:ext cx="3450105" cy="3450105"/>
              </a:xfrm>
              <a:prstGeom prst="ellipse">
                <a:avLst/>
              </a:prstGeom>
              <a:solidFill>
                <a:srgbClr val="B22F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4" name="椭圆 53"/>
              <p:cNvSpPr/>
              <p:nvPr/>
            </p:nvSpPr>
            <p:spPr>
              <a:xfrm>
                <a:off x="2803929" y="952173"/>
                <a:ext cx="3435946" cy="3435945"/>
              </a:xfrm>
              <a:prstGeom prst="ellipse">
                <a:avLst/>
              </a:prstGeom>
              <a:noFill/>
              <a:ln w="9525">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grpSp>
      <p:sp>
        <p:nvSpPr>
          <p:cNvPr id="55" name="椭圆 54"/>
          <p:cNvSpPr/>
          <p:nvPr/>
        </p:nvSpPr>
        <p:spPr>
          <a:xfrm>
            <a:off x="5743825" y="1073320"/>
            <a:ext cx="891651" cy="891651"/>
          </a:xfrm>
          <a:prstGeom prst="ellipse">
            <a:avLst/>
          </a:prstGeom>
          <a:solidFill>
            <a:srgbClr val="FDAF17">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0" name="矩形 49"/>
          <p:cNvSpPr/>
          <p:nvPr/>
        </p:nvSpPr>
        <p:spPr>
          <a:xfrm>
            <a:off x="3453745" y="2071684"/>
            <a:ext cx="2236510" cy="707886"/>
          </a:xfrm>
          <a:prstGeom prst="rect">
            <a:avLst/>
          </a:prstGeom>
        </p:spPr>
        <p:txBody>
          <a:bodyPr wrap="none">
            <a:spAutoFit/>
          </a:bodyPr>
          <a:lstStyle/>
          <a:p>
            <a:pPr algn="ctr"/>
            <a:r>
              <a:rPr lang="zh-CN" altLang="en-US" sz="4000" b="1" dirty="0">
                <a:solidFill>
                  <a:schemeClr val="bg1"/>
                </a:solidFill>
                <a:latin typeface="微软雅黑" panose="020B0503020204020204" charset="-122"/>
                <a:ea typeface="微软雅黑" panose="020B0503020204020204" charset="-122"/>
              </a:rPr>
              <a:t>谢谢观看</a:t>
            </a:r>
          </a:p>
        </p:txBody>
      </p:sp>
      <p:grpSp>
        <p:nvGrpSpPr>
          <p:cNvPr id="22" name="组合 21"/>
          <p:cNvGrpSpPr/>
          <p:nvPr/>
        </p:nvGrpSpPr>
        <p:grpSpPr>
          <a:xfrm>
            <a:off x="1214414" y="3286130"/>
            <a:ext cx="1143008" cy="1285884"/>
            <a:chOff x="1214414" y="3286130"/>
            <a:chExt cx="1143008" cy="1285884"/>
          </a:xfrm>
        </p:grpSpPr>
        <p:cxnSp>
          <p:nvCxnSpPr>
            <p:cNvPr id="62" name="直接连接符 61"/>
            <p:cNvCxnSpPr/>
            <p:nvPr/>
          </p:nvCxnSpPr>
          <p:spPr>
            <a:xfrm rot="5400000" flipH="1" flipV="1">
              <a:off x="1500166" y="3286130"/>
              <a:ext cx="857256" cy="857256"/>
            </a:xfrm>
            <a:prstGeom prst="line">
              <a:avLst/>
            </a:prstGeom>
            <a:ln w="9525">
              <a:solidFill>
                <a:srgbClr val="B22F33"/>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5400000" flipH="1" flipV="1">
              <a:off x="1214414" y="3714758"/>
              <a:ext cx="857256" cy="857256"/>
            </a:xfrm>
            <a:prstGeom prst="line">
              <a:avLst/>
            </a:prstGeom>
            <a:ln w="9525">
              <a:solidFill>
                <a:srgbClr val="B22F33"/>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6929454" y="0"/>
            <a:ext cx="1000132" cy="1167357"/>
            <a:chOff x="6929454" y="0"/>
            <a:chExt cx="1000132" cy="1167357"/>
          </a:xfrm>
        </p:grpSpPr>
        <p:cxnSp>
          <p:nvCxnSpPr>
            <p:cNvPr id="64" name="直接连接符 63"/>
            <p:cNvCxnSpPr/>
            <p:nvPr/>
          </p:nvCxnSpPr>
          <p:spPr>
            <a:xfrm rot="5400000" flipH="1" flipV="1">
              <a:off x="7072330" y="0"/>
              <a:ext cx="857256" cy="857256"/>
            </a:xfrm>
            <a:prstGeom prst="line">
              <a:avLst/>
            </a:prstGeom>
            <a:ln w="9525">
              <a:solidFill>
                <a:srgbClr val="B22F33"/>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5400000" flipH="1" flipV="1">
              <a:off x="6929454" y="714362"/>
              <a:ext cx="452995" cy="452995"/>
            </a:xfrm>
            <a:prstGeom prst="line">
              <a:avLst/>
            </a:prstGeom>
            <a:ln w="9525">
              <a:solidFill>
                <a:srgbClr val="B22F33"/>
              </a:solidFill>
            </a:ln>
          </p:spPr>
          <p:style>
            <a:lnRef idx="1">
              <a:schemeClr val="accent1"/>
            </a:lnRef>
            <a:fillRef idx="0">
              <a:schemeClr val="accent1"/>
            </a:fillRef>
            <a:effectRef idx="0">
              <a:schemeClr val="accent1"/>
            </a:effectRef>
            <a:fontRef idx="minor">
              <a:schemeClr val="tx1"/>
            </a:fontRef>
          </p:style>
        </p:cxnSp>
      </p:grpSp>
      <p:sp>
        <p:nvSpPr>
          <p:cNvPr id="67" name="椭圆 66"/>
          <p:cNvSpPr/>
          <p:nvPr/>
        </p:nvSpPr>
        <p:spPr>
          <a:xfrm>
            <a:off x="1357290" y="1214428"/>
            <a:ext cx="403433" cy="403433"/>
          </a:xfrm>
          <a:prstGeom prst="ellipse">
            <a:avLst/>
          </a:prstGeom>
          <a:solidFill>
            <a:srgbClr val="02AE96">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8" name="椭圆 67"/>
          <p:cNvSpPr/>
          <p:nvPr/>
        </p:nvSpPr>
        <p:spPr>
          <a:xfrm>
            <a:off x="7215206" y="3786196"/>
            <a:ext cx="198069" cy="198069"/>
          </a:xfrm>
          <a:prstGeom prst="ellipse">
            <a:avLst/>
          </a:prstGeom>
          <a:solidFill>
            <a:srgbClr val="7AC044">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 name="组合 70"/>
          <p:cNvGrpSpPr/>
          <p:nvPr/>
        </p:nvGrpSpPr>
        <p:grpSpPr>
          <a:xfrm>
            <a:off x="3414806" y="3214692"/>
            <a:ext cx="2314389" cy="486699"/>
            <a:chOff x="3414806" y="1230659"/>
            <a:chExt cx="2314389" cy="486699"/>
          </a:xfrm>
        </p:grpSpPr>
        <p:pic>
          <p:nvPicPr>
            <p:cNvPr id="72" name="图片 71" descr="反白瑞翼教育LOGO"/>
            <p:cNvPicPr>
              <a:picLocks noChangeAspect="1"/>
            </p:cNvPicPr>
            <p:nvPr/>
          </p:nvPicPr>
          <p:blipFill>
            <a:blip r:embed="rId4" cstate="print"/>
            <a:stretch>
              <a:fillRect/>
            </a:stretch>
          </p:blipFill>
          <p:spPr>
            <a:xfrm>
              <a:off x="4654034" y="1352712"/>
              <a:ext cx="1075161" cy="242592"/>
            </a:xfrm>
            <a:prstGeom prst="rect">
              <a:avLst/>
            </a:prstGeom>
          </p:spPr>
        </p:pic>
        <p:pic>
          <p:nvPicPr>
            <p:cNvPr id="73" name="图片 72" descr="SUGON图标"/>
            <p:cNvPicPr>
              <a:picLocks noChangeAspect="1"/>
            </p:cNvPicPr>
            <p:nvPr/>
          </p:nvPicPr>
          <p:blipFill>
            <a:blip r:embed="rId5" cstate="print"/>
            <a:stretch>
              <a:fillRect/>
            </a:stretch>
          </p:blipFill>
          <p:spPr>
            <a:xfrm>
              <a:off x="3414806" y="1230659"/>
              <a:ext cx="1108776" cy="486699"/>
            </a:xfrm>
            <a:prstGeom prst="rect">
              <a:avLst/>
            </a:prstGeom>
          </p:spPr>
        </p:pic>
        <p:cxnSp>
          <p:nvCxnSpPr>
            <p:cNvPr id="74" name="直接连接符 73"/>
            <p:cNvCxnSpPr/>
            <p:nvPr/>
          </p:nvCxnSpPr>
          <p:spPr>
            <a:xfrm rot="5400000">
              <a:off x="4418500" y="1490845"/>
              <a:ext cx="252000" cy="2326"/>
            </a:xfrm>
            <a:prstGeom prst="line">
              <a:avLst/>
            </a:prstGeom>
            <a:ln w="12700">
              <a:solidFill>
                <a:srgbClr val="FFFFFF">
                  <a:alpha val="69804"/>
                </a:srgb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 calcmode="lin" valueType="num">
                                      <p:cBhvr>
                                        <p:cTn id="9" dur="500" fill="hold"/>
                                        <p:tgtEl>
                                          <p:spTgt spid="47"/>
                                        </p:tgtEl>
                                        <p:attrNameLst>
                                          <p:attrName>style.rotation</p:attrName>
                                        </p:attrNameLst>
                                      </p:cBhvr>
                                      <p:tavLst>
                                        <p:tav tm="0">
                                          <p:val>
                                            <p:fltVal val="360"/>
                                          </p:val>
                                        </p:tav>
                                        <p:tav tm="100000">
                                          <p:val>
                                            <p:fltVal val="0"/>
                                          </p:val>
                                        </p:tav>
                                      </p:tavLst>
                                    </p:anim>
                                    <p:animEffect transition="in" filter="fade">
                                      <p:cBhvr>
                                        <p:cTn id="10" dur="500"/>
                                        <p:tgtEl>
                                          <p:spTgt spid="47"/>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down)">
                                      <p:cBhvr>
                                        <p:cTn id="14" dur="500"/>
                                        <p:tgtEl>
                                          <p:spTgt spid="21"/>
                                        </p:tgtEl>
                                      </p:cBhvr>
                                    </p:animEffect>
                                  </p:childTnLst>
                                </p:cTn>
                              </p:par>
                            </p:childTnLst>
                          </p:cTn>
                        </p:par>
                        <p:par>
                          <p:cTn id="15" fill="hold">
                            <p:stCondLst>
                              <p:cond delay="1000"/>
                            </p:stCondLst>
                            <p:childTnLst>
                              <p:par>
                                <p:cTn id="16" presetID="12" presetClass="entr" presetSubtype="4" fill="hold" grpId="0" nodeType="after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slide(fromBottom)">
                                      <p:cBhvr>
                                        <p:cTn id="18" dur="500"/>
                                        <p:tgtEl>
                                          <p:spTgt spid="50"/>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slide(fromBottom)">
                                      <p:cBhvr>
                                        <p:cTn id="22" dur="500"/>
                                        <p:tgtEl>
                                          <p:spTgt spid="2"/>
                                        </p:tgtEl>
                                      </p:cBhvr>
                                    </p:animEffect>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 calcmode="lin" valueType="num">
                                      <p:cBhvr>
                                        <p:cTn id="26" dur="500" fill="hold"/>
                                        <p:tgtEl>
                                          <p:spTgt spid="55"/>
                                        </p:tgtEl>
                                        <p:attrNameLst>
                                          <p:attrName>ppt_w</p:attrName>
                                        </p:attrNameLst>
                                      </p:cBhvr>
                                      <p:tavLst>
                                        <p:tav tm="0">
                                          <p:val>
                                            <p:fltVal val="0"/>
                                          </p:val>
                                        </p:tav>
                                        <p:tav tm="100000">
                                          <p:val>
                                            <p:strVal val="#ppt_w"/>
                                          </p:val>
                                        </p:tav>
                                      </p:tavLst>
                                    </p:anim>
                                    <p:anim calcmode="lin" valueType="num">
                                      <p:cBhvr>
                                        <p:cTn id="27" dur="500" fill="hold"/>
                                        <p:tgtEl>
                                          <p:spTgt spid="55"/>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 calcmode="lin" valueType="num">
                                      <p:cBhvr>
                                        <p:cTn id="30" dur="500" fill="hold"/>
                                        <p:tgtEl>
                                          <p:spTgt spid="52"/>
                                        </p:tgtEl>
                                        <p:attrNameLst>
                                          <p:attrName>ppt_w</p:attrName>
                                        </p:attrNameLst>
                                      </p:cBhvr>
                                      <p:tavLst>
                                        <p:tav tm="0">
                                          <p:val>
                                            <p:fltVal val="0"/>
                                          </p:val>
                                        </p:tav>
                                        <p:tav tm="100000">
                                          <p:val>
                                            <p:strVal val="#ppt_w"/>
                                          </p:val>
                                        </p:tav>
                                      </p:tavLst>
                                    </p:anim>
                                    <p:anim calcmode="lin" valueType="num">
                                      <p:cBhvr>
                                        <p:cTn id="31" dur="500" fill="hold"/>
                                        <p:tgtEl>
                                          <p:spTgt spid="52"/>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 calcmode="lin" valueType="num">
                                      <p:cBhvr>
                                        <p:cTn id="34" dur="500" fill="hold"/>
                                        <p:tgtEl>
                                          <p:spTgt spid="51"/>
                                        </p:tgtEl>
                                        <p:attrNameLst>
                                          <p:attrName>ppt_w</p:attrName>
                                        </p:attrNameLst>
                                      </p:cBhvr>
                                      <p:tavLst>
                                        <p:tav tm="0">
                                          <p:val>
                                            <p:fltVal val="0"/>
                                          </p:val>
                                        </p:tav>
                                        <p:tav tm="100000">
                                          <p:val>
                                            <p:strVal val="#ppt_w"/>
                                          </p:val>
                                        </p:tav>
                                      </p:tavLst>
                                    </p:anim>
                                    <p:anim calcmode="lin" valueType="num">
                                      <p:cBhvr>
                                        <p:cTn id="35" dur="500" fill="hold"/>
                                        <p:tgtEl>
                                          <p:spTgt spid="51"/>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0"/>
                                  </p:stCondLst>
                                  <p:childTnLst>
                                    <p:set>
                                      <p:cBhvr>
                                        <p:cTn id="37" dur="1" fill="hold">
                                          <p:stCondLst>
                                            <p:cond delay="0"/>
                                          </p:stCondLst>
                                        </p:cTn>
                                        <p:tgtEl>
                                          <p:spTgt spid="68"/>
                                        </p:tgtEl>
                                        <p:attrNameLst>
                                          <p:attrName>style.visibility</p:attrName>
                                        </p:attrNameLst>
                                      </p:cBhvr>
                                      <p:to>
                                        <p:strVal val="visible"/>
                                      </p:to>
                                    </p:set>
                                    <p:anim calcmode="lin" valueType="num">
                                      <p:cBhvr>
                                        <p:cTn id="38" dur="500" fill="hold"/>
                                        <p:tgtEl>
                                          <p:spTgt spid="68"/>
                                        </p:tgtEl>
                                        <p:attrNameLst>
                                          <p:attrName>ppt_w</p:attrName>
                                        </p:attrNameLst>
                                      </p:cBhvr>
                                      <p:tavLst>
                                        <p:tav tm="0">
                                          <p:val>
                                            <p:fltVal val="0"/>
                                          </p:val>
                                        </p:tav>
                                        <p:tav tm="100000">
                                          <p:val>
                                            <p:strVal val="#ppt_w"/>
                                          </p:val>
                                        </p:tav>
                                      </p:tavLst>
                                    </p:anim>
                                    <p:anim calcmode="lin" valueType="num">
                                      <p:cBhvr>
                                        <p:cTn id="39" dur="500" fill="hold"/>
                                        <p:tgtEl>
                                          <p:spTgt spid="68"/>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0"/>
                                  </p:stCondLst>
                                  <p:childTnLst>
                                    <p:set>
                                      <p:cBhvr>
                                        <p:cTn id="41" dur="1" fill="hold">
                                          <p:stCondLst>
                                            <p:cond delay="0"/>
                                          </p:stCondLst>
                                        </p:cTn>
                                        <p:tgtEl>
                                          <p:spTgt spid="67"/>
                                        </p:tgtEl>
                                        <p:attrNameLst>
                                          <p:attrName>style.visibility</p:attrName>
                                        </p:attrNameLst>
                                      </p:cBhvr>
                                      <p:to>
                                        <p:strVal val="visible"/>
                                      </p:to>
                                    </p:set>
                                    <p:anim calcmode="lin" valueType="num">
                                      <p:cBhvr>
                                        <p:cTn id="42" dur="500" fill="hold"/>
                                        <p:tgtEl>
                                          <p:spTgt spid="67"/>
                                        </p:tgtEl>
                                        <p:attrNameLst>
                                          <p:attrName>ppt_w</p:attrName>
                                        </p:attrNameLst>
                                      </p:cBhvr>
                                      <p:tavLst>
                                        <p:tav tm="0">
                                          <p:val>
                                            <p:fltVal val="0"/>
                                          </p:val>
                                        </p:tav>
                                        <p:tav tm="100000">
                                          <p:val>
                                            <p:strVal val="#ppt_w"/>
                                          </p:val>
                                        </p:tav>
                                      </p:tavLst>
                                    </p:anim>
                                    <p:anim calcmode="lin" valueType="num">
                                      <p:cBhvr>
                                        <p:cTn id="43" dur="500" fill="hold"/>
                                        <p:tgtEl>
                                          <p:spTgt spid="67"/>
                                        </p:tgtEl>
                                        <p:attrNameLst>
                                          <p:attrName>ppt_h</p:attrName>
                                        </p:attrNameLst>
                                      </p:cBhvr>
                                      <p:tavLst>
                                        <p:tav tm="0">
                                          <p:val>
                                            <p:fltVal val="0"/>
                                          </p:val>
                                        </p:tav>
                                        <p:tav tm="100000">
                                          <p:val>
                                            <p:strVal val="#ppt_h"/>
                                          </p:val>
                                        </p:tav>
                                      </p:tavLst>
                                    </p:anim>
                                  </p:childTnLst>
                                </p:cTn>
                              </p:par>
                            </p:childTnLst>
                          </p:cTn>
                        </p:par>
                        <p:par>
                          <p:cTn id="44" fill="hold">
                            <p:stCondLst>
                              <p:cond delay="2500"/>
                            </p:stCondLst>
                            <p:childTnLst>
                              <p:par>
                                <p:cTn id="45" presetID="22" presetClass="entr" presetSubtype="4"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500"/>
                                        <p:tgtEl>
                                          <p:spTgt spid="22"/>
                                        </p:tgtEl>
                                      </p:cBhvr>
                                    </p:animEffect>
                                  </p:childTnLst>
                                </p:cTn>
                              </p:par>
                            </p:childTnLst>
                          </p:cTn>
                        </p:par>
                        <p:par>
                          <p:cTn id="48" fill="hold">
                            <p:stCondLst>
                              <p:cond delay="3000"/>
                            </p:stCondLst>
                            <p:childTnLst>
                              <p:par>
                                <p:cTn id="49" presetID="22" presetClass="entr" presetSubtype="1" fill="hold"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up)">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animBg="1"/>
      <p:bldP spid="52" grpId="0" animBg="1"/>
      <p:bldP spid="55" grpId="0" animBg="1"/>
      <p:bldP spid="50" grpId="0"/>
      <p:bldP spid="67" grpId="0" animBg="1"/>
      <p:bldP spid="6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任意多边形 133"/>
          <p:cNvSpPr/>
          <p:nvPr/>
        </p:nvSpPr>
        <p:spPr>
          <a:xfrm>
            <a:off x="0" y="2388385"/>
            <a:ext cx="9144000" cy="370511"/>
          </a:xfrm>
          <a:custGeom>
            <a:avLst/>
            <a:gdLst>
              <a:gd name="connsiteX0" fmla="*/ 0 w 9948397"/>
              <a:gd name="connsiteY0" fmla="*/ 541994 h 693248"/>
              <a:gd name="connsiteX1" fmla="*/ 1395663 w 9948397"/>
              <a:gd name="connsiteY1" fmla="*/ 95106 h 693248"/>
              <a:gd name="connsiteX2" fmla="*/ 3258839 w 9948397"/>
              <a:gd name="connsiteY2" fmla="*/ 590120 h 693248"/>
              <a:gd name="connsiteX3" fmla="*/ 5266394 w 9948397"/>
              <a:gd name="connsiteY3" fmla="*/ 12604 h 693248"/>
              <a:gd name="connsiteX4" fmla="*/ 7053943 w 9948397"/>
              <a:gd name="connsiteY4" fmla="*/ 665747 h 693248"/>
              <a:gd name="connsiteX5" fmla="*/ 8621486 w 9948397"/>
              <a:gd name="connsiteY5" fmla="*/ 136357 h 693248"/>
              <a:gd name="connsiteX6" fmla="*/ 9948397 w 9948397"/>
              <a:gd name="connsiteY6" fmla="*/ 693248 h 69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48397" h="693248">
                <a:moveTo>
                  <a:pt x="0" y="541994"/>
                </a:moveTo>
                <a:cubicBezTo>
                  <a:pt x="426261" y="314539"/>
                  <a:pt x="852523" y="87085"/>
                  <a:pt x="1395663" y="95106"/>
                </a:cubicBezTo>
                <a:cubicBezTo>
                  <a:pt x="1938803" y="103127"/>
                  <a:pt x="2613717" y="603870"/>
                  <a:pt x="3258839" y="590120"/>
                </a:cubicBezTo>
                <a:cubicBezTo>
                  <a:pt x="3903961" y="576370"/>
                  <a:pt x="4633877" y="0"/>
                  <a:pt x="5266394" y="12604"/>
                </a:cubicBezTo>
                <a:cubicBezTo>
                  <a:pt x="5898911" y="25208"/>
                  <a:pt x="6494761" y="645121"/>
                  <a:pt x="7053943" y="665747"/>
                </a:cubicBezTo>
                <a:cubicBezTo>
                  <a:pt x="7613125" y="686373"/>
                  <a:pt x="8139077" y="131774"/>
                  <a:pt x="8621486" y="136357"/>
                </a:cubicBezTo>
                <a:cubicBezTo>
                  <a:pt x="9103895" y="140941"/>
                  <a:pt x="9727245" y="600433"/>
                  <a:pt x="9948397" y="693248"/>
                </a:cubicBezTo>
              </a:path>
            </a:pathLst>
          </a:custGeom>
          <a:ln>
            <a:solidFill>
              <a:srgbClr val="B22F33">
                <a:alpha val="50196"/>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35" name="任意多边形 134"/>
          <p:cNvSpPr/>
          <p:nvPr/>
        </p:nvSpPr>
        <p:spPr>
          <a:xfrm>
            <a:off x="-6875" y="2286011"/>
            <a:ext cx="9157750" cy="493868"/>
          </a:xfrm>
          <a:custGeom>
            <a:avLst/>
            <a:gdLst>
              <a:gd name="connsiteX0" fmla="*/ 0 w 9157750"/>
              <a:gd name="connsiteY0" fmla="*/ 55001 h 493868"/>
              <a:gd name="connsiteX1" fmla="*/ 1381913 w 9157750"/>
              <a:gd name="connsiteY1" fmla="*/ 412511 h 493868"/>
              <a:gd name="connsiteX2" fmla="*/ 3066334 w 9157750"/>
              <a:gd name="connsiteY2" fmla="*/ 6875 h 493868"/>
              <a:gd name="connsiteX3" fmla="*/ 5163266 w 9157750"/>
              <a:gd name="connsiteY3" fmla="*/ 453762 h 493868"/>
              <a:gd name="connsiteX4" fmla="*/ 6930189 w 9157750"/>
              <a:gd name="connsiteY4" fmla="*/ 6875 h 493868"/>
              <a:gd name="connsiteX5" fmla="*/ 8373979 w 9157750"/>
              <a:gd name="connsiteY5" fmla="*/ 481263 h 493868"/>
              <a:gd name="connsiteX6" fmla="*/ 9157750 w 9157750"/>
              <a:gd name="connsiteY6" fmla="*/ 82502 h 49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7750" h="493868">
                <a:moveTo>
                  <a:pt x="0" y="55001"/>
                </a:moveTo>
                <a:cubicBezTo>
                  <a:pt x="435428" y="237766"/>
                  <a:pt x="870857" y="420532"/>
                  <a:pt x="1381913" y="412511"/>
                </a:cubicBezTo>
                <a:cubicBezTo>
                  <a:pt x="1892969" y="404490"/>
                  <a:pt x="2436109" y="0"/>
                  <a:pt x="3066334" y="6875"/>
                </a:cubicBezTo>
                <a:cubicBezTo>
                  <a:pt x="3696559" y="13750"/>
                  <a:pt x="4519290" y="453762"/>
                  <a:pt x="5163266" y="453762"/>
                </a:cubicBezTo>
                <a:cubicBezTo>
                  <a:pt x="5807242" y="453762"/>
                  <a:pt x="6395070" y="2292"/>
                  <a:pt x="6930189" y="6875"/>
                </a:cubicBezTo>
                <a:cubicBezTo>
                  <a:pt x="7465308" y="11459"/>
                  <a:pt x="8002719" y="468659"/>
                  <a:pt x="8373979" y="481263"/>
                </a:cubicBezTo>
                <a:cubicBezTo>
                  <a:pt x="8745239" y="493868"/>
                  <a:pt x="9157750" y="82502"/>
                  <a:pt x="9157750" y="82502"/>
                </a:cubicBezTo>
              </a:path>
            </a:pathLst>
          </a:custGeom>
          <a:ln>
            <a:solidFill>
              <a:srgbClr val="B22F33">
                <a:alpha val="50196"/>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20" name="文本框 6"/>
          <p:cNvSpPr txBox="1"/>
          <p:nvPr/>
        </p:nvSpPr>
        <p:spPr>
          <a:xfrm>
            <a:off x="152407" y="129108"/>
            <a:ext cx="1428760" cy="684803"/>
          </a:xfrm>
          <a:prstGeom prst="rect">
            <a:avLst/>
          </a:prstGeom>
          <a:noFill/>
        </p:spPr>
        <p:txBody>
          <a:bodyPr wrap="square" lIns="68580" tIns="34290" rIns="68580" bIns="34290" rtlCol="0">
            <a:spAutoFit/>
          </a:bodyPr>
          <a:lstStyle/>
          <a:p>
            <a:pPr algn="ctr"/>
            <a:r>
              <a:rPr lang="zh-CN" altLang="en-US" sz="4000" b="1" dirty="0">
                <a:solidFill>
                  <a:schemeClr val="tx1">
                    <a:lumMod val="75000"/>
                    <a:lumOff val="25000"/>
                  </a:schemeClr>
                </a:solidFill>
                <a:latin typeface="微软雅黑" panose="020B0503020204020204" charset="-122"/>
                <a:ea typeface="微软雅黑" panose="020B0503020204020204" charset="-122"/>
              </a:rPr>
              <a:t>目录</a:t>
            </a:r>
            <a:endParaRPr lang="en-US" altLang="zh-CN" sz="4000" b="1" dirty="0">
              <a:solidFill>
                <a:schemeClr val="tx1">
                  <a:lumMod val="75000"/>
                  <a:lumOff val="25000"/>
                </a:schemeClr>
              </a:solidFill>
              <a:latin typeface="微软雅黑" panose="020B0503020204020204" charset="-122"/>
              <a:ea typeface="微软雅黑" panose="020B0503020204020204" charset="-122"/>
            </a:endParaRPr>
          </a:p>
        </p:txBody>
      </p:sp>
      <p:grpSp>
        <p:nvGrpSpPr>
          <p:cNvPr id="42" name="组合 41"/>
          <p:cNvGrpSpPr/>
          <p:nvPr/>
        </p:nvGrpSpPr>
        <p:grpSpPr>
          <a:xfrm>
            <a:off x="857717" y="2138352"/>
            <a:ext cx="7428567" cy="797860"/>
            <a:chOff x="900087" y="2138352"/>
            <a:chExt cx="7428567" cy="797860"/>
          </a:xfrm>
        </p:grpSpPr>
        <p:grpSp>
          <p:nvGrpSpPr>
            <p:cNvPr id="133" name="组合 132"/>
            <p:cNvGrpSpPr/>
            <p:nvPr/>
          </p:nvGrpSpPr>
          <p:grpSpPr>
            <a:xfrm>
              <a:off x="900087" y="2138352"/>
              <a:ext cx="784833" cy="797860"/>
              <a:chOff x="1000099" y="1980054"/>
              <a:chExt cx="784833" cy="797860"/>
            </a:xfrm>
          </p:grpSpPr>
          <p:grpSp>
            <p:nvGrpSpPr>
              <p:cNvPr id="131" name="组合 130"/>
              <p:cNvGrpSpPr/>
              <p:nvPr/>
            </p:nvGrpSpPr>
            <p:grpSpPr>
              <a:xfrm>
                <a:off x="1000099" y="1980054"/>
                <a:ext cx="784833" cy="797860"/>
                <a:chOff x="1000100" y="2214560"/>
                <a:chExt cx="554156" cy="563354"/>
              </a:xfrm>
            </p:grpSpPr>
            <p:sp>
              <p:nvSpPr>
                <p:cNvPr id="83" name="椭圆 82"/>
                <p:cNvSpPr/>
                <p:nvPr/>
              </p:nvSpPr>
              <p:spPr>
                <a:xfrm>
                  <a:off x="1000100" y="2214560"/>
                  <a:ext cx="554156" cy="554157"/>
                </a:xfrm>
                <a:prstGeom prst="ellipse">
                  <a:avLst/>
                </a:prstGeom>
                <a:solidFill>
                  <a:srgbClr val="FFFFFF"/>
                </a:solidFill>
                <a:ln w="12700" cap="flat" cmpd="sng" algn="ctr">
                  <a:solidFill>
                    <a:srgbClr val="B22F33">
                      <a:alpha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5000" b="0" i="0" u="none" strike="noStrike" kern="0" cap="none" spc="0" normalizeH="0" baseline="0" noProof="0" dirty="0">
                    <a:ln>
                      <a:noFill/>
                    </a:ln>
                    <a:solidFill>
                      <a:sysClr val="window" lastClr="FFFFFF"/>
                    </a:solidFill>
                    <a:effectLst/>
                    <a:uLnTx/>
                    <a:uFillTx/>
                    <a:latin typeface="微软雅黑"/>
                    <a:ea typeface="微软雅黑"/>
                    <a:cs typeface="+mn-cs"/>
                  </a:endParaRPr>
                </a:p>
              </p:txBody>
            </p:sp>
            <p:sp>
              <p:nvSpPr>
                <p:cNvPr id="82" name="椭圆 81"/>
                <p:cNvSpPr/>
                <p:nvPr/>
              </p:nvSpPr>
              <p:spPr>
                <a:xfrm>
                  <a:off x="1046389" y="2260849"/>
                  <a:ext cx="461578" cy="461578"/>
                </a:xfrm>
                <a:prstGeom prst="ellipse">
                  <a:avLst/>
                </a:prstGeom>
                <a:solidFill>
                  <a:srgbClr val="B22F3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chemeClr val="tx1">
                        <a:lumMod val="75000"/>
                        <a:lumOff val="25000"/>
                      </a:schemeClr>
                    </a:solidFill>
                    <a:effectLst/>
                    <a:uLnTx/>
                    <a:uFillTx/>
                    <a:latin typeface="微软雅黑"/>
                    <a:ea typeface="微软雅黑"/>
                    <a:cs typeface="+mn-cs"/>
                  </a:endParaRPr>
                </a:p>
              </p:txBody>
            </p:sp>
            <p:sp>
              <p:nvSpPr>
                <p:cNvPr id="84" name="椭圆 83"/>
                <p:cNvSpPr/>
                <p:nvPr/>
              </p:nvSpPr>
              <p:spPr>
                <a:xfrm>
                  <a:off x="1399447" y="2649243"/>
                  <a:ext cx="128671" cy="128671"/>
                </a:xfrm>
                <a:prstGeom prst="ellipse">
                  <a:avLst/>
                </a:prstGeom>
                <a:solidFill>
                  <a:srgbClr val="FDAF17">
                    <a:alpha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sysClr val="window" lastClr="FFFFFF"/>
                    </a:solidFill>
                    <a:effectLst/>
                    <a:uLnTx/>
                    <a:uFillTx/>
                    <a:latin typeface="微软雅黑"/>
                    <a:ea typeface="微软雅黑"/>
                    <a:cs typeface="+mn-ea"/>
                    <a:sym typeface="+mn-lt"/>
                  </a:endParaRPr>
                </a:p>
              </p:txBody>
            </p:sp>
            <p:sp>
              <p:nvSpPr>
                <p:cNvPr id="85" name="椭圆 84"/>
                <p:cNvSpPr/>
                <p:nvPr/>
              </p:nvSpPr>
              <p:spPr>
                <a:xfrm>
                  <a:off x="1046389" y="2226855"/>
                  <a:ext cx="80950" cy="80950"/>
                </a:xfrm>
                <a:prstGeom prst="ellipse">
                  <a:avLst/>
                </a:prstGeom>
                <a:solidFill>
                  <a:srgbClr val="FDAF17">
                    <a:alpha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sysClr val="window" lastClr="FFFFFF"/>
                    </a:solidFill>
                    <a:effectLst/>
                    <a:uLnTx/>
                    <a:uFillTx/>
                    <a:latin typeface="微软雅黑"/>
                    <a:ea typeface="微软雅黑"/>
                    <a:cs typeface="+mn-ea"/>
                    <a:sym typeface="+mn-lt"/>
                  </a:endParaRPr>
                </a:p>
              </p:txBody>
            </p:sp>
          </p:grpSp>
          <p:sp>
            <p:nvSpPr>
              <p:cNvPr id="132" name="TextBox 131"/>
              <p:cNvSpPr txBox="1"/>
              <p:nvPr/>
            </p:nvSpPr>
            <p:spPr>
              <a:xfrm>
                <a:off x="1072556" y="2078559"/>
                <a:ext cx="639919" cy="584775"/>
              </a:xfrm>
              <a:prstGeom prst="rect">
                <a:avLst/>
              </a:prstGeom>
              <a:noFill/>
            </p:spPr>
            <p:txBody>
              <a:bodyPr wrap="none" rtlCol="0">
                <a:spAutoFit/>
              </a:bodyPr>
              <a:lstStyle/>
              <a:p>
                <a:r>
                  <a:rPr lang="en-US" altLang="zh-CN" sz="3200" b="1" dirty="0">
                    <a:solidFill>
                      <a:schemeClr val="bg1"/>
                    </a:solidFill>
                  </a:rPr>
                  <a:t>01</a:t>
                </a:r>
                <a:endParaRPr lang="zh-CN" altLang="en-US" sz="3200" b="1" dirty="0">
                  <a:solidFill>
                    <a:schemeClr val="bg1"/>
                  </a:solidFill>
                </a:endParaRPr>
              </a:p>
            </p:txBody>
          </p:sp>
        </p:grpSp>
        <p:grpSp>
          <p:nvGrpSpPr>
            <p:cNvPr id="136" name="组合 135"/>
            <p:cNvGrpSpPr/>
            <p:nvPr/>
          </p:nvGrpSpPr>
          <p:grpSpPr>
            <a:xfrm>
              <a:off x="3043227" y="2138352"/>
              <a:ext cx="784833" cy="797860"/>
              <a:chOff x="1000099" y="1980054"/>
              <a:chExt cx="784833" cy="797860"/>
            </a:xfrm>
          </p:grpSpPr>
          <p:grpSp>
            <p:nvGrpSpPr>
              <p:cNvPr id="137" name="组合 136"/>
              <p:cNvGrpSpPr/>
              <p:nvPr/>
            </p:nvGrpSpPr>
            <p:grpSpPr>
              <a:xfrm>
                <a:off x="1000099" y="1980054"/>
                <a:ext cx="784833" cy="797860"/>
                <a:chOff x="1000100" y="2214560"/>
                <a:chExt cx="554156" cy="563354"/>
              </a:xfrm>
            </p:grpSpPr>
            <p:sp>
              <p:nvSpPr>
                <p:cNvPr id="139" name="椭圆 138"/>
                <p:cNvSpPr/>
                <p:nvPr/>
              </p:nvSpPr>
              <p:spPr>
                <a:xfrm>
                  <a:off x="1000100" y="2214560"/>
                  <a:ext cx="554156" cy="554157"/>
                </a:xfrm>
                <a:prstGeom prst="ellipse">
                  <a:avLst/>
                </a:prstGeom>
                <a:solidFill>
                  <a:srgbClr val="FFFFFF"/>
                </a:solidFill>
                <a:ln w="12700" cap="flat" cmpd="sng" algn="ctr">
                  <a:solidFill>
                    <a:srgbClr val="B22F33">
                      <a:alpha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5000" b="0" i="0" u="none" strike="noStrike" kern="0" cap="none" spc="0" normalizeH="0" baseline="0" noProof="0" dirty="0">
                    <a:ln>
                      <a:noFill/>
                    </a:ln>
                    <a:solidFill>
                      <a:sysClr val="window" lastClr="FFFFFF"/>
                    </a:solidFill>
                    <a:effectLst/>
                    <a:uLnTx/>
                    <a:uFillTx/>
                    <a:latin typeface="微软雅黑"/>
                    <a:ea typeface="微软雅黑"/>
                    <a:cs typeface="+mn-cs"/>
                  </a:endParaRPr>
                </a:p>
              </p:txBody>
            </p:sp>
            <p:sp>
              <p:nvSpPr>
                <p:cNvPr id="140" name="椭圆 139"/>
                <p:cNvSpPr/>
                <p:nvPr/>
              </p:nvSpPr>
              <p:spPr>
                <a:xfrm>
                  <a:off x="1046389" y="2260849"/>
                  <a:ext cx="461578" cy="461578"/>
                </a:xfrm>
                <a:prstGeom prst="ellipse">
                  <a:avLst/>
                </a:prstGeom>
                <a:solidFill>
                  <a:srgbClr val="B22F3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chemeClr val="tx1">
                        <a:lumMod val="75000"/>
                        <a:lumOff val="25000"/>
                      </a:schemeClr>
                    </a:solidFill>
                    <a:effectLst/>
                    <a:uLnTx/>
                    <a:uFillTx/>
                    <a:latin typeface="微软雅黑"/>
                    <a:ea typeface="微软雅黑"/>
                    <a:cs typeface="+mn-cs"/>
                  </a:endParaRPr>
                </a:p>
              </p:txBody>
            </p:sp>
            <p:sp>
              <p:nvSpPr>
                <p:cNvPr id="141" name="椭圆 140"/>
                <p:cNvSpPr/>
                <p:nvPr/>
              </p:nvSpPr>
              <p:spPr>
                <a:xfrm>
                  <a:off x="1399447" y="2649243"/>
                  <a:ext cx="128671" cy="128671"/>
                </a:xfrm>
                <a:prstGeom prst="ellipse">
                  <a:avLst/>
                </a:prstGeom>
                <a:solidFill>
                  <a:srgbClr val="FDAF17">
                    <a:alpha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sysClr val="window" lastClr="FFFFFF"/>
                    </a:solidFill>
                    <a:effectLst/>
                    <a:uLnTx/>
                    <a:uFillTx/>
                    <a:latin typeface="微软雅黑"/>
                    <a:ea typeface="微软雅黑"/>
                    <a:cs typeface="+mn-ea"/>
                    <a:sym typeface="+mn-lt"/>
                  </a:endParaRPr>
                </a:p>
              </p:txBody>
            </p:sp>
            <p:sp>
              <p:nvSpPr>
                <p:cNvPr id="142" name="椭圆 141"/>
                <p:cNvSpPr/>
                <p:nvPr/>
              </p:nvSpPr>
              <p:spPr>
                <a:xfrm>
                  <a:off x="1046389" y="2226855"/>
                  <a:ext cx="80950" cy="80950"/>
                </a:xfrm>
                <a:prstGeom prst="ellipse">
                  <a:avLst/>
                </a:prstGeom>
                <a:solidFill>
                  <a:srgbClr val="FDAF17">
                    <a:alpha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sysClr val="window" lastClr="FFFFFF"/>
                    </a:solidFill>
                    <a:effectLst/>
                    <a:uLnTx/>
                    <a:uFillTx/>
                    <a:latin typeface="微软雅黑"/>
                    <a:ea typeface="微软雅黑"/>
                    <a:cs typeface="+mn-ea"/>
                    <a:sym typeface="+mn-lt"/>
                  </a:endParaRPr>
                </a:p>
              </p:txBody>
            </p:sp>
          </p:grpSp>
          <p:sp>
            <p:nvSpPr>
              <p:cNvPr id="138" name="TextBox 137"/>
              <p:cNvSpPr txBox="1"/>
              <p:nvPr/>
            </p:nvSpPr>
            <p:spPr>
              <a:xfrm>
                <a:off x="1072556" y="2078559"/>
                <a:ext cx="639919" cy="584775"/>
              </a:xfrm>
              <a:prstGeom prst="rect">
                <a:avLst/>
              </a:prstGeom>
              <a:noFill/>
            </p:spPr>
            <p:txBody>
              <a:bodyPr wrap="none" rtlCol="0">
                <a:spAutoFit/>
              </a:bodyPr>
              <a:lstStyle/>
              <a:p>
                <a:r>
                  <a:rPr lang="en-US" altLang="zh-CN" sz="3200" b="1" dirty="0">
                    <a:solidFill>
                      <a:schemeClr val="bg1"/>
                    </a:solidFill>
                  </a:rPr>
                  <a:t>02</a:t>
                </a:r>
                <a:endParaRPr lang="zh-CN" altLang="en-US" sz="3200" b="1" dirty="0">
                  <a:solidFill>
                    <a:schemeClr val="bg1"/>
                  </a:solidFill>
                </a:endParaRPr>
              </a:p>
            </p:txBody>
          </p:sp>
        </p:grpSp>
        <p:grpSp>
          <p:nvGrpSpPr>
            <p:cNvPr id="143" name="组合 142"/>
            <p:cNvGrpSpPr/>
            <p:nvPr/>
          </p:nvGrpSpPr>
          <p:grpSpPr>
            <a:xfrm>
              <a:off x="5400681" y="2138352"/>
              <a:ext cx="784833" cy="797860"/>
              <a:chOff x="1000099" y="1980054"/>
              <a:chExt cx="784833" cy="797860"/>
            </a:xfrm>
          </p:grpSpPr>
          <p:grpSp>
            <p:nvGrpSpPr>
              <p:cNvPr id="144" name="组合 143"/>
              <p:cNvGrpSpPr/>
              <p:nvPr/>
            </p:nvGrpSpPr>
            <p:grpSpPr>
              <a:xfrm>
                <a:off x="1000099" y="1980054"/>
                <a:ext cx="784833" cy="797860"/>
                <a:chOff x="1000100" y="2214560"/>
                <a:chExt cx="554156" cy="563354"/>
              </a:xfrm>
            </p:grpSpPr>
            <p:sp>
              <p:nvSpPr>
                <p:cNvPr id="146" name="椭圆 145"/>
                <p:cNvSpPr/>
                <p:nvPr/>
              </p:nvSpPr>
              <p:spPr>
                <a:xfrm>
                  <a:off x="1000100" y="2214560"/>
                  <a:ext cx="554156" cy="554157"/>
                </a:xfrm>
                <a:prstGeom prst="ellipse">
                  <a:avLst/>
                </a:prstGeom>
                <a:solidFill>
                  <a:srgbClr val="FFFFFF"/>
                </a:solidFill>
                <a:ln w="12700" cap="flat" cmpd="sng" algn="ctr">
                  <a:solidFill>
                    <a:srgbClr val="B22F33">
                      <a:alpha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5000" b="0" i="0" u="none" strike="noStrike" kern="0" cap="none" spc="0" normalizeH="0" baseline="0" noProof="0" dirty="0">
                    <a:ln>
                      <a:noFill/>
                    </a:ln>
                    <a:solidFill>
                      <a:sysClr val="window" lastClr="FFFFFF"/>
                    </a:solidFill>
                    <a:effectLst/>
                    <a:uLnTx/>
                    <a:uFillTx/>
                    <a:latin typeface="微软雅黑"/>
                    <a:ea typeface="微软雅黑"/>
                    <a:cs typeface="+mn-cs"/>
                  </a:endParaRPr>
                </a:p>
              </p:txBody>
            </p:sp>
            <p:sp>
              <p:nvSpPr>
                <p:cNvPr id="147" name="椭圆 146"/>
                <p:cNvSpPr/>
                <p:nvPr/>
              </p:nvSpPr>
              <p:spPr>
                <a:xfrm>
                  <a:off x="1046389" y="2260849"/>
                  <a:ext cx="461578" cy="461578"/>
                </a:xfrm>
                <a:prstGeom prst="ellipse">
                  <a:avLst/>
                </a:prstGeom>
                <a:solidFill>
                  <a:srgbClr val="B22F3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chemeClr val="tx1">
                        <a:lumMod val="75000"/>
                        <a:lumOff val="25000"/>
                      </a:schemeClr>
                    </a:solidFill>
                    <a:effectLst/>
                    <a:uLnTx/>
                    <a:uFillTx/>
                    <a:latin typeface="微软雅黑"/>
                    <a:ea typeface="微软雅黑"/>
                    <a:cs typeface="+mn-cs"/>
                  </a:endParaRPr>
                </a:p>
              </p:txBody>
            </p:sp>
            <p:sp>
              <p:nvSpPr>
                <p:cNvPr id="148" name="椭圆 147"/>
                <p:cNvSpPr/>
                <p:nvPr/>
              </p:nvSpPr>
              <p:spPr>
                <a:xfrm>
                  <a:off x="1399447" y="2649243"/>
                  <a:ext cx="128671" cy="128671"/>
                </a:xfrm>
                <a:prstGeom prst="ellipse">
                  <a:avLst/>
                </a:prstGeom>
                <a:solidFill>
                  <a:srgbClr val="FDAF17"/>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sysClr val="window" lastClr="FFFFFF"/>
                    </a:solidFill>
                    <a:effectLst/>
                    <a:uLnTx/>
                    <a:uFillTx/>
                    <a:latin typeface="微软雅黑"/>
                    <a:ea typeface="微软雅黑"/>
                    <a:cs typeface="+mn-ea"/>
                    <a:sym typeface="+mn-lt"/>
                  </a:endParaRPr>
                </a:p>
              </p:txBody>
            </p:sp>
            <p:sp>
              <p:nvSpPr>
                <p:cNvPr id="149" name="椭圆 148"/>
                <p:cNvSpPr/>
                <p:nvPr/>
              </p:nvSpPr>
              <p:spPr>
                <a:xfrm>
                  <a:off x="1046389" y="2226855"/>
                  <a:ext cx="80950" cy="80950"/>
                </a:xfrm>
                <a:prstGeom prst="ellipse">
                  <a:avLst/>
                </a:prstGeom>
                <a:solidFill>
                  <a:srgbClr val="FDAF17"/>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sysClr val="window" lastClr="FFFFFF"/>
                    </a:solidFill>
                    <a:effectLst/>
                    <a:uLnTx/>
                    <a:uFillTx/>
                    <a:latin typeface="微软雅黑"/>
                    <a:ea typeface="微软雅黑"/>
                    <a:cs typeface="+mn-ea"/>
                    <a:sym typeface="+mn-lt"/>
                  </a:endParaRPr>
                </a:p>
              </p:txBody>
            </p:sp>
          </p:grpSp>
          <p:sp>
            <p:nvSpPr>
              <p:cNvPr id="145" name="TextBox 144"/>
              <p:cNvSpPr txBox="1"/>
              <p:nvPr/>
            </p:nvSpPr>
            <p:spPr>
              <a:xfrm>
                <a:off x="1072556" y="2078559"/>
                <a:ext cx="639919" cy="584775"/>
              </a:xfrm>
              <a:prstGeom prst="rect">
                <a:avLst/>
              </a:prstGeom>
              <a:noFill/>
            </p:spPr>
            <p:txBody>
              <a:bodyPr wrap="none" rtlCol="0">
                <a:spAutoFit/>
              </a:bodyPr>
              <a:lstStyle/>
              <a:p>
                <a:r>
                  <a:rPr lang="en-US" altLang="zh-CN" sz="3200" b="1" dirty="0">
                    <a:solidFill>
                      <a:schemeClr val="bg1"/>
                    </a:solidFill>
                  </a:rPr>
                  <a:t>03</a:t>
                </a:r>
                <a:endParaRPr lang="zh-CN" altLang="en-US" sz="3200" b="1" dirty="0">
                  <a:solidFill>
                    <a:schemeClr val="bg1"/>
                  </a:solidFill>
                </a:endParaRPr>
              </a:p>
            </p:txBody>
          </p:sp>
        </p:grpSp>
        <p:grpSp>
          <p:nvGrpSpPr>
            <p:cNvPr id="150" name="组合 149"/>
            <p:cNvGrpSpPr/>
            <p:nvPr/>
          </p:nvGrpSpPr>
          <p:grpSpPr>
            <a:xfrm>
              <a:off x="7543821" y="2138352"/>
              <a:ext cx="784833" cy="797860"/>
              <a:chOff x="1000099" y="1980054"/>
              <a:chExt cx="784833" cy="797860"/>
            </a:xfrm>
          </p:grpSpPr>
          <p:grpSp>
            <p:nvGrpSpPr>
              <p:cNvPr id="151" name="组合 150"/>
              <p:cNvGrpSpPr/>
              <p:nvPr/>
            </p:nvGrpSpPr>
            <p:grpSpPr>
              <a:xfrm>
                <a:off x="1000099" y="1980054"/>
                <a:ext cx="784833" cy="797860"/>
                <a:chOff x="1000100" y="2214560"/>
                <a:chExt cx="554156" cy="563354"/>
              </a:xfrm>
            </p:grpSpPr>
            <p:sp>
              <p:nvSpPr>
                <p:cNvPr id="153" name="椭圆 152"/>
                <p:cNvSpPr/>
                <p:nvPr/>
              </p:nvSpPr>
              <p:spPr>
                <a:xfrm>
                  <a:off x="1000100" y="2214560"/>
                  <a:ext cx="554156" cy="554157"/>
                </a:xfrm>
                <a:prstGeom prst="ellipse">
                  <a:avLst/>
                </a:prstGeom>
                <a:solidFill>
                  <a:srgbClr val="FFFFFF"/>
                </a:solidFill>
                <a:ln w="12700" cap="flat" cmpd="sng" algn="ctr">
                  <a:solidFill>
                    <a:srgbClr val="B22F33">
                      <a:alpha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5000" b="0" i="0" u="none" strike="noStrike" kern="0" cap="none" spc="0" normalizeH="0" baseline="0" noProof="0" dirty="0">
                    <a:ln>
                      <a:noFill/>
                    </a:ln>
                    <a:solidFill>
                      <a:sysClr val="window" lastClr="FFFFFF"/>
                    </a:solidFill>
                    <a:effectLst/>
                    <a:uLnTx/>
                    <a:uFillTx/>
                    <a:latin typeface="微软雅黑"/>
                    <a:ea typeface="微软雅黑"/>
                    <a:cs typeface="+mn-cs"/>
                  </a:endParaRPr>
                </a:p>
              </p:txBody>
            </p:sp>
            <p:sp>
              <p:nvSpPr>
                <p:cNvPr id="154" name="椭圆 153"/>
                <p:cNvSpPr/>
                <p:nvPr/>
              </p:nvSpPr>
              <p:spPr>
                <a:xfrm>
                  <a:off x="1046389" y="2260849"/>
                  <a:ext cx="461578" cy="461578"/>
                </a:xfrm>
                <a:prstGeom prst="ellipse">
                  <a:avLst/>
                </a:prstGeom>
                <a:solidFill>
                  <a:srgbClr val="B22F3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chemeClr val="tx1">
                        <a:lumMod val="75000"/>
                        <a:lumOff val="25000"/>
                      </a:schemeClr>
                    </a:solidFill>
                    <a:effectLst/>
                    <a:uLnTx/>
                    <a:uFillTx/>
                    <a:latin typeface="微软雅黑"/>
                    <a:ea typeface="微软雅黑"/>
                    <a:cs typeface="+mn-cs"/>
                  </a:endParaRPr>
                </a:p>
              </p:txBody>
            </p:sp>
            <p:sp>
              <p:nvSpPr>
                <p:cNvPr id="155" name="椭圆 154"/>
                <p:cNvSpPr/>
                <p:nvPr/>
              </p:nvSpPr>
              <p:spPr>
                <a:xfrm>
                  <a:off x="1399447" y="2649243"/>
                  <a:ext cx="128671" cy="128671"/>
                </a:xfrm>
                <a:prstGeom prst="ellipse">
                  <a:avLst/>
                </a:prstGeom>
                <a:solidFill>
                  <a:srgbClr val="FDAF17">
                    <a:alpha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sysClr val="window" lastClr="FFFFFF"/>
                    </a:solidFill>
                    <a:effectLst/>
                    <a:uLnTx/>
                    <a:uFillTx/>
                    <a:latin typeface="微软雅黑"/>
                    <a:ea typeface="微软雅黑"/>
                    <a:cs typeface="+mn-ea"/>
                    <a:sym typeface="+mn-lt"/>
                  </a:endParaRPr>
                </a:p>
              </p:txBody>
            </p:sp>
            <p:sp>
              <p:nvSpPr>
                <p:cNvPr id="156" name="椭圆 155"/>
                <p:cNvSpPr/>
                <p:nvPr/>
              </p:nvSpPr>
              <p:spPr>
                <a:xfrm>
                  <a:off x="1046389" y="2226855"/>
                  <a:ext cx="80950" cy="80950"/>
                </a:xfrm>
                <a:prstGeom prst="ellipse">
                  <a:avLst/>
                </a:prstGeom>
                <a:solidFill>
                  <a:srgbClr val="FDAF17">
                    <a:alpha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sysClr val="window" lastClr="FFFFFF"/>
                    </a:solidFill>
                    <a:effectLst/>
                    <a:uLnTx/>
                    <a:uFillTx/>
                    <a:latin typeface="微软雅黑"/>
                    <a:ea typeface="微软雅黑"/>
                    <a:cs typeface="+mn-ea"/>
                    <a:sym typeface="+mn-lt"/>
                  </a:endParaRPr>
                </a:p>
              </p:txBody>
            </p:sp>
          </p:grpSp>
          <p:sp>
            <p:nvSpPr>
              <p:cNvPr id="152" name="TextBox 151"/>
              <p:cNvSpPr txBox="1"/>
              <p:nvPr/>
            </p:nvSpPr>
            <p:spPr>
              <a:xfrm>
                <a:off x="1072556" y="2078559"/>
                <a:ext cx="639919" cy="584775"/>
              </a:xfrm>
              <a:prstGeom prst="rect">
                <a:avLst/>
              </a:prstGeom>
              <a:noFill/>
            </p:spPr>
            <p:txBody>
              <a:bodyPr wrap="none" rtlCol="0">
                <a:spAutoFit/>
              </a:bodyPr>
              <a:lstStyle/>
              <a:p>
                <a:r>
                  <a:rPr lang="en-US" altLang="zh-CN" sz="3200" b="1" dirty="0">
                    <a:solidFill>
                      <a:schemeClr val="bg1"/>
                    </a:solidFill>
                  </a:rPr>
                  <a:t>04</a:t>
                </a:r>
                <a:endParaRPr lang="zh-CN" altLang="en-US" sz="3200" b="1" dirty="0">
                  <a:solidFill>
                    <a:schemeClr val="bg1"/>
                  </a:solidFill>
                </a:endParaRPr>
              </a:p>
            </p:txBody>
          </p:sp>
        </p:grpSp>
      </p:grpSp>
      <p:sp>
        <p:nvSpPr>
          <p:cNvPr id="159" name="矩形 158"/>
          <p:cNvSpPr/>
          <p:nvPr/>
        </p:nvSpPr>
        <p:spPr>
          <a:xfrm>
            <a:off x="214282" y="0"/>
            <a:ext cx="72000" cy="720000"/>
          </a:xfrm>
          <a:prstGeom prst="rect">
            <a:avLst/>
          </a:prstGeom>
          <a:solidFill>
            <a:srgbClr val="B22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TextBox 5">
            <a:extLst>
              <a:ext uri="{FF2B5EF4-FFF2-40B4-BE49-F238E27FC236}">
                <a16:creationId xmlns:a16="http://schemas.microsoft.com/office/drawing/2014/main" id="{AF2CDDCF-3953-4016-A17D-4DD44DD6F7C2}"/>
              </a:ext>
            </a:extLst>
          </p:cNvPr>
          <p:cNvSpPr txBox="1"/>
          <p:nvPr/>
        </p:nvSpPr>
        <p:spPr>
          <a:xfrm>
            <a:off x="163102" y="3102765"/>
            <a:ext cx="2269486" cy="726351"/>
          </a:xfrm>
          <a:prstGeom prst="rect">
            <a:avLst/>
          </a:prstGeom>
          <a:noFill/>
        </p:spPr>
        <p:txBody>
          <a:bodyPr wrap="square" lIns="48767" tIns="24383" rIns="48767" bIns="24383" rtlCol="0">
            <a:spAutoFit/>
          </a:bodyPr>
          <a:lstStyle/>
          <a:p>
            <a:pPr algn="ctr"/>
            <a:r>
              <a:rPr lang="zh-CN" altLang="en-US" sz="2200" b="1" dirty="0">
                <a:solidFill>
                  <a:schemeClr val="tx1">
                    <a:lumMod val="85000"/>
                    <a:lumOff val="15000"/>
                  </a:schemeClr>
                </a:solidFill>
                <a:latin typeface="微软雅黑" panose="020B0503020204020204" charset="-122"/>
                <a:ea typeface="微软雅黑" panose="020B0503020204020204" charset="-122"/>
              </a:rPr>
              <a:t>基于文件的数据导入与导出</a:t>
            </a:r>
          </a:p>
        </p:txBody>
      </p:sp>
      <p:sp>
        <p:nvSpPr>
          <p:cNvPr id="39" name="TextBox 5">
            <a:extLst>
              <a:ext uri="{FF2B5EF4-FFF2-40B4-BE49-F238E27FC236}">
                <a16:creationId xmlns:a16="http://schemas.microsoft.com/office/drawing/2014/main" id="{AF2CDDCF-3953-4016-A17D-4DD44DD6F7C2}"/>
              </a:ext>
            </a:extLst>
          </p:cNvPr>
          <p:cNvSpPr txBox="1"/>
          <p:nvPr/>
        </p:nvSpPr>
        <p:spPr>
          <a:xfrm>
            <a:off x="2288472" y="1267638"/>
            <a:ext cx="2209602" cy="726351"/>
          </a:xfrm>
          <a:prstGeom prst="rect">
            <a:avLst/>
          </a:prstGeom>
          <a:noFill/>
        </p:spPr>
        <p:txBody>
          <a:bodyPr wrap="square" lIns="48767" tIns="24383" rIns="48767" bIns="24383" rtlCol="0">
            <a:spAutoFit/>
          </a:bodyPr>
          <a:lstStyle/>
          <a:p>
            <a:pPr algn="ctr"/>
            <a:r>
              <a:rPr lang="zh-CN" altLang="en-US" sz="2200" b="1" dirty="0">
                <a:solidFill>
                  <a:schemeClr val="tx1">
                    <a:lumMod val="85000"/>
                    <a:lumOff val="15000"/>
                  </a:schemeClr>
                </a:solidFill>
                <a:latin typeface="微软雅黑" panose="020B0503020204020204" charset="-122"/>
                <a:ea typeface="微软雅黑" panose="020B0503020204020204" charset="-122"/>
              </a:rPr>
              <a:t>基于数据库的数据导入与导出</a:t>
            </a:r>
          </a:p>
        </p:txBody>
      </p:sp>
      <p:sp>
        <p:nvSpPr>
          <p:cNvPr id="43" name="TextBox 5">
            <a:extLst>
              <a:ext uri="{FF2B5EF4-FFF2-40B4-BE49-F238E27FC236}">
                <a16:creationId xmlns:a16="http://schemas.microsoft.com/office/drawing/2014/main" id="{AF2CDDCF-3953-4016-A17D-4DD44DD6F7C2}"/>
              </a:ext>
            </a:extLst>
          </p:cNvPr>
          <p:cNvSpPr txBox="1"/>
          <p:nvPr/>
        </p:nvSpPr>
        <p:spPr>
          <a:xfrm>
            <a:off x="4735063" y="3124490"/>
            <a:ext cx="2031327" cy="726351"/>
          </a:xfrm>
          <a:prstGeom prst="rect">
            <a:avLst/>
          </a:prstGeom>
          <a:noFill/>
        </p:spPr>
        <p:txBody>
          <a:bodyPr wrap="square" lIns="48767" tIns="24383" rIns="48767" bIns="24383" rtlCol="0">
            <a:spAutoFit/>
          </a:bodyPr>
          <a:lstStyle/>
          <a:p>
            <a:pPr algn="ctr"/>
            <a:r>
              <a:rPr lang="zh-CN" altLang="en-US" sz="2200" b="1" dirty="0">
                <a:solidFill>
                  <a:schemeClr val="tx1">
                    <a:lumMod val="85000"/>
                    <a:lumOff val="15000"/>
                  </a:schemeClr>
                </a:solidFill>
                <a:latin typeface="微软雅黑" panose="020B0503020204020204" charset="-122"/>
                <a:ea typeface="微软雅黑" panose="020B0503020204020204" charset="-122"/>
              </a:rPr>
              <a:t>基于</a:t>
            </a:r>
            <a:r>
              <a:rPr lang="en-US" altLang="zh-CN" sz="2200" b="1" dirty="0">
                <a:solidFill>
                  <a:schemeClr val="tx1">
                    <a:lumMod val="85000"/>
                    <a:lumOff val="15000"/>
                  </a:schemeClr>
                </a:solidFill>
                <a:latin typeface="微软雅黑" panose="020B0503020204020204" charset="-122"/>
                <a:ea typeface="微软雅黑" panose="020B0503020204020204" charset="-122"/>
              </a:rPr>
              <a:t>Web</a:t>
            </a:r>
            <a:r>
              <a:rPr lang="zh-CN" altLang="en-US" sz="2200" b="1" dirty="0">
                <a:solidFill>
                  <a:schemeClr val="tx1">
                    <a:lumMod val="85000"/>
                    <a:lumOff val="15000"/>
                  </a:schemeClr>
                </a:solidFill>
                <a:latin typeface="微软雅黑" panose="020B0503020204020204" charset="-122"/>
                <a:ea typeface="微软雅黑" panose="020B0503020204020204" charset="-122"/>
              </a:rPr>
              <a:t>的数据导入与导出</a:t>
            </a:r>
          </a:p>
        </p:txBody>
      </p:sp>
      <p:sp>
        <p:nvSpPr>
          <p:cNvPr id="44" name="TextBox 5">
            <a:extLst>
              <a:ext uri="{FF2B5EF4-FFF2-40B4-BE49-F238E27FC236}">
                <a16:creationId xmlns:a16="http://schemas.microsoft.com/office/drawing/2014/main" id="{AF2CDDCF-3953-4016-A17D-4DD44DD6F7C2}"/>
              </a:ext>
            </a:extLst>
          </p:cNvPr>
          <p:cNvSpPr txBox="1"/>
          <p:nvPr/>
        </p:nvSpPr>
        <p:spPr>
          <a:xfrm>
            <a:off x="6789066" y="1236774"/>
            <a:ext cx="2209602" cy="726351"/>
          </a:xfrm>
          <a:prstGeom prst="rect">
            <a:avLst/>
          </a:prstGeom>
          <a:noFill/>
        </p:spPr>
        <p:txBody>
          <a:bodyPr wrap="square" lIns="48767" tIns="24383" rIns="48767" bIns="24383" rtlCol="0">
            <a:spAutoFit/>
          </a:bodyPr>
          <a:lstStyle/>
          <a:p>
            <a:pPr algn="ctr"/>
            <a:r>
              <a:rPr lang="zh-CN" altLang="en-US" sz="2200" b="1" dirty="0">
                <a:solidFill>
                  <a:schemeClr val="tx1">
                    <a:lumMod val="85000"/>
                    <a:lumOff val="15000"/>
                  </a:schemeClr>
                </a:solidFill>
                <a:latin typeface="微软雅黑" panose="020B0503020204020204" charset="-122"/>
                <a:ea typeface="微软雅黑" panose="020B0503020204020204" charset="-122"/>
              </a:rPr>
              <a:t>基于</a:t>
            </a:r>
            <a:r>
              <a:rPr lang="en-US" altLang="zh-CN" sz="2200" b="1" dirty="0">
                <a:solidFill>
                  <a:schemeClr val="tx1">
                    <a:lumMod val="85000"/>
                    <a:lumOff val="15000"/>
                  </a:schemeClr>
                </a:solidFill>
                <a:latin typeface="微软雅黑" panose="020B0503020204020204" charset="-122"/>
                <a:ea typeface="微软雅黑" panose="020B0503020204020204" charset="-122"/>
              </a:rPr>
              <a:t>CDC</a:t>
            </a:r>
            <a:r>
              <a:rPr lang="zh-CN" altLang="en-US" sz="2200" b="1" dirty="0">
                <a:solidFill>
                  <a:schemeClr val="tx1">
                    <a:lumMod val="85000"/>
                    <a:lumOff val="15000"/>
                  </a:schemeClr>
                </a:solidFill>
                <a:latin typeface="微软雅黑" panose="020B0503020204020204" charset="-122"/>
                <a:ea typeface="微软雅黑" panose="020B0503020204020204" charset="-122"/>
              </a:rPr>
              <a:t>变更的数据导入与导出</a:t>
            </a: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wipe(up)">
                                      <p:cBhvr>
                                        <p:cTn id="7" dur="500"/>
                                        <p:tgtEl>
                                          <p:spTgt spid="159"/>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20"/>
                                        </p:tgtEl>
                                        <p:attrNameLst>
                                          <p:attrName>style.visibility</p:attrName>
                                        </p:attrNameLst>
                                      </p:cBhvr>
                                      <p:to>
                                        <p:strVal val="visible"/>
                                      </p:to>
                                    </p:set>
                                    <p:animEffect transition="in" filter="slide(fromLeft)">
                                      <p:cBhvr>
                                        <p:cTn id="11" dur="500"/>
                                        <p:tgtEl>
                                          <p:spTgt spid="12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wipe(left)">
                                      <p:cBhvr>
                                        <p:cTn id="15" dur="1000"/>
                                        <p:tgtEl>
                                          <p:spTgt spid="134"/>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wipe(right)">
                                      <p:cBhvr>
                                        <p:cTn id="18" dur="1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animBg="1"/>
      <p:bldP spid="120" grpId="0"/>
      <p:bldP spid="15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文件的导入与导出案例</a:t>
            </a:r>
            <a:r>
              <a:rPr lang="en-US" altLang="zh-CN" dirty="0"/>
              <a:t>2</a:t>
            </a:r>
            <a:endParaRPr lang="zh-CN" altLang="en-US" dirty="0"/>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120FAF96-0E7C-4FF8-8842-B8FD2D8CF6C5}"/>
              </a:ext>
            </a:extLst>
          </p:cNvPr>
          <p:cNvSpPr/>
          <p:nvPr/>
        </p:nvSpPr>
        <p:spPr>
          <a:xfrm>
            <a:off x="396401" y="687097"/>
            <a:ext cx="2889252" cy="369332"/>
          </a:xfrm>
          <a:prstGeom prst="rect">
            <a:avLst/>
          </a:prstGeom>
        </p:spPr>
        <p:txBody>
          <a:bodyPr wrap="none">
            <a:spAutoFit/>
          </a:bodyPr>
          <a:lstStyle/>
          <a:p>
            <a:r>
              <a:rPr lang="zh-CN" altLang="en-US" kern="1000" spc="10" dirty="0">
                <a:ea typeface="微软雅黑" panose="020B0503020204020204" pitchFamily="34" charset="-122"/>
                <a:cs typeface="微软雅黑" panose="020B0503020204020204" pitchFamily="34" charset="-122"/>
              </a:rPr>
              <a:t>期望输出的</a:t>
            </a:r>
            <a:r>
              <a:rPr lang="en-US" altLang="zh-CN" dirty="0"/>
              <a:t>stu.txt</a:t>
            </a:r>
            <a:r>
              <a:rPr lang="zh-CN" altLang="zh-CN" kern="1000" spc="10" dirty="0">
                <a:ea typeface="微软雅黑" panose="020B0503020204020204" pitchFamily="34" charset="-122"/>
                <a:cs typeface="微软雅黑" panose="020B0503020204020204" pitchFamily="34" charset="-122"/>
              </a:rPr>
              <a:t>文件内容</a:t>
            </a:r>
            <a:endParaRPr lang="zh-CN" altLang="en-US" dirty="0"/>
          </a:p>
        </p:txBody>
      </p:sp>
      <p:pic>
        <p:nvPicPr>
          <p:cNvPr id="2050" name="图片 13">
            <a:extLst>
              <a:ext uri="{FF2B5EF4-FFF2-40B4-BE49-F238E27FC236}">
                <a16:creationId xmlns:a16="http://schemas.microsoft.com/office/drawing/2014/main" id="{C153C38C-7052-44B8-9B6A-D165B15E41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594907"/>
            <a:ext cx="7102774" cy="2277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640425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文件的导入与导出案例</a:t>
            </a:r>
            <a:r>
              <a:rPr lang="en-US" altLang="zh-CN" dirty="0"/>
              <a:t>2</a:t>
            </a:r>
            <a:endParaRPr lang="zh-CN" altLang="en-US" dirty="0"/>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3EC4E78A-C00A-4733-9C67-483D8AA6B737}"/>
              </a:ext>
            </a:extLst>
          </p:cNvPr>
          <p:cNvSpPr/>
          <p:nvPr/>
        </p:nvSpPr>
        <p:spPr>
          <a:xfrm>
            <a:off x="251520" y="687097"/>
            <a:ext cx="2159566"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a:t>
            </a:r>
            <a:r>
              <a:rPr lang="en-US" altLang="zh-CN" kern="1000" dirty="0">
                <a:ea typeface="微软雅黑" panose="020B0503020204020204" pitchFamily="34" charset="-122"/>
                <a:cs typeface="微软雅黑" panose="020B0503020204020204" pitchFamily="34" charset="-122"/>
              </a:rPr>
              <a:t>2</a:t>
            </a:r>
            <a:r>
              <a:rPr lang="zh-CN" altLang="zh-CN" kern="1000" dirty="0">
                <a:ea typeface="微软雅黑" panose="020B0503020204020204" pitchFamily="34" charset="-122"/>
                <a:cs typeface="微软雅黑" panose="020B0503020204020204" pitchFamily="34" charset="-122"/>
              </a:rPr>
              <a:t>）转换的设计图</a:t>
            </a:r>
            <a:endParaRPr lang="zh-CN" altLang="en-US" dirty="0"/>
          </a:p>
        </p:txBody>
      </p:sp>
      <p:sp>
        <p:nvSpPr>
          <p:cNvPr id="3" name="矩形 2">
            <a:extLst>
              <a:ext uri="{FF2B5EF4-FFF2-40B4-BE49-F238E27FC236}">
                <a16:creationId xmlns:a16="http://schemas.microsoft.com/office/drawing/2014/main" id="{C71C9BA5-CC6B-4682-93C1-0C283A72F57F}"/>
              </a:ext>
            </a:extLst>
          </p:cNvPr>
          <p:cNvSpPr/>
          <p:nvPr/>
        </p:nvSpPr>
        <p:spPr>
          <a:xfrm>
            <a:off x="611560" y="1094422"/>
            <a:ext cx="7920880" cy="369332"/>
          </a:xfrm>
          <a:prstGeom prst="rect">
            <a:avLst/>
          </a:prstGeom>
        </p:spPr>
        <p:txBody>
          <a:bodyPr wrap="square">
            <a:spAutoFit/>
          </a:bodyPr>
          <a:lstStyle/>
          <a:p>
            <a:pPr marL="63500" indent="259080"/>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参考第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2.2.2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节的操作，新建转换文件，并开始可视化编程。</a:t>
            </a:r>
            <a:endParaRPr lang="zh-CN" altLang="zh-CN" kern="1000" dirty="0">
              <a:latin typeface="Times New Roman" panose="02020603050405020304" pitchFamily="18" charset="0"/>
              <a:ea typeface="方正书宋简体"/>
            </a:endParaRPr>
          </a:p>
        </p:txBody>
      </p:sp>
      <p:pic>
        <p:nvPicPr>
          <p:cNvPr id="3074" name="图片 14">
            <a:extLst>
              <a:ext uri="{FF2B5EF4-FFF2-40B4-BE49-F238E27FC236}">
                <a16:creationId xmlns:a16="http://schemas.microsoft.com/office/drawing/2014/main" id="{F08FED06-4D78-44FB-9E64-0ED46132C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5687" y="2263871"/>
            <a:ext cx="6392625" cy="194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2561354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文件的导入与导出案例</a:t>
            </a:r>
            <a:r>
              <a:rPr lang="en-US" altLang="zh-CN" dirty="0"/>
              <a:t>2</a:t>
            </a:r>
            <a:endParaRPr lang="zh-CN" altLang="en-US" dirty="0"/>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8B631CAF-1219-4222-BE8E-86C84A9BE4FB}"/>
              </a:ext>
            </a:extLst>
          </p:cNvPr>
          <p:cNvSpPr/>
          <p:nvPr/>
        </p:nvSpPr>
        <p:spPr>
          <a:xfrm>
            <a:off x="-28404" y="514876"/>
            <a:ext cx="2185214" cy="369332"/>
          </a:xfrm>
          <a:prstGeom prst="rect">
            <a:avLst/>
          </a:prstGeom>
        </p:spPr>
        <p:txBody>
          <a:bodyPr wrap="none">
            <a:spAutoFit/>
          </a:bodyPr>
          <a:lstStyle/>
          <a:p>
            <a:pPr indent="266700">
              <a:spcAft>
                <a:spcPts val="0"/>
              </a:spcAft>
            </a:pPr>
            <a:r>
              <a:rPr lang="zh-CN" altLang="zh-CN" kern="1000" dirty="0">
                <a:ea typeface="微软雅黑" panose="020B0503020204020204" pitchFamily="34" charset="-122"/>
              </a:rPr>
              <a:t>（</a:t>
            </a:r>
            <a:r>
              <a:rPr lang="en-US" altLang="zh-CN" kern="1000" dirty="0">
                <a:ea typeface="微软雅黑" panose="020B0503020204020204" pitchFamily="34" charset="-122"/>
              </a:rPr>
              <a:t>3</a:t>
            </a:r>
            <a:r>
              <a:rPr lang="zh-CN" altLang="zh-CN" kern="1000" dirty="0">
                <a:ea typeface="微软雅黑" panose="020B0503020204020204" pitchFamily="34" charset="-122"/>
              </a:rPr>
              <a:t>）步骤的配置</a:t>
            </a:r>
          </a:p>
        </p:txBody>
      </p:sp>
      <p:sp>
        <p:nvSpPr>
          <p:cNvPr id="3" name="矩形 2">
            <a:extLst>
              <a:ext uri="{FF2B5EF4-FFF2-40B4-BE49-F238E27FC236}">
                <a16:creationId xmlns:a16="http://schemas.microsoft.com/office/drawing/2014/main" id="{EEF1481E-44AE-4678-94C2-C7FFD64176F0}"/>
              </a:ext>
            </a:extLst>
          </p:cNvPr>
          <p:cNvSpPr/>
          <p:nvPr/>
        </p:nvSpPr>
        <p:spPr>
          <a:xfrm>
            <a:off x="224990" y="1073415"/>
            <a:ext cx="3842954" cy="3139321"/>
          </a:xfrm>
          <a:prstGeom prst="rect">
            <a:avLst/>
          </a:prstGeom>
        </p:spPr>
        <p:txBody>
          <a:bodyPr wrap="square">
            <a:spAutoFit/>
          </a:bodyPr>
          <a:lstStyle/>
          <a:p>
            <a:r>
              <a:rPr lang="zh-CN" altLang="zh-CN" dirty="0"/>
              <a:t>“固定宽度文件输入”</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r>
              <a:rPr lang="zh-CN" altLang="zh-CN" dirty="0"/>
              <a:t>点击“浏览</a:t>
            </a:r>
            <a:r>
              <a:rPr lang="en-US" altLang="zh-CN" dirty="0"/>
              <a:t>(B)</a:t>
            </a:r>
            <a:r>
              <a:rPr lang="zh-CN" altLang="zh-CN" dirty="0"/>
              <a:t>…”按钮，选择</a:t>
            </a:r>
            <a:r>
              <a:rPr lang="en-US" altLang="zh-CN" dirty="0"/>
              <a:t>student.txt</a:t>
            </a:r>
            <a:r>
              <a:rPr lang="zh-CN" altLang="zh-CN" dirty="0"/>
              <a:t>文件作为输入文件来处理。</a:t>
            </a:r>
          </a:p>
          <a:p>
            <a:pPr marL="285750" indent="-285750">
              <a:buFont typeface="Wingdings" panose="05000000000000000000" pitchFamily="2" charset="2"/>
              <a:buChar char="Ø"/>
            </a:pPr>
            <a:r>
              <a:rPr lang="zh-CN" altLang="zh-CN" dirty="0"/>
              <a:t>“以字节数表示的行宽度</a:t>
            </a:r>
            <a:r>
              <a:rPr lang="en-US" altLang="zh-CN" dirty="0"/>
              <a:t>(</a:t>
            </a:r>
            <a:r>
              <a:rPr lang="zh-CN" altLang="zh-CN" dirty="0"/>
              <a:t>不包括回车符</a:t>
            </a:r>
            <a:r>
              <a:rPr lang="en-US" altLang="zh-CN" dirty="0"/>
              <a:t>CR)</a:t>
            </a:r>
            <a:r>
              <a:rPr lang="zh-CN" altLang="zh-CN" dirty="0"/>
              <a:t>”填入</a:t>
            </a:r>
            <a:r>
              <a:rPr lang="en-US" altLang="zh-CN" dirty="0"/>
              <a:t>99</a:t>
            </a:r>
            <a:r>
              <a:rPr lang="zh-CN" altLang="zh-CN" dirty="0"/>
              <a:t>。</a:t>
            </a:r>
            <a:r>
              <a:rPr lang="zh-CN" altLang="en-US" dirty="0"/>
              <a:t> </a:t>
            </a:r>
            <a:endParaRPr lang="en-US" altLang="zh-CN" dirty="0"/>
          </a:p>
          <a:p>
            <a:pPr marL="285750" indent="-285750">
              <a:buFont typeface="Wingdings" panose="05000000000000000000" pitchFamily="2" charset="2"/>
              <a:buChar char="Ø"/>
            </a:pPr>
            <a:r>
              <a:rPr lang="zh-CN" altLang="zh-CN" dirty="0"/>
              <a:t>“编码”选择</a:t>
            </a:r>
            <a:r>
              <a:rPr lang="en-US" altLang="zh-CN" dirty="0"/>
              <a:t>GB2312</a:t>
            </a:r>
            <a:r>
              <a:rPr lang="zh-CN" altLang="zh-CN" dirty="0"/>
              <a:t>。</a:t>
            </a:r>
            <a:endParaRPr lang="en-US" altLang="zh-CN" dirty="0"/>
          </a:p>
          <a:p>
            <a:pPr marL="285750" indent="-285750">
              <a:buFont typeface="Wingdings" panose="05000000000000000000" pitchFamily="2" charset="2"/>
              <a:buChar char="Ø"/>
            </a:pPr>
            <a:r>
              <a:rPr lang="zh-CN" altLang="zh-CN" dirty="0"/>
              <a:t>点击“获取字段”，在此步骤的字段列表中选择出此文件的</a:t>
            </a:r>
            <a:r>
              <a:rPr lang="en-US" altLang="zh-CN" dirty="0"/>
              <a:t>8</a:t>
            </a:r>
            <a:r>
              <a:rPr lang="zh-CN" altLang="zh-CN" dirty="0"/>
              <a:t>个字段。在宽度这一列，按实际情况填写每个字段的字节宽度。</a:t>
            </a:r>
            <a:endParaRPr lang="zh-CN" altLang="en-US" dirty="0"/>
          </a:p>
        </p:txBody>
      </p:sp>
      <p:pic>
        <p:nvPicPr>
          <p:cNvPr id="4098" name="图片 15">
            <a:extLst>
              <a:ext uri="{FF2B5EF4-FFF2-40B4-BE49-F238E27FC236}">
                <a16:creationId xmlns:a16="http://schemas.microsoft.com/office/drawing/2014/main" id="{EFAE3605-179C-4A31-9AF0-D508CE7188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6381" y="699542"/>
            <a:ext cx="4881433" cy="3756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8309068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文件的导入与导出案例</a:t>
            </a:r>
            <a:r>
              <a:rPr lang="en-US" altLang="zh-CN" dirty="0"/>
              <a:t>2</a:t>
            </a:r>
            <a:endParaRPr lang="zh-CN" altLang="en-US" dirty="0"/>
          </a:p>
        </p:txBody>
      </p:sp>
      <p:sp>
        <p:nvSpPr>
          <p:cNvPr id="2" name="矩形 1">
            <a:extLst>
              <a:ext uri="{FF2B5EF4-FFF2-40B4-BE49-F238E27FC236}">
                <a16:creationId xmlns:a16="http://schemas.microsoft.com/office/drawing/2014/main" id="{658463EA-E362-464E-967C-EBE4DCBCBEF9}"/>
              </a:ext>
            </a:extLst>
          </p:cNvPr>
          <p:cNvSpPr/>
          <p:nvPr/>
        </p:nvSpPr>
        <p:spPr>
          <a:xfrm>
            <a:off x="119448" y="604791"/>
            <a:ext cx="2723823"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a:t>
            </a:r>
            <a:r>
              <a:rPr lang="zh-CN" altLang="zh-CN" dirty="0"/>
              <a:t>文本文件输出</a:t>
            </a:r>
            <a:r>
              <a:rPr lang="zh-CN" altLang="zh-CN" kern="1000" dirty="0">
                <a:ea typeface="微软雅黑" panose="020B0503020204020204" pitchFamily="34" charset="-122"/>
                <a:cs typeface="微软雅黑" panose="020B0503020204020204" pitchFamily="34" charset="-122"/>
              </a:rPr>
              <a:t>”的配置</a:t>
            </a:r>
            <a:endParaRPr lang="zh-CN" altLang="en-US" dirty="0"/>
          </a:p>
        </p:txBody>
      </p:sp>
      <p:sp>
        <p:nvSpPr>
          <p:cNvPr id="3" name="矩形 2">
            <a:extLst>
              <a:ext uri="{FF2B5EF4-FFF2-40B4-BE49-F238E27FC236}">
                <a16:creationId xmlns:a16="http://schemas.microsoft.com/office/drawing/2014/main" id="{57E7CB9F-3819-4E8F-9B5F-BDCB6AEBC6E0}"/>
              </a:ext>
            </a:extLst>
          </p:cNvPr>
          <p:cNvSpPr/>
          <p:nvPr/>
        </p:nvSpPr>
        <p:spPr>
          <a:xfrm>
            <a:off x="358848" y="1542376"/>
            <a:ext cx="3168352" cy="1754326"/>
          </a:xfrm>
          <a:prstGeom prst="rect">
            <a:avLst/>
          </a:prstGeom>
        </p:spPr>
        <p:txBody>
          <a:bodyPr wrap="square">
            <a:spAutoFit/>
          </a:bodyPr>
          <a:lstStyle/>
          <a:p>
            <a:pPr marL="285750" indent="-285750">
              <a:buFont typeface="Wingdings" panose="05000000000000000000" pitchFamily="2" charset="2"/>
              <a:buChar char="Ø"/>
            </a:pPr>
            <a:r>
              <a:rPr lang="zh-CN" altLang="zh-CN" dirty="0"/>
              <a:t>点击“浏览</a:t>
            </a:r>
            <a:r>
              <a:rPr lang="en-US" altLang="zh-CN" dirty="0"/>
              <a:t>(B)</a:t>
            </a:r>
            <a:r>
              <a:rPr lang="zh-CN" altLang="zh-CN" dirty="0"/>
              <a:t>”按钮，选择在路径“</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章”中输出名为</a:t>
            </a:r>
            <a:r>
              <a:rPr lang="en-US" altLang="zh-CN" dirty="0" err="1"/>
              <a:t>stu</a:t>
            </a:r>
            <a:r>
              <a:rPr lang="zh-CN" altLang="zh-CN" dirty="0"/>
              <a:t>的文件。</a:t>
            </a:r>
          </a:p>
          <a:p>
            <a:pPr marL="285750" indent="-285750">
              <a:buFont typeface="Wingdings" panose="05000000000000000000" pitchFamily="2" charset="2"/>
              <a:buChar char="Ø"/>
            </a:pPr>
            <a:r>
              <a:rPr lang="zh-CN" altLang="zh-CN" dirty="0"/>
              <a:t>文件的后缀名在“扩展名”中指定为</a:t>
            </a:r>
            <a:r>
              <a:rPr lang="en-US" altLang="zh-CN" dirty="0"/>
              <a:t>txt</a:t>
            </a:r>
            <a:r>
              <a:rPr lang="zh-CN" altLang="zh-CN" dirty="0"/>
              <a:t>文本文件。</a:t>
            </a:r>
            <a:endParaRPr lang="zh-CN" altLang="zh-CN" kern="1000" dirty="0">
              <a:latin typeface="Times New Roman" panose="02020603050405020304" pitchFamily="18" charset="0"/>
              <a:ea typeface="方正书宋简体"/>
            </a:endParaRPr>
          </a:p>
        </p:txBody>
      </p:sp>
      <p:pic>
        <p:nvPicPr>
          <p:cNvPr id="5122" name="图片 16">
            <a:extLst>
              <a:ext uri="{FF2B5EF4-FFF2-40B4-BE49-F238E27FC236}">
                <a16:creationId xmlns:a16="http://schemas.microsoft.com/office/drawing/2014/main" id="{BE6618DC-D25C-4B2E-9139-9FA4810B95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8405" y="789457"/>
            <a:ext cx="5126887" cy="37265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35633666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文件的导入与导出案例</a:t>
            </a:r>
            <a:r>
              <a:rPr lang="en-US" altLang="zh-CN" dirty="0"/>
              <a:t>2</a:t>
            </a:r>
            <a:endParaRPr lang="zh-CN" altLang="en-US" dirty="0"/>
          </a:p>
        </p:txBody>
      </p:sp>
      <p:sp>
        <p:nvSpPr>
          <p:cNvPr id="2" name="矩形 1">
            <a:extLst>
              <a:ext uri="{FF2B5EF4-FFF2-40B4-BE49-F238E27FC236}">
                <a16:creationId xmlns:a16="http://schemas.microsoft.com/office/drawing/2014/main" id="{0BCB6010-17DA-4051-8BAE-9A1D49D112DE}"/>
              </a:ext>
            </a:extLst>
          </p:cNvPr>
          <p:cNvSpPr/>
          <p:nvPr/>
        </p:nvSpPr>
        <p:spPr>
          <a:xfrm>
            <a:off x="538814" y="1382404"/>
            <a:ext cx="2842046" cy="2585323"/>
          </a:xfrm>
          <a:prstGeom prst="rect">
            <a:avLst/>
          </a:prstGeom>
        </p:spPr>
        <p:txBody>
          <a:bodyPr wrap="square">
            <a:spAutoFit/>
          </a:bodyPr>
          <a:lstStyle/>
          <a:p>
            <a:pPr marL="285750" indent="-285750">
              <a:buFont typeface="Wingdings" panose="05000000000000000000" pitchFamily="2" charset="2"/>
              <a:buChar char="Ø"/>
            </a:pPr>
            <a:r>
              <a:rPr lang="zh-CN" altLang="zh-CN" dirty="0"/>
              <a:t>“分隔符”配置为分号（</a:t>
            </a:r>
            <a:r>
              <a:rPr lang="en-US" altLang="zh-CN" dirty="0"/>
              <a:t>;</a:t>
            </a:r>
            <a:r>
              <a:rPr lang="zh-CN" altLang="zh-CN" dirty="0"/>
              <a:t>），因为我们需要输出分隔符为分号的文件</a:t>
            </a:r>
            <a:r>
              <a:rPr lang="zh-CN" altLang="en-US" dirty="0"/>
              <a:t>。</a:t>
            </a:r>
            <a:endParaRPr lang="en-US" altLang="zh-CN" dirty="0"/>
          </a:p>
          <a:p>
            <a:pPr marL="285750" indent="-285750">
              <a:buFont typeface="Wingdings" panose="05000000000000000000" pitchFamily="2" charset="2"/>
              <a:buChar char="Ø"/>
            </a:pP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“格式”选择“</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CR+LF terminated(Windows,DOS)</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因为此转换在</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Windows</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下运行，文件换行的字符是回车换行符。</a:t>
            </a:r>
            <a:endParaRPr lang="zh-CN" altLang="zh-CN" kern="1000" dirty="0">
              <a:latin typeface="Times New Roman" panose="02020603050405020304" pitchFamily="18" charset="0"/>
              <a:ea typeface="方正书宋简体"/>
            </a:endParaRPr>
          </a:p>
        </p:txBody>
      </p:sp>
      <p:pic>
        <p:nvPicPr>
          <p:cNvPr id="6146" name="图片 17">
            <a:extLst>
              <a:ext uri="{FF2B5EF4-FFF2-40B4-BE49-F238E27FC236}">
                <a16:creationId xmlns:a16="http://schemas.microsoft.com/office/drawing/2014/main" id="{14022A96-11B1-493A-971A-F51E29F584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771550"/>
            <a:ext cx="5339082" cy="3888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398219238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文件的导入与导出案例</a:t>
            </a:r>
            <a:r>
              <a:rPr lang="en-US" altLang="zh-CN" dirty="0"/>
              <a:t>2</a:t>
            </a:r>
            <a:endParaRPr lang="zh-CN" altLang="en-US" dirty="0"/>
          </a:p>
        </p:txBody>
      </p:sp>
      <p:sp>
        <p:nvSpPr>
          <p:cNvPr id="2" name="矩形 1">
            <a:extLst>
              <a:ext uri="{FF2B5EF4-FFF2-40B4-BE49-F238E27FC236}">
                <a16:creationId xmlns:a16="http://schemas.microsoft.com/office/drawing/2014/main" id="{3A4B438F-7937-46AC-BC9B-1D4E46456DC9}"/>
              </a:ext>
            </a:extLst>
          </p:cNvPr>
          <p:cNvSpPr/>
          <p:nvPr/>
        </p:nvSpPr>
        <p:spPr>
          <a:xfrm>
            <a:off x="494005" y="1401639"/>
            <a:ext cx="3240360" cy="2031325"/>
          </a:xfrm>
          <a:prstGeom prst="rect">
            <a:avLst/>
          </a:prstGeom>
        </p:spPr>
        <p:txBody>
          <a:bodyPr wrap="square">
            <a:spAutoFit/>
          </a:bodyPr>
          <a:lstStyle/>
          <a:p>
            <a:pPr indent="259080"/>
            <a:r>
              <a:rPr lang="zh-CN" altLang="zh-CN" dirty="0"/>
              <a:t>点击“获取字段”按钮，在字段列表上选择出此文件的所有字段。然后，在各个字段的“去除空字符串方式”中，都选择“去掉左右两端空格”，使得输出文件内容紧凑，符合我们的输出要求。</a:t>
            </a:r>
            <a:endParaRPr lang="zh-CN" altLang="zh-CN" kern="1000" dirty="0">
              <a:latin typeface="Times New Roman" panose="02020603050405020304" pitchFamily="18" charset="0"/>
              <a:ea typeface="方正书宋简体"/>
            </a:endParaRPr>
          </a:p>
        </p:txBody>
      </p:sp>
      <p:pic>
        <p:nvPicPr>
          <p:cNvPr id="7170" name="图片 18">
            <a:extLst>
              <a:ext uri="{FF2B5EF4-FFF2-40B4-BE49-F238E27FC236}">
                <a16:creationId xmlns:a16="http://schemas.microsoft.com/office/drawing/2014/main" id="{C5AE9DFF-9B8B-40AC-9DCA-1BD81D0C94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19" y="627534"/>
            <a:ext cx="5135671" cy="3744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15121375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文件的导入与导出案例</a:t>
            </a:r>
            <a:r>
              <a:rPr lang="en-US" altLang="zh-CN" dirty="0"/>
              <a:t>2</a:t>
            </a:r>
            <a:endParaRPr lang="zh-CN" altLang="en-US" dirty="0"/>
          </a:p>
        </p:txBody>
      </p:sp>
      <p:sp>
        <p:nvSpPr>
          <p:cNvPr id="2" name="矩形 1">
            <a:extLst>
              <a:ext uri="{FF2B5EF4-FFF2-40B4-BE49-F238E27FC236}">
                <a16:creationId xmlns:a16="http://schemas.microsoft.com/office/drawing/2014/main" id="{E2CADD74-D71B-477B-A59F-9B6239EC9F00}"/>
              </a:ext>
            </a:extLst>
          </p:cNvPr>
          <p:cNvSpPr/>
          <p:nvPr/>
        </p:nvSpPr>
        <p:spPr>
          <a:xfrm>
            <a:off x="443781" y="739243"/>
            <a:ext cx="7459965" cy="646331"/>
          </a:xfrm>
          <a:prstGeom prst="rect">
            <a:avLst/>
          </a:prstGeom>
        </p:spPr>
        <p:txBody>
          <a:bodyPr wrap="square">
            <a:spAutoFit/>
          </a:bodyPr>
          <a:lstStyle/>
          <a:p>
            <a:r>
              <a:rPr lang="zh-CN" altLang="en-US" dirty="0"/>
              <a:t>  点击运行按钮，在弹出的对话框中点击启动按钮， 将在路径</a:t>
            </a:r>
            <a:r>
              <a:rPr lang="zh-CN" altLang="zh-CN" dirty="0"/>
              <a:t>“</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章”中输出名为</a:t>
            </a:r>
            <a:r>
              <a:rPr lang="en-US" altLang="zh-CN" dirty="0"/>
              <a:t>stu.txt</a:t>
            </a:r>
            <a:r>
              <a:rPr lang="zh-CN" altLang="zh-CN" dirty="0"/>
              <a:t>的文件</a:t>
            </a:r>
            <a:endParaRPr lang="zh-CN" altLang="en-US" dirty="0"/>
          </a:p>
        </p:txBody>
      </p:sp>
      <p:pic>
        <p:nvPicPr>
          <p:cNvPr id="8194" name="图片 21">
            <a:extLst>
              <a:ext uri="{FF2B5EF4-FFF2-40B4-BE49-F238E27FC236}">
                <a16:creationId xmlns:a16="http://schemas.microsoft.com/office/drawing/2014/main" id="{45B6BEE6-8943-4A1D-B6F9-D2BCA70975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2638" y="1491630"/>
            <a:ext cx="6278723"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5915080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0742114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Excel</a:t>
            </a:r>
            <a:r>
              <a:rPr lang="zh-CN" altLang="zh-CN" dirty="0"/>
              <a:t>文件的导入与导出</a:t>
            </a:r>
            <a:endParaRPr lang="zh-CN" altLang="en-US" dirty="0"/>
          </a:p>
        </p:txBody>
      </p:sp>
      <p:sp>
        <p:nvSpPr>
          <p:cNvPr id="2" name="矩形 1">
            <a:extLst>
              <a:ext uri="{FF2B5EF4-FFF2-40B4-BE49-F238E27FC236}">
                <a16:creationId xmlns:a16="http://schemas.microsoft.com/office/drawing/2014/main" id="{C46A906F-2D67-42EF-B6AE-0D44C2EA4656}"/>
              </a:ext>
            </a:extLst>
          </p:cNvPr>
          <p:cNvSpPr/>
          <p:nvPr/>
        </p:nvSpPr>
        <p:spPr>
          <a:xfrm>
            <a:off x="61957" y="1275606"/>
            <a:ext cx="4876757" cy="2862322"/>
          </a:xfrm>
          <a:prstGeom prst="rect">
            <a:avLst/>
          </a:prstGeom>
        </p:spPr>
        <p:txBody>
          <a:bodyPr wrap="square">
            <a:spAutoFit/>
          </a:bodyPr>
          <a:lstStyle/>
          <a:p>
            <a:pPr marL="285750" indent="-285750">
              <a:buFont typeface="Wingdings" panose="05000000000000000000" pitchFamily="2" charset="2"/>
              <a:buChar char="Ø"/>
            </a:pPr>
            <a:r>
              <a:rPr lang="en-US" altLang="zh-CN" kern="1000" spc="10" dirty="0">
                <a:latin typeface="微软雅黑" panose="020B0503020204020204" pitchFamily="34" charset="-122"/>
                <a:ea typeface="方正书宋简体"/>
                <a:cs typeface="微软雅黑" panose="020B0503020204020204" pitchFamily="34" charset="-122"/>
              </a:rPr>
              <a:t>Excel</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的数据可分为结构化的表格数据和非结构化的表格数据。</a:t>
            </a:r>
            <a:endParaRPr lang="zh-CN" altLang="zh-CN" kern="1000" dirty="0">
              <a:latin typeface="Times New Roman" panose="02020603050405020304" pitchFamily="18" charset="0"/>
              <a:ea typeface="方正书宋简体"/>
            </a:endParaRPr>
          </a:p>
          <a:p>
            <a:pPr marL="285750" indent="-285750">
              <a:buFont typeface="Wingdings" panose="05000000000000000000" pitchFamily="2" charset="2"/>
              <a:buChar char="Ø"/>
            </a:pP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对于非结构化的表格数据，有可能是表里包含了有多个字段值的列或者有重复的一组字段等。使用</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Kettle</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读取后还需要转化为结构化的数据，才能进一步处理。而且，</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Excel</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作为常用的办公软件，很难规范所有的人员按数据的格式要求，规范的输入数据。所以，在数据导入时，尽量避免把</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Excel</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文件作为输入数据源。</a:t>
            </a:r>
            <a:endParaRPr lang="zh-CN" altLang="zh-CN" kern="1000" dirty="0">
              <a:latin typeface="Times New Roman" panose="02020603050405020304" pitchFamily="18" charset="0"/>
              <a:ea typeface="方正书宋简体"/>
            </a:endParaRPr>
          </a:p>
        </p:txBody>
      </p:sp>
      <p:pic>
        <p:nvPicPr>
          <p:cNvPr id="4" name="图片 3" descr="曙光科技机器人设-男.png">
            <a:extLst>
              <a:ext uri="{FF2B5EF4-FFF2-40B4-BE49-F238E27FC236}">
                <a16:creationId xmlns:a16="http://schemas.microsoft.com/office/drawing/2014/main" id="{2ACEF192-3040-4754-B973-56AD91BAD29E}"/>
              </a:ext>
            </a:extLst>
          </p:cNvPr>
          <p:cNvPicPr>
            <a:picLocks noChangeAspect="1"/>
          </p:cNvPicPr>
          <p:nvPr/>
        </p:nvPicPr>
        <p:blipFill>
          <a:blip r:embed="rId4"/>
          <a:srcRect l="52344" r="9375"/>
          <a:stretch>
            <a:fillRect/>
          </a:stretch>
        </p:blipFill>
        <p:spPr>
          <a:xfrm>
            <a:off x="4938714" y="0"/>
            <a:ext cx="3500462" cy="5143500"/>
          </a:xfrm>
          <a:prstGeom prst="rect">
            <a:avLst/>
          </a:prstGeom>
        </p:spPr>
      </p:pic>
    </p:spTree>
    <p:custDataLst>
      <p:tags r:id="rId1"/>
    </p:custDataLst>
    <p:extLst>
      <p:ext uri="{BB962C8B-B14F-4D97-AF65-F5344CB8AC3E}">
        <p14:creationId xmlns:p14="http://schemas.microsoft.com/office/powerpoint/2010/main" val="226686022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Excel</a:t>
            </a:r>
            <a:r>
              <a:rPr lang="zh-CN" altLang="zh-CN" dirty="0"/>
              <a:t>文件的导入与导出</a:t>
            </a:r>
            <a:endParaRPr lang="zh-CN" altLang="en-US" dirty="0"/>
          </a:p>
        </p:txBody>
      </p:sp>
      <p:sp>
        <p:nvSpPr>
          <p:cNvPr id="2" name="矩形 1">
            <a:extLst>
              <a:ext uri="{FF2B5EF4-FFF2-40B4-BE49-F238E27FC236}">
                <a16:creationId xmlns:a16="http://schemas.microsoft.com/office/drawing/2014/main" id="{9DB03DEA-1635-4192-9B2B-9A5CDF3953A3}"/>
              </a:ext>
            </a:extLst>
          </p:cNvPr>
          <p:cNvSpPr/>
          <p:nvPr/>
        </p:nvSpPr>
        <p:spPr>
          <a:xfrm>
            <a:off x="704824" y="1131590"/>
            <a:ext cx="4032448" cy="3139321"/>
          </a:xfrm>
          <a:prstGeom prst="rect">
            <a:avLst/>
          </a:prstGeom>
        </p:spPr>
        <p:txBody>
          <a:bodyPr wrap="square">
            <a:spAutoFit/>
          </a:bodyPr>
          <a:lstStyle/>
          <a:p>
            <a:r>
              <a:rPr lang="en-US" altLang="zh-CN" kern="1000" spc="10" dirty="0">
                <a:ea typeface="微软雅黑" panose="020B0503020204020204" pitchFamily="34" charset="-122"/>
                <a:cs typeface="微软雅黑" panose="020B0503020204020204" pitchFamily="34" charset="-122"/>
              </a:rPr>
              <a:t>  </a:t>
            </a:r>
            <a:r>
              <a:rPr lang="zh-CN" altLang="en-US" kern="1000" spc="10" dirty="0">
                <a:ea typeface="微软雅黑" panose="020B0503020204020204" pitchFamily="34" charset="-122"/>
                <a:cs typeface="微软雅黑" panose="020B0503020204020204" pitchFamily="34" charset="-122"/>
              </a:rPr>
              <a:t>但是，</a:t>
            </a:r>
            <a:r>
              <a:rPr lang="zh-CN" altLang="zh-CN" kern="1000" spc="10" dirty="0">
                <a:ea typeface="微软雅黑" panose="020B0503020204020204" pitchFamily="34" charset="-122"/>
                <a:cs typeface="微软雅黑" panose="020B0503020204020204" pitchFamily="34" charset="-122"/>
              </a:rPr>
              <a:t>我们在数据预处理过程中，总是有可能要处理人们所常用的</a:t>
            </a:r>
            <a:r>
              <a:rPr lang="en-US" altLang="zh-CN" kern="1000" spc="10" dirty="0">
                <a:ea typeface="微软雅黑" panose="020B0503020204020204" pitchFamily="34" charset="-122"/>
                <a:cs typeface="微软雅黑" panose="020B0503020204020204" pitchFamily="34" charset="-122"/>
              </a:rPr>
              <a:t>Excel</a:t>
            </a:r>
            <a:r>
              <a:rPr lang="zh-CN" altLang="zh-CN" kern="1000" spc="10" dirty="0">
                <a:ea typeface="微软雅黑" panose="020B0503020204020204" pitchFamily="34" charset="-122"/>
                <a:cs typeface="微软雅黑" panose="020B0503020204020204" pitchFamily="34" charset="-122"/>
              </a:rPr>
              <a:t>文件，</a:t>
            </a:r>
            <a:r>
              <a:rPr lang="en-US" altLang="zh-CN" kern="1000" spc="10" dirty="0">
                <a:ea typeface="微软雅黑" panose="020B0503020204020204" pitchFamily="34" charset="-122"/>
                <a:cs typeface="微软雅黑" panose="020B0503020204020204" pitchFamily="34" charset="-122"/>
              </a:rPr>
              <a:t>Kettle</a:t>
            </a:r>
            <a:r>
              <a:rPr lang="zh-CN" altLang="zh-CN" kern="1000" spc="10" dirty="0">
                <a:ea typeface="微软雅黑" panose="020B0503020204020204" pitchFamily="34" charset="-122"/>
                <a:cs typeface="微软雅黑" panose="020B0503020204020204" pitchFamily="34" charset="-122"/>
              </a:rPr>
              <a:t>也提供了“</a:t>
            </a:r>
            <a:r>
              <a:rPr lang="en-US" altLang="zh-CN" kern="1000" spc="10" dirty="0">
                <a:ea typeface="微软雅黑" panose="020B0503020204020204" pitchFamily="34" charset="-122"/>
                <a:cs typeface="微软雅黑" panose="020B0503020204020204" pitchFamily="34" charset="-122"/>
              </a:rPr>
              <a:t>Excel</a:t>
            </a:r>
            <a:r>
              <a:rPr lang="zh-CN" altLang="zh-CN" kern="1000" spc="10" dirty="0">
                <a:ea typeface="微软雅黑" panose="020B0503020204020204" pitchFamily="34" charset="-122"/>
                <a:cs typeface="微软雅黑" panose="020B0503020204020204" pitchFamily="34" charset="-122"/>
              </a:rPr>
              <a:t>输入”、“</a:t>
            </a:r>
            <a:r>
              <a:rPr lang="en-US" altLang="zh-CN" kern="1000" spc="10" dirty="0">
                <a:ea typeface="微软雅黑" panose="020B0503020204020204" pitchFamily="34" charset="-122"/>
                <a:cs typeface="微软雅黑" panose="020B0503020204020204" pitchFamily="34" charset="-122"/>
              </a:rPr>
              <a:t>Excel</a:t>
            </a:r>
            <a:r>
              <a:rPr lang="zh-CN" altLang="zh-CN" kern="1000" spc="10" dirty="0">
                <a:ea typeface="微软雅黑" panose="020B0503020204020204" pitchFamily="34" charset="-122"/>
                <a:cs typeface="微软雅黑" panose="020B0503020204020204" pitchFamily="34" charset="-122"/>
              </a:rPr>
              <a:t>输出”和“</a:t>
            </a:r>
            <a:r>
              <a:rPr lang="en-US" altLang="zh-CN" kern="1000" spc="10" dirty="0">
                <a:ea typeface="微软雅黑" panose="020B0503020204020204" pitchFamily="34" charset="-122"/>
                <a:cs typeface="微软雅黑" panose="020B0503020204020204" pitchFamily="34" charset="-122"/>
              </a:rPr>
              <a:t>Microsoft Excel </a:t>
            </a:r>
            <a:r>
              <a:rPr lang="zh-CN" altLang="zh-CN" kern="1000" spc="10" dirty="0">
                <a:ea typeface="微软雅黑" panose="020B0503020204020204" pitchFamily="34" charset="-122"/>
                <a:cs typeface="微软雅黑" panose="020B0503020204020204" pitchFamily="34" charset="-122"/>
              </a:rPr>
              <a:t>输出”步骤来处理</a:t>
            </a:r>
            <a:r>
              <a:rPr lang="en-US" altLang="zh-CN" kern="1000" spc="10" dirty="0">
                <a:ea typeface="微软雅黑" panose="020B0503020204020204" pitchFamily="34" charset="-122"/>
                <a:cs typeface="微软雅黑" panose="020B0503020204020204" pitchFamily="34" charset="-122"/>
              </a:rPr>
              <a:t>Excel</a:t>
            </a:r>
            <a:r>
              <a:rPr lang="zh-CN" altLang="zh-CN" kern="1000" spc="10" dirty="0">
                <a:ea typeface="微软雅黑" panose="020B0503020204020204" pitchFamily="34" charset="-122"/>
                <a:cs typeface="微软雅黑" panose="020B0503020204020204" pitchFamily="34" charset="-122"/>
              </a:rPr>
              <a:t>文件的导入与导出。对于“</a:t>
            </a:r>
            <a:r>
              <a:rPr lang="en-US" altLang="zh-CN" kern="1000" spc="10" dirty="0">
                <a:ea typeface="微软雅黑" panose="020B0503020204020204" pitchFamily="34" charset="-122"/>
                <a:cs typeface="微软雅黑" panose="020B0503020204020204" pitchFamily="34" charset="-122"/>
              </a:rPr>
              <a:t>Excel</a:t>
            </a:r>
            <a:r>
              <a:rPr lang="zh-CN" altLang="zh-CN" kern="1000" spc="10" dirty="0">
                <a:ea typeface="微软雅黑" panose="020B0503020204020204" pitchFamily="34" charset="-122"/>
                <a:cs typeface="微软雅黑" panose="020B0503020204020204" pitchFamily="34" charset="-122"/>
              </a:rPr>
              <a:t>输出”，仅能输出</a:t>
            </a:r>
            <a:r>
              <a:rPr lang="en-US" altLang="zh-CN" kern="1000" spc="10" dirty="0">
                <a:ea typeface="微软雅黑" panose="020B0503020204020204" pitchFamily="34" charset="-122"/>
                <a:cs typeface="微软雅黑" panose="020B0503020204020204" pitchFamily="34" charset="-122"/>
              </a:rPr>
              <a:t>Excel 97</a:t>
            </a:r>
            <a:r>
              <a:rPr lang="zh-CN" altLang="zh-CN" kern="1000" spc="10" dirty="0">
                <a:ea typeface="微软雅黑" panose="020B0503020204020204" pitchFamily="34" charset="-122"/>
                <a:cs typeface="微软雅黑" panose="020B0503020204020204" pitchFamily="34" charset="-122"/>
              </a:rPr>
              <a:t>版本的文件；而“</a:t>
            </a:r>
            <a:r>
              <a:rPr lang="en-US" altLang="zh-CN" kern="1000" spc="10" dirty="0">
                <a:ea typeface="微软雅黑" panose="020B0503020204020204" pitchFamily="34" charset="-122"/>
                <a:cs typeface="微软雅黑" panose="020B0503020204020204" pitchFamily="34" charset="-122"/>
              </a:rPr>
              <a:t>Excel</a:t>
            </a:r>
            <a:r>
              <a:rPr lang="zh-CN" altLang="zh-CN" kern="1000" spc="10" dirty="0">
                <a:ea typeface="微软雅黑" panose="020B0503020204020204" pitchFamily="34" charset="-122"/>
                <a:cs typeface="微软雅黑" panose="020B0503020204020204" pitchFamily="34" charset="-122"/>
              </a:rPr>
              <a:t>输入”和“</a:t>
            </a:r>
            <a:r>
              <a:rPr lang="en-US" altLang="zh-CN" kern="1000" spc="10" dirty="0">
                <a:ea typeface="微软雅黑" panose="020B0503020204020204" pitchFamily="34" charset="-122"/>
                <a:cs typeface="微软雅黑" panose="020B0503020204020204" pitchFamily="34" charset="-122"/>
              </a:rPr>
              <a:t>Microsoft Excel </a:t>
            </a:r>
            <a:r>
              <a:rPr lang="zh-CN" altLang="zh-CN" kern="1000" spc="10" dirty="0">
                <a:ea typeface="微软雅黑" panose="020B0503020204020204" pitchFamily="34" charset="-122"/>
                <a:cs typeface="微软雅黑" panose="020B0503020204020204" pitchFamily="34" charset="-122"/>
              </a:rPr>
              <a:t>输出”步骤则可以设置文件类型，文件类型可以选择</a:t>
            </a:r>
            <a:r>
              <a:rPr lang="en-US" altLang="zh-CN" kern="1000" spc="10" dirty="0">
                <a:ea typeface="微软雅黑" panose="020B0503020204020204" pitchFamily="34" charset="-122"/>
                <a:cs typeface="微软雅黑" panose="020B0503020204020204" pitchFamily="34" charset="-122"/>
              </a:rPr>
              <a:t>Excel 97</a:t>
            </a:r>
            <a:r>
              <a:rPr lang="zh-CN" altLang="zh-CN" kern="1000" spc="10" dirty="0">
                <a:ea typeface="微软雅黑" panose="020B0503020204020204" pitchFamily="34" charset="-122"/>
                <a:cs typeface="微软雅黑" panose="020B0503020204020204" pitchFamily="34" charset="-122"/>
              </a:rPr>
              <a:t>文件或</a:t>
            </a:r>
            <a:r>
              <a:rPr lang="en-US" altLang="zh-CN" kern="1000" spc="10" dirty="0">
                <a:ea typeface="微软雅黑" panose="020B0503020204020204" pitchFamily="34" charset="-122"/>
                <a:cs typeface="微软雅黑" panose="020B0503020204020204" pitchFamily="34" charset="-122"/>
              </a:rPr>
              <a:t>Excel 2007</a:t>
            </a:r>
            <a:r>
              <a:rPr lang="zh-CN" altLang="zh-CN" kern="1000" spc="10" dirty="0">
                <a:ea typeface="微软雅黑" panose="020B0503020204020204" pitchFamily="34" charset="-122"/>
                <a:cs typeface="微软雅黑" panose="020B0503020204020204" pitchFamily="34" charset="-122"/>
              </a:rPr>
              <a:t>版本的文件。</a:t>
            </a:r>
            <a:endParaRPr lang="zh-CN" altLang="en-US" dirty="0"/>
          </a:p>
        </p:txBody>
      </p:sp>
      <p:pic>
        <p:nvPicPr>
          <p:cNvPr id="4" name="图片 3" descr="曙光科技机器人设-男.png">
            <a:extLst>
              <a:ext uri="{FF2B5EF4-FFF2-40B4-BE49-F238E27FC236}">
                <a16:creationId xmlns:a16="http://schemas.microsoft.com/office/drawing/2014/main" id="{E7EED368-34C9-4DFC-8A12-549AB5513098}"/>
              </a:ext>
            </a:extLst>
          </p:cNvPr>
          <p:cNvPicPr>
            <a:picLocks noChangeAspect="1"/>
          </p:cNvPicPr>
          <p:nvPr/>
        </p:nvPicPr>
        <p:blipFill>
          <a:blip r:embed="rId4"/>
          <a:srcRect l="52344" r="9375"/>
          <a:stretch>
            <a:fillRect/>
          </a:stretch>
        </p:blipFill>
        <p:spPr>
          <a:xfrm>
            <a:off x="4938714" y="0"/>
            <a:ext cx="3500462" cy="5143500"/>
          </a:xfrm>
          <a:prstGeom prst="rect">
            <a:avLst/>
          </a:prstGeom>
        </p:spPr>
      </p:pic>
    </p:spTree>
    <p:custDataLst>
      <p:tags r:id="rId1"/>
    </p:custDataLst>
    <p:extLst>
      <p:ext uri="{BB962C8B-B14F-4D97-AF65-F5344CB8AC3E}">
        <p14:creationId xmlns:p14="http://schemas.microsoft.com/office/powerpoint/2010/main" val="7168842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内容简介</a:t>
            </a:r>
          </a:p>
        </p:txBody>
      </p:sp>
      <p:sp>
        <p:nvSpPr>
          <p:cNvPr id="81" name="矩形 80"/>
          <p:cNvSpPr>
            <a:spLocks noChangeAspect="1"/>
          </p:cNvSpPr>
          <p:nvPr/>
        </p:nvSpPr>
        <p:spPr>
          <a:xfrm>
            <a:off x="2513337" y="1859319"/>
            <a:ext cx="328320" cy="593547"/>
          </a:xfrm>
          <a:prstGeom prst="rect">
            <a:avLst/>
          </a:prstGeom>
        </p:spPr>
        <p:txBody>
          <a:bodyPr wrap="none">
            <a:spAutoFit/>
          </a:bodyPr>
          <a:lstStyle/>
          <a:p>
            <a:pPr algn="ctr"/>
            <a:r>
              <a:rPr lang="en-US" altLang="zh-CN" sz="3600" dirty="0">
                <a:solidFill>
                  <a:schemeClr val="bg1"/>
                </a:solidFill>
                <a:latin typeface="Impact" panose="020B0806030902050204" pitchFamily="34" charset="0"/>
              </a:rPr>
              <a:t>1</a:t>
            </a:r>
          </a:p>
        </p:txBody>
      </p:sp>
      <p:sp>
        <p:nvSpPr>
          <p:cNvPr id="5" name="矩形 4">
            <a:extLst>
              <a:ext uri="{FF2B5EF4-FFF2-40B4-BE49-F238E27FC236}">
                <a16:creationId xmlns:a16="http://schemas.microsoft.com/office/drawing/2014/main" id="{449ADF99-93A0-4CAC-8B3F-DB98EB5DC335}"/>
              </a:ext>
            </a:extLst>
          </p:cNvPr>
          <p:cNvSpPr/>
          <p:nvPr/>
        </p:nvSpPr>
        <p:spPr>
          <a:xfrm>
            <a:off x="539552" y="843558"/>
            <a:ext cx="4572000" cy="3970318"/>
          </a:xfrm>
          <a:prstGeom prst="rect">
            <a:avLst/>
          </a:prstGeom>
        </p:spPr>
        <p:txBody>
          <a:bodyPr>
            <a:spAutoFit/>
          </a:bodyPr>
          <a:lstStyle/>
          <a:p>
            <a:pPr marL="342900" indent="-342900">
              <a:buFont typeface="Wingdings" panose="05000000000000000000" pitchFamily="2" charset="2"/>
              <a:buChar char="Ø"/>
            </a:pPr>
            <a:r>
              <a:rPr lang="zh-CN" altLang="zh-CN" dirty="0"/>
              <a:t>在数据开发项目中，数据的导入与导出是一项基本的工作，也是一项重要的工作，需要从复杂多样化的数据源中抽取数据，经过转换后，以指定的文件格式导出到指定的存储空间进行数据的发布。</a:t>
            </a:r>
          </a:p>
          <a:p>
            <a:pPr marL="285750" indent="-285750">
              <a:buFont typeface="Wingdings" panose="05000000000000000000" pitchFamily="2" charset="2"/>
              <a:buChar char="Ø"/>
            </a:pPr>
            <a:r>
              <a:rPr lang="zh-CN" altLang="zh-CN" dirty="0"/>
              <a:t>幸运的是，</a:t>
            </a:r>
            <a:r>
              <a:rPr lang="en-US" altLang="zh-CN" dirty="0"/>
              <a:t>Kettle</a:t>
            </a:r>
            <a:r>
              <a:rPr lang="zh-CN" altLang="zh-CN" dirty="0"/>
              <a:t>提供了一系列的输入、输出步骤来完成这些工作。对于每个步骤的具体使用说明，可以双击该步骤，在弹出的步骤配置弹框中，单击“</a:t>
            </a:r>
            <a:r>
              <a:rPr lang="en-US" altLang="zh-CN" dirty="0"/>
              <a:t>help</a:t>
            </a:r>
            <a:r>
              <a:rPr lang="zh-CN" altLang="zh-CN" dirty="0"/>
              <a:t>”按钮进行查看。尽管这些步骤覆盖了</a:t>
            </a:r>
            <a:r>
              <a:rPr lang="en-US" altLang="zh-CN" dirty="0"/>
              <a:t>Kettle</a:t>
            </a:r>
            <a:r>
              <a:rPr lang="zh-CN" altLang="zh-CN" dirty="0"/>
              <a:t>的大部分数据导入与导出的功能，但也并不是所有的功能，在某些特定的场景下，往往需要</a:t>
            </a:r>
            <a:r>
              <a:rPr lang="en-US" altLang="zh-CN" dirty="0"/>
              <a:t>ETL</a:t>
            </a:r>
            <a:r>
              <a:rPr lang="zh-CN" altLang="zh-CN" dirty="0"/>
              <a:t>工程师进行编程实现数据的导入与导出处理。</a:t>
            </a:r>
          </a:p>
        </p:txBody>
      </p:sp>
      <p:pic>
        <p:nvPicPr>
          <p:cNvPr id="6" name="图片 5" descr="曙光科技机器人设-男.png">
            <a:extLst>
              <a:ext uri="{FF2B5EF4-FFF2-40B4-BE49-F238E27FC236}">
                <a16:creationId xmlns:a16="http://schemas.microsoft.com/office/drawing/2014/main" id="{7793666E-16B5-4538-A518-01D4393571BE}"/>
              </a:ext>
            </a:extLst>
          </p:cNvPr>
          <p:cNvPicPr>
            <a:picLocks noChangeAspect="1"/>
          </p:cNvPicPr>
          <p:nvPr/>
        </p:nvPicPr>
        <p:blipFill>
          <a:blip r:embed="rId4"/>
          <a:srcRect l="52344" r="9375"/>
          <a:stretch>
            <a:fillRect/>
          </a:stretch>
        </p:blipFill>
        <p:spPr>
          <a:xfrm>
            <a:off x="4938714" y="0"/>
            <a:ext cx="3500462" cy="5143500"/>
          </a:xfrm>
          <a:prstGeom prst="rect">
            <a:avLst/>
          </a:prstGeom>
        </p:spPr>
      </p:pic>
    </p:spTree>
    <p:custDataLst>
      <p:tags r:id="rId1"/>
    </p:custDataLst>
    <p:extLst>
      <p:ext uri="{BB962C8B-B14F-4D97-AF65-F5344CB8AC3E}">
        <p14:creationId xmlns:p14="http://schemas.microsoft.com/office/powerpoint/2010/main" val="3175775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0-#ppt_w/2"/>
                                          </p:val>
                                        </p:tav>
                                        <p:tav tm="100000">
                                          <p:val>
                                            <p:strVal val="#ppt_x"/>
                                          </p:val>
                                        </p:tav>
                                      </p:tavLst>
                                    </p:anim>
                                    <p:anim calcmode="lin" valueType="num">
                                      <p:cBhvr additive="base">
                                        <p:cTn id="8" dur="500" fill="hold"/>
                                        <p:tgtEl>
                                          <p:spTgt spid="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Excel</a:t>
            </a:r>
            <a:r>
              <a:rPr lang="zh-CN" altLang="en-US" dirty="0"/>
              <a:t>文件的导入与导出案例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2D843325-A287-4FD6-895A-80AB457A0036}"/>
              </a:ext>
            </a:extLst>
          </p:cNvPr>
          <p:cNvSpPr/>
          <p:nvPr/>
        </p:nvSpPr>
        <p:spPr>
          <a:xfrm>
            <a:off x="368977" y="687097"/>
            <a:ext cx="2858475" cy="369332"/>
          </a:xfrm>
          <a:prstGeom prst="rect">
            <a:avLst/>
          </a:prstGeom>
        </p:spPr>
        <p:txBody>
          <a:bodyPr wrap="none">
            <a:spAutoFit/>
          </a:bodyPr>
          <a:lstStyle/>
          <a:p>
            <a:r>
              <a:rPr lang="zh-CN" altLang="en-US" kern="1000" dirty="0">
                <a:latin typeface="微软雅黑" panose="020B0503020204020204" pitchFamily="34" charset="-122"/>
                <a:cs typeface="微软雅黑" panose="020B0503020204020204" pitchFamily="34" charset="-122"/>
              </a:rPr>
              <a:t>（</a:t>
            </a:r>
            <a:r>
              <a:rPr lang="en-US" altLang="zh-CN" kern="1000" dirty="0">
                <a:latin typeface="微软雅黑" panose="020B0503020204020204" pitchFamily="34" charset="-122"/>
                <a:cs typeface="微软雅黑" panose="020B0503020204020204" pitchFamily="34" charset="-122"/>
              </a:rPr>
              <a:t>1</a:t>
            </a:r>
            <a:r>
              <a:rPr lang="zh-CN" altLang="zh-CN" kern="1000" dirty="0">
                <a:ea typeface="微软雅黑" panose="020B0503020204020204" pitchFamily="34" charset="-122"/>
                <a:cs typeface="微软雅黑" panose="020B0503020204020204" pitchFamily="34" charset="-122"/>
              </a:rPr>
              <a:t>）转换的输入输出需求</a:t>
            </a:r>
            <a:endParaRPr lang="zh-CN" altLang="en-US" dirty="0"/>
          </a:p>
        </p:txBody>
      </p:sp>
      <p:sp>
        <p:nvSpPr>
          <p:cNvPr id="3" name="矩形 2">
            <a:extLst>
              <a:ext uri="{FF2B5EF4-FFF2-40B4-BE49-F238E27FC236}">
                <a16:creationId xmlns:a16="http://schemas.microsoft.com/office/drawing/2014/main" id="{A62FFF1D-1EA3-4118-A5F5-DCBF4DBD8F79}"/>
              </a:ext>
            </a:extLst>
          </p:cNvPr>
          <p:cNvSpPr/>
          <p:nvPr/>
        </p:nvSpPr>
        <p:spPr>
          <a:xfrm>
            <a:off x="827584" y="1079176"/>
            <a:ext cx="7488832" cy="646331"/>
          </a:xfrm>
          <a:prstGeom prst="rect">
            <a:avLst/>
          </a:prstGeom>
        </p:spPr>
        <p:txBody>
          <a:bodyPr wrap="square">
            <a:spAutoFit/>
          </a:bodyPr>
          <a:lstStyle/>
          <a:p>
            <a:r>
              <a:rPr lang="en-US" altLang="zh-CN" dirty="0"/>
              <a:t>  </a:t>
            </a:r>
            <a:r>
              <a:rPr lang="zh-CN" altLang="zh-CN" dirty="0"/>
              <a:t>读入</a:t>
            </a:r>
            <a:r>
              <a:rPr lang="en-US" altLang="zh-CN" dirty="0"/>
              <a:t>student.xlsx</a:t>
            </a:r>
            <a:r>
              <a:rPr lang="zh-CN" altLang="zh-CN" dirty="0"/>
              <a:t>文件，输出分隔符为逗号的</a:t>
            </a:r>
            <a:r>
              <a:rPr lang="en-US" altLang="zh-CN" dirty="0"/>
              <a:t>student.csv</a:t>
            </a:r>
            <a:r>
              <a:rPr lang="zh-CN" altLang="zh-CN" dirty="0"/>
              <a:t>文件和命名为</a:t>
            </a:r>
            <a:r>
              <a:rPr lang="en-US" altLang="zh-CN" dirty="0"/>
              <a:t>stuout.xlsx</a:t>
            </a:r>
            <a:r>
              <a:rPr lang="zh-CN" altLang="zh-CN" dirty="0"/>
              <a:t>的文件</a:t>
            </a:r>
            <a:endParaRPr lang="zh-CN" altLang="en-US" dirty="0"/>
          </a:p>
        </p:txBody>
      </p:sp>
      <p:pic>
        <p:nvPicPr>
          <p:cNvPr id="9218" name="图片 22">
            <a:extLst>
              <a:ext uri="{FF2B5EF4-FFF2-40B4-BE49-F238E27FC236}">
                <a16:creationId xmlns:a16="http://schemas.microsoft.com/office/drawing/2014/main" id="{23B05739-BF87-4C41-911A-CC51C82A2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298" y="2073244"/>
            <a:ext cx="8340135" cy="199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0784332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Excel</a:t>
            </a:r>
            <a:r>
              <a:rPr lang="zh-CN" altLang="en-US" dirty="0"/>
              <a:t>文件的导入与导出案例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120FAF96-0E7C-4FF8-8842-B8FD2D8CF6C5}"/>
              </a:ext>
            </a:extLst>
          </p:cNvPr>
          <p:cNvSpPr/>
          <p:nvPr/>
        </p:nvSpPr>
        <p:spPr>
          <a:xfrm>
            <a:off x="489440" y="1333105"/>
            <a:ext cx="3338093" cy="369332"/>
          </a:xfrm>
          <a:prstGeom prst="rect">
            <a:avLst/>
          </a:prstGeom>
        </p:spPr>
        <p:txBody>
          <a:bodyPr wrap="none">
            <a:spAutoFit/>
          </a:bodyPr>
          <a:lstStyle/>
          <a:p>
            <a:r>
              <a:rPr lang="zh-CN" altLang="en-US" kern="1000" spc="10" dirty="0">
                <a:ea typeface="微软雅黑" panose="020B0503020204020204" pitchFamily="34" charset="-122"/>
                <a:cs typeface="微软雅黑" panose="020B0503020204020204" pitchFamily="34" charset="-122"/>
              </a:rPr>
              <a:t>期望输出的</a:t>
            </a:r>
            <a:r>
              <a:rPr lang="en-US" altLang="zh-CN" dirty="0"/>
              <a:t>student.txt</a:t>
            </a:r>
            <a:r>
              <a:rPr lang="zh-CN" altLang="zh-CN" kern="1000" spc="10" dirty="0">
                <a:ea typeface="微软雅黑" panose="020B0503020204020204" pitchFamily="34" charset="-122"/>
                <a:cs typeface="微软雅黑" panose="020B0503020204020204" pitchFamily="34" charset="-122"/>
              </a:rPr>
              <a:t>文件内容</a:t>
            </a:r>
            <a:endParaRPr lang="zh-CN" altLang="en-US" dirty="0"/>
          </a:p>
        </p:txBody>
      </p:sp>
      <p:sp>
        <p:nvSpPr>
          <p:cNvPr id="3" name="矩形 2">
            <a:extLst>
              <a:ext uri="{FF2B5EF4-FFF2-40B4-BE49-F238E27FC236}">
                <a16:creationId xmlns:a16="http://schemas.microsoft.com/office/drawing/2014/main" id="{628CAB86-20F1-46E4-8825-68924BA213B3}"/>
              </a:ext>
            </a:extLst>
          </p:cNvPr>
          <p:cNvSpPr/>
          <p:nvPr/>
        </p:nvSpPr>
        <p:spPr>
          <a:xfrm>
            <a:off x="475030" y="708169"/>
            <a:ext cx="4306307" cy="369332"/>
          </a:xfrm>
          <a:prstGeom prst="rect">
            <a:avLst/>
          </a:prstGeom>
        </p:spPr>
        <p:txBody>
          <a:bodyPr wrap="none">
            <a:spAutoFit/>
          </a:bodyPr>
          <a:lstStyle/>
          <a:p>
            <a:r>
              <a:rPr lang="zh-CN" altLang="en-US" kern="1000" spc="10" dirty="0">
                <a:ea typeface="微软雅黑" panose="020B0503020204020204" pitchFamily="34" charset="-122"/>
                <a:cs typeface="微软雅黑" panose="020B0503020204020204" pitchFamily="34" charset="-122"/>
              </a:rPr>
              <a:t>期望输出的</a:t>
            </a:r>
            <a:r>
              <a:rPr lang="en-US" altLang="zh-CN" kern="1000" spc="10" dirty="0">
                <a:ea typeface="微软雅黑" panose="020B0503020204020204" pitchFamily="34" charset="-122"/>
                <a:cs typeface="微软雅黑" panose="020B0503020204020204" pitchFamily="34" charset="-122"/>
              </a:rPr>
              <a:t>stuout.xlsx</a:t>
            </a:r>
            <a:r>
              <a:rPr lang="zh-CN" altLang="zh-CN" kern="1000" spc="10" dirty="0">
                <a:ea typeface="微软雅黑" panose="020B0503020204020204" pitchFamily="34" charset="-122"/>
                <a:cs typeface="微软雅黑" panose="020B0503020204020204" pitchFamily="34" charset="-122"/>
              </a:rPr>
              <a:t>文件和输入的一致</a:t>
            </a:r>
            <a:endParaRPr lang="zh-CN" altLang="en-US" dirty="0"/>
          </a:p>
        </p:txBody>
      </p:sp>
      <p:pic>
        <p:nvPicPr>
          <p:cNvPr id="10242" name="图片 23">
            <a:extLst>
              <a:ext uri="{FF2B5EF4-FFF2-40B4-BE49-F238E27FC236}">
                <a16:creationId xmlns:a16="http://schemas.microsoft.com/office/drawing/2014/main" id="{1CF345AF-D425-486A-A290-E3E1079DC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792" y="2179646"/>
            <a:ext cx="6309013" cy="2276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7357532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Excel</a:t>
            </a:r>
            <a:r>
              <a:rPr lang="zh-CN" altLang="en-US" dirty="0"/>
              <a:t>文件的导入与导出案例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3EC4E78A-C00A-4733-9C67-483D8AA6B737}"/>
              </a:ext>
            </a:extLst>
          </p:cNvPr>
          <p:cNvSpPr/>
          <p:nvPr/>
        </p:nvSpPr>
        <p:spPr>
          <a:xfrm>
            <a:off x="251520" y="687097"/>
            <a:ext cx="2159566"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a:t>
            </a:r>
            <a:r>
              <a:rPr lang="en-US" altLang="zh-CN" kern="1000" dirty="0">
                <a:ea typeface="微软雅黑" panose="020B0503020204020204" pitchFamily="34" charset="-122"/>
                <a:cs typeface="微软雅黑" panose="020B0503020204020204" pitchFamily="34" charset="-122"/>
              </a:rPr>
              <a:t>2</a:t>
            </a:r>
            <a:r>
              <a:rPr lang="zh-CN" altLang="zh-CN" kern="1000" dirty="0">
                <a:ea typeface="微软雅黑" panose="020B0503020204020204" pitchFamily="34" charset="-122"/>
                <a:cs typeface="微软雅黑" panose="020B0503020204020204" pitchFamily="34" charset="-122"/>
              </a:rPr>
              <a:t>）转换的设计图</a:t>
            </a:r>
            <a:endParaRPr lang="zh-CN" altLang="en-US" dirty="0"/>
          </a:p>
        </p:txBody>
      </p:sp>
      <p:sp>
        <p:nvSpPr>
          <p:cNvPr id="3" name="矩形 2">
            <a:extLst>
              <a:ext uri="{FF2B5EF4-FFF2-40B4-BE49-F238E27FC236}">
                <a16:creationId xmlns:a16="http://schemas.microsoft.com/office/drawing/2014/main" id="{C71C9BA5-CC6B-4682-93C1-0C283A72F57F}"/>
              </a:ext>
            </a:extLst>
          </p:cNvPr>
          <p:cNvSpPr/>
          <p:nvPr/>
        </p:nvSpPr>
        <p:spPr>
          <a:xfrm>
            <a:off x="611560" y="1094422"/>
            <a:ext cx="7920880" cy="1200329"/>
          </a:xfrm>
          <a:prstGeom prst="rect">
            <a:avLst/>
          </a:prstGeom>
        </p:spPr>
        <p:txBody>
          <a:bodyPr wrap="square">
            <a:spAutoFit/>
          </a:bodyPr>
          <a:lstStyle/>
          <a:p>
            <a:pPr marL="63500" indent="259080"/>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参考第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2.2.2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节的操作，新建转换文件，并开始可视化编程。</a:t>
            </a:r>
            <a:r>
              <a:rPr lang="zh-CN" altLang="zh-CN" dirty="0"/>
              <a:t>其中，“</a:t>
            </a:r>
            <a:r>
              <a:rPr lang="en-US" altLang="zh-CN" dirty="0"/>
              <a:t>Excel</a:t>
            </a:r>
            <a:r>
              <a:rPr lang="zh-CN" altLang="zh-CN" dirty="0"/>
              <a:t>输入”连接“文本文件输出”和“</a:t>
            </a:r>
            <a:r>
              <a:rPr lang="en-US" altLang="zh-CN" dirty="0"/>
              <a:t>Microsoft Excel </a:t>
            </a:r>
            <a:r>
              <a:rPr lang="zh-CN" altLang="zh-CN" dirty="0"/>
              <a:t>输出”时，在弹出的警告弹框中，选择“复制”，使得输入的数据复制两份，同时发送到两个输出步骤。</a:t>
            </a:r>
          </a:p>
        </p:txBody>
      </p:sp>
      <p:pic>
        <p:nvPicPr>
          <p:cNvPr id="11266" name="图片 24">
            <a:extLst>
              <a:ext uri="{FF2B5EF4-FFF2-40B4-BE49-F238E27FC236}">
                <a16:creationId xmlns:a16="http://schemas.microsoft.com/office/drawing/2014/main" id="{D855785E-E3E7-4C21-A7C2-1A7290E3E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161" y="2294751"/>
            <a:ext cx="4113678" cy="2365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5578557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Excel</a:t>
            </a:r>
            <a:r>
              <a:rPr lang="zh-CN" altLang="en-US" dirty="0"/>
              <a:t>文件的导入与导出案例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8B631CAF-1219-4222-BE8E-86C84A9BE4FB}"/>
              </a:ext>
            </a:extLst>
          </p:cNvPr>
          <p:cNvSpPr/>
          <p:nvPr/>
        </p:nvSpPr>
        <p:spPr>
          <a:xfrm>
            <a:off x="-28404" y="514876"/>
            <a:ext cx="2185214" cy="369332"/>
          </a:xfrm>
          <a:prstGeom prst="rect">
            <a:avLst/>
          </a:prstGeom>
        </p:spPr>
        <p:txBody>
          <a:bodyPr wrap="none">
            <a:spAutoFit/>
          </a:bodyPr>
          <a:lstStyle/>
          <a:p>
            <a:pPr indent="266700">
              <a:spcAft>
                <a:spcPts val="0"/>
              </a:spcAft>
            </a:pPr>
            <a:r>
              <a:rPr lang="zh-CN" altLang="zh-CN" kern="1000" dirty="0">
                <a:ea typeface="微软雅黑" panose="020B0503020204020204" pitchFamily="34" charset="-122"/>
              </a:rPr>
              <a:t>（</a:t>
            </a:r>
            <a:r>
              <a:rPr lang="en-US" altLang="zh-CN" kern="1000" dirty="0">
                <a:ea typeface="微软雅黑" panose="020B0503020204020204" pitchFamily="34" charset="-122"/>
              </a:rPr>
              <a:t>3</a:t>
            </a:r>
            <a:r>
              <a:rPr lang="zh-CN" altLang="zh-CN" kern="1000" dirty="0">
                <a:ea typeface="微软雅黑" panose="020B0503020204020204" pitchFamily="34" charset="-122"/>
              </a:rPr>
              <a:t>）步骤的配置</a:t>
            </a:r>
          </a:p>
        </p:txBody>
      </p:sp>
      <p:sp>
        <p:nvSpPr>
          <p:cNvPr id="3" name="矩形 2">
            <a:extLst>
              <a:ext uri="{FF2B5EF4-FFF2-40B4-BE49-F238E27FC236}">
                <a16:creationId xmlns:a16="http://schemas.microsoft.com/office/drawing/2014/main" id="{EEF1481E-44AE-4678-94C2-C7FFD64176F0}"/>
              </a:ext>
            </a:extLst>
          </p:cNvPr>
          <p:cNvSpPr/>
          <p:nvPr/>
        </p:nvSpPr>
        <p:spPr>
          <a:xfrm>
            <a:off x="224990" y="1073415"/>
            <a:ext cx="3842954" cy="2308324"/>
          </a:xfrm>
          <a:prstGeom prst="rect">
            <a:avLst/>
          </a:prstGeom>
        </p:spPr>
        <p:txBody>
          <a:bodyPr wrap="square">
            <a:spAutoFit/>
          </a:bodyPr>
          <a:lstStyle/>
          <a:p>
            <a:r>
              <a:rPr lang="zh-CN" altLang="zh-CN" dirty="0"/>
              <a:t>“</a:t>
            </a:r>
            <a:r>
              <a:rPr lang="en-US" altLang="zh-CN" dirty="0"/>
              <a:t>Excel</a:t>
            </a:r>
            <a:r>
              <a:rPr lang="zh-CN" altLang="zh-CN" dirty="0"/>
              <a:t>输入”</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r>
              <a:rPr lang="zh-CN" altLang="en-US" dirty="0"/>
              <a:t>“表格类型</a:t>
            </a:r>
            <a:r>
              <a:rPr lang="en-US" altLang="zh-CN" dirty="0"/>
              <a:t>(</a:t>
            </a:r>
            <a:r>
              <a:rPr lang="zh-CN" altLang="en-US" dirty="0"/>
              <a:t>引擎</a:t>
            </a:r>
            <a:r>
              <a:rPr lang="en-US" altLang="zh-CN" dirty="0"/>
              <a:t>)”</a:t>
            </a:r>
            <a:r>
              <a:rPr lang="zh-CN" altLang="en-US" dirty="0"/>
              <a:t>配置为“</a:t>
            </a:r>
            <a:r>
              <a:rPr lang="en-US" altLang="zh-CN" dirty="0"/>
              <a:t>Excel 2007 XLSX (Apache POI)”</a:t>
            </a:r>
            <a:r>
              <a:rPr lang="zh-CN" altLang="en-US" dirty="0"/>
              <a:t>。</a:t>
            </a:r>
          </a:p>
          <a:p>
            <a:pPr marL="285750" indent="-285750">
              <a:buFont typeface="Wingdings" panose="05000000000000000000" pitchFamily="2" charset="2"/>
              <a:buChar char="Ø"/>
            </a:pPr>
            <a:r>
              <a:rPr lang="zh-CN" altLang="en-US" dirty="0"/>
              <a:t>点击“浏览</a:t>
            </a:r>
            <a:r>
              <a:rPr lang="en-US" altLang="zh-CN" dirty="0"/>
              <a:t>(B)…”</a:t>
            </a:r>
            <a:r>
              <a:rPr lang="zh-CN" altLang="en-US" dirty="0"/>
              <a:t>按钮，选择路径“</a:t>
            </a:r>
            <a:r>
              <a:rPr lang="en-US" altLang="zh-CN" dirty="0"/>
              <a:t>E:\</a:t>
            </a:r>
            <a:r>
              <a:rPr lang="zh-CN" altLang="en-US" dirty="0"/>
              <a:t>教材案例</a:t>
            </a:r>
            <a:r>
              <a:rPr lang="en-US" altLang="zh-CN" dirty="0"/>
              <a:t>\</a:t>
            </a:r>
            <a:r>
              <a:rPr lang="zh-CN" altLang="en-US" dirty="0"/>
              <a:t>第</a:t>
            </a:r>
            <a:r>
              <a:rPr lang="en-US" altLang="zh-CN" dirty="0"/>
              <a:t>3</a:t>
            </a:r>
            <a:r>
              <a:rPr lang="zh-CN" altLang="en-US" dirty="0"/>
              <a:t>章”下的</a:t>
            </a:r>
            <a:r>
              <a:rPr lang="en-US" altLang="zh-CN" dirty="0"/>
              <a:t>student.xlsx</a:t>
            </a:r>
            <a:r>
              <a:rPr lang="zh-CN" altLang="en-US" dirty="0"/>
              <a:t>文件作为输入文件，然后点击“增加”按钮，把文件增加到“选中的文件”列表中。</a:t>
            </a:r>
          </a:p>
        </p:txBody>
      </p:sp>
      <p:pic>
        <p:nvPicPr>
          <p:cNvPr id="12290" name="图片 26">
            <a:extLst>
              <a:ext uri="{FF2B5EF4-FFF2-40B4-BE49-F238E27FC236}">
                <a16:creationId xmlns:a16="http://schemas.microsoft.com/office/drawing/2014/main" id="{37BE5876-F6B8-4181-96FC-1D2AF5EB6D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1073415"/>
            <a:ext cx="5016500" cy="287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48483096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Excel</a:t>
            </a:r>
            <a:r>
              <a:rPr lang="zh-CN" altLang="en-US" dirty="0"/>
              <a:t>文件的导入与导出案例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3842954" cy="1477328"/>
          </a:xfrm>
          <a:prstGeom prst="rect">
            <a:avLst/>
          </a:prstGeom>
        </p:spPr>
        <p:txBody>
          <a:bodyPr wrap="square">
            <a:spAutoFit/>
          </a:bodyPr>
          <a:lstStyle/>
          <a:p>
            <a:pPr marL="285750" indent="-285750">
              <a:buFont typeface="Wingdings" panose="05000000000000000000" pitchFamily="2" charset="2"/>
              <a:buChar char="Ø"/>
            </a:pPr>
            <a:r>
              <a:rPr lang="zh-CN" altLang="zh-CN" dirty="0"/>
              <a:t>点击“获取工作表名称…”按钮</a:t>
            </a:r>
            <a:endParaRPr lang="en-US" altLang="zh-CN" dirty="0"/>
          </a:p>
          <a:p>
            <a:pPr marL="285750" indent="-285750">
              <a:buFont typeface="Wingdings" panose="05000000000000000000" pitchFamily="2" charset="2"/>
              <a:buChar char="Ø"/>
            </a:pPr>
            <a:r>
              <a:rPr lang="zh-CN" altLang="zh-CN" dirty="0"/>
              <a:t>在“输入列表”弹框中，点击左边“可用项目”栏目的“</a:t>
            </a:r>
            <a:r>
              <a:rPr lang="en-US" altLang="zh-CN" dirty="0"/>
              <a:t>Sheet1</a:t>
            </a:r>
            <a:r>
              <a:rPr lang="zh-CN" altLang="zh-CN" dirty="0"/>
              <a:t>”，以选定</a:t>
            </a:r>
            <a:r>
              <a:rPr lang="en-US" altLang="zh-CN" dirty="0"/>
              <a:t>Sheet1</a:t>
            </a:r>
            <a:r>
              <a:rPr lang="zh-CN" altLang="zh-CN" dirty="0"/>
              <a:t>作为要处理的数据源。</a:t>
            </a:r>
            <a:endParaRPr lang="en-US" altLang="zh-CN" dirty="0"/>
          </a:p>
        </p:txBody>
      </p:sp>
      <p:pic>
        <p:nvPicPr>
          <p:cNvPr id="17410" name="图片 27">
            <a:extLst>
              <a:ext uri="{FF2B5EF4-FFF2-40B4-BE49-F238E27FC236}">
                <a16:creationId xmlns:a16="http://schemas.microsoft.com/office/drawing/2014/main" id="{67FCD8CD-A5D8-4CA8-AC72-5703D75DC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7671" y="1495175"/>
            <a:ext cx="4883031" cy="280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1" name="图片 29">
            <a:extLst>
              <a:ext uri="{FF2B5EF4-FFF2-40B4-BE49-F238E27FC236}">
                <a16:creationId xmlns:a16="http://schemas.microsoft.com/office/drawing/2014/main" id="{F3E77536-F074-41E8-A2E4-540550858BD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4008" y="1347614"/>
            <a:ext cx="3783013" cy="2157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1390503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Excel</a:t>
            </a:r>
            <a:r>
              <a:rPr lang="zh-CN" altLang="en-US" dirty="0"/>
              <a:t>文件的导入与导出案例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2762834" cy="1200329"/>
          </a:xfrm>
          <a:prstGeom prst="rect">
            <a:avLst/>
          </a:prstGeom>
        </p:spPr>
        <p:txBody>
          <a:bodyPr wrap="square">
            <a:spAutoFit/>
          </a:bodyPr>
          <a:lstStyle/>
          <a:p>
            <a:r>
              <a:rPr lang="zh-CN" altLang="zh-CN" dirty="0"/>
              <a:t>在“要读取的工作表列表”中，“起始行”和“起始列”都填</a:t>
            </a:r>
            <a:r>
              <a:rPr lang="en-US" altLang="zh-CN" dirty="0"/>
              <a:t>0</a:t>
            </a:r>
            <a:r>
              <a:rPr lang="zh-CN" altLang="zh-CN" dirty="0"/>
              <a:t>。因为表格的数据从第</a:t>
            </a:r>
            <a:r>
              <a:rPr lang="en-US" altLang="zh-CN" dirty="0"/>
              <a:t>0</a:t>
            </a:r>
            <a:r>
              <a:rPr lang="zh-CN" altLang="zh-CN" dirty="0"/>
              <a:t>行第</a:t>
            </a:r>
            <a:r>
              <a:rPr lang="en-US" altLang="zh-CN" dirty="0"/>
              <a:t>0</a:t>
            </a:r>
            <a:r>
              <a:rPr lang="zh-CN" altLang="zh-CN" dirty="0"/>
              <a:t>列开始的。</a:t>
            </a:r>
            <a:endParaRPr lang="en-US" altLang="zh-CN" dirty="0"/>
          </a:p>
        </p:txBody>
      </p:sp>
      <p:pic>
        <p:nvPicPr>
          <p:cNvPr id="18434" name="图片 31">
            <a:extLst>
              <a:ext uri="{FF2B5EF4-FFF2-40B4-BE49-F238E27FC236}">
                <a16:creationId xmlns:a16="http://schemas.microsoft.com/office/drawing/2014/main" id="{A5B936A8-4A5B-4987-A7B4-F2F6207550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843558"/>
            <a:ext cx="5858346" cy="3312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98197328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Excel</a:t>
            </a:r>
            <a:r>
              <a:rPr lang="zh-CN" altLang="en-US" dirty="0"/>
              <a:t>文件的导入与导出案例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2762834" cy="1754326"/>
          </a:xfrm>
          <a:prstGeom prst="rect">
            <a:avLst/>
          </a:prstGeom>
        </p:spPr>
        <p:txBody>
          <a:bodyPr wrap="square">
            <a:spAutoFit/>
          </a:bodyPr>
          <a:lstStyle/>
          <a:p>
            <a:r>
              <a:rPr lang="zh-CN" altLang="zh-CN" dirty="0"/>
              <a:t>采用默认的配置即可。勾选“头部”，即意味着表格的第一行作为字段。表格文字的“编码”，采用默认的编码即可。</a:t>
            </a:r>
          </a:p>
          <a:p>
            <a:endParaRPr lang="en-US" altLang="zh-CN" dirty="0"/>
          </a:p>
        </p:txBody>
      </p:sp>
      <p:pic>
        <p:nvPicPr>
          <p:cNvPr id="19458" name="图片 32">
            <a:extLst>
              <a:ext uri="{FF2B5EF4-FFF2-40B4-BE49-F238E27FC236}">
                <a16:creationId xmlns:a16="http://schemas.microsoft.com/office/drawing/2014/main" id="{355CFC94-B009-4335-8F38-C9B5973766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5" y="915566"/>
            <a:ext cx="5747077" cy="3294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8699451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Excel</a:t>
            </a:r>
            <a:r>
              <a:rPr lang="zh-CN" altLang="en-US" dirty="0"/>
              <a:t>文件的导入与导出案例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2762834" cy="369332"/>
          </a:xfrm>
          <a:prstGeom prst="rect">
            <a:avLst/>
          </a:prstGeom>
        </p:spPr>
        <p:txBody>
          <a:bodyPr wrap="square">
            <a:spAutoFit/>
          </a:bodyPr>
          <a:lstStyle/>
          <a:p>
            <a:r>
              <a:rPr lang="zh-CN" altLang="zh-CN" dirty="0"/>
              <a:t>采用默认的配置即可</a:t>
            </a:r>
            <a:endParaRPr lang="en-US" altLang="zh-CN" dirty="0"/>
          </a:p>
        </p:txBody>
      </p:sp>
      <p:pic>
        <p:nvPicPr>
          <p:cNvPr id="20482" name="图片 33">
            <a:extLst>
              <a:ext uri="{FF2B5EF4-FFF2-40B4-BE49-F238E27FC236}">
                <a16:creationId xmlns:a16="http://schemas.microsoft.com/office/drawing/2014/main" id="{4EB2F186-0955-450B-B3F0-5B309DB8B6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5796" y="1132825"/>
            <a:ext cx="5801771" cy="3312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288297851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Excel</a:t>
            </a:r>
            <a:r>
              <a:rPr lang="zh-CN" altLang="en-US" dirty="0"/>
              <a:t>文件的导入与导出案例</a:t>
            </a:r>
          </a:p>
        </p:txBody>
      </p:sp>
      <p:sp>
        <p:nvSpPr>
          <p:cNvPr id="3" name="矩形 2">
            <a:extLst>
              <a:ext uri="{FF2B5EF4-FFF2-40B4-BE49-F238E27FC236}">
                <a16:creationId xmlns:a16="http://schemas.microsoft.com/office/drawing/2014/main" id="{EEF1481E-44AE-4678-94C2-C7FFD64176F0}"/>
              </a:ext>
            </a:extLst>
          </p:cNvPr>
          <p:cNvSpPr/>
          <p:nvPr/>
        </p:nvSpPr>
        <p:spPr>
          <a:xfrm>
            <a:off x="224990" y="1073415"/>
            <a:ext cx="2762834" cy="2585323"/>
          </a:xfrm>
          <a:prstGeom prst="rect">
            <a:avLst/>
          </a:prstGeom>
        </p:spPr>
        <p:txBody>
          <a:bodyPr wrap="square">
            <a:spAutoFit/>
          </a:bodyPr>
          <a:lstStyle/>
          <a:p>
            <a:pPr marL="285750" indent="-285750">
              <a:buFont typeface="Wingdings" panose="05000000000000000000" pitchFamily="2" charset="2"/>
              <a:buChar char="Ø"/>
            </a:pPr>
            <a:r>
              <a:rPr lang="zh-CN" altLang="zh-CN" dirty="0"/>
              <a:t>点击“获取来自头部数据的字段…”，将获取</a:t>
            </a:r>
            <a:r>
              <a:rPr lang="en-US" altLang="zh-CN" dirty="0"/>
              <a:t>Sheet1</a:t>
            </a:r>
            <a:r>
              <a:rPr lang="zh-CN" altLang="zh-CN" dirty="0"/>
              <a:t>表的所有字段，获取到字段及配置信息在字段列表中显示。</a:t>
            </a:r>
            <a:endParaRPr lang="en-US" altLang="zh-CN" dirty="0"/>
          </a:p>
          <a:p>
            <a:pPr marL="285750" indent="-285750">
              <a:buFont typeface="Wingdings" panose="05000000000000000000" pitchFamily="2" charset="2"/>
              <a:buChar char="Ø"/>
            </a:pPr>
            <a:r>
              <a:rPr lang="zh-CN" altLang="zh-CN" dirty="0"/>
              <a:t>手工配置类型为“</a:t>
            </a:r>
            <a:r>
              <a:rPr lang="en-US" altLang="zh-CN" dirty="0"/>
              <a:t>Number</a:t>
            </a:r>
            <a:r>
              <a:rPr lang="zh-CN" altLang="zh-CN" dirty="0"/>
              <a:t>”字段的格式，通过下拉选择为“</a:t>
            </a:r>
            <a:r>
              <a:rPr lang="en-US" altLang="zh-CN" dirty="0"/>
              <a:t>#</a:t>
            </a:r>
            <a:r>
              <a:rPr lang="zh-CN" altLang="zh-CN" dirty="0"/>
              <a:t>”，不显示小数点。</a:t>
            </a:r>
            <a:endParaRPr lang="en-US" altLang="zh-CN" dirty="0"/>
          </a:p>
        </p:txBody>
      </p:sp>
      <p:pic>
        <p:nvPicPr>
          <p:cNvPr id="21506" name="图片 34">
            <a:extLst>
              <a:ext uri="{FF2B5EF4-FFF2-40B4-BE49-F238E27FC236}">
                <a16:creationId xmlns:a16="http://schemas.microsoft.com/office/drawing/2014/main" id="{EF409334-4E38-403D-B0E8-431EE345D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843558"/>
            <a:ext cx="5806756"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8014082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Excel</a:t>
            </a:r>
            <a:r>
              <a:rPr lang="zh-CN" altLang="en-US" dirty="0"/>
              <a:t>文件的导入与导出案例</a:t>
            </a:r>
          </a:p>
        </p:txBody>
      </p:sp>
      <p:sp>
        <p:nvSpPr>
          <p:cNvPr id="3" name="矩形 2">
            <a:extLst>
              <a:ext uri="{FF2B5EF4-FFF2-40B4-BE49-F238E27FC236}">
                <a16:creationId xmlns:a16="http://schemas.microsoft.com/office/drawing/2014/main" id="{EEF1481E-44AE-4678-94C2-C7FFD64176F0}"/>
              </a:ext>
            </a:extLst>
          </p:cNvPr>
          <p:cNvSpPr/>
          <p:nvPr/>
        </p:nvSpPr>
        <p:spPr>
          <a:xfrm>
            <a:off x="224990" y="1073415"/>
            <a:ext cx="2762834" cy="369332"/>
          </a:xfrm>
          <a:prstGeom prst="rect">
            <a:avLst/>
          </a:prstGeom>
        </p:spPr>
        <p:txBody>
          <a:bodyPr wrap="square">
            <a:spAutoFit/>
          </a:bodyPr>
          <a:lstStyle/>
          <a:p>
            <a:pPr marL="285750" indent="-285750">
              <a:buFont typeface="Wingdings" panose="05000000000000000000" pitchFamily="2" charset="2"/>
              <a:buChar char="Ø"/>
            </a:pPr>
            <a:r>
              <a:rPr lang="zh-CN" altLang="zh-CN" dirty="0"/>
              <a:t>采用默认配置即可。</a:t>
            </a:r>
            <a:endParaRPr lang="en-US" altLang="zh-CN" dirty="0"/>
          </a:p>
        </p:txBody>
      </p:sp>
      <p:pic>
        <p:nvPicPr>
          <p:cNvPr id="22530" name="图片 35">
            <a:extLst>
              <a:ext uri="{FF2B5EF4-FFF2-40B4-BE49-F238E27FC236}">
                <a16:creationId xmlns:a16="http://schemas.microsoft.com/office/drawing/2014/main" id="{B05F7B27-64D3-4A64-90BB-24CF95415B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0122" y="879562"/>
            <a:ext cx="5917053" cy="3384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3447028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内容简介</a:t>
            </a:r>
          </a:p>
        </p:txBody>
      </p:sp>
      <p:sp>
        <p:nvSpPr>
          <p:cNvPr id="100" name="文本框 99"/>
          <p:cNvSpPr txBox="1"/>
          <p:nvPr/>
        </p:nvSpPr>
        <p:spPr>
          <a:xfrm>
            <a:off x="611560" y="549979"/>
            <a:ext cx="7920880" cy="1754326"/>
          </a:xfrm>
          <a:prstGeom prst="rect">
            <a:avLst/>
          </a:prstGeom>
          <a:noFill/>
          <a:ln w="9525">
            <a:noFill/>
          </a:ln>
        </p:spPr>
        <p:txBody>
          <a:bodyPr wrap="square">
            <a:spAutoFit/>
          </a:bodyPr>
          <a:lstStyle/>
          <a:p>
            <a:pPr indent="254000"/>
            <a:r>
              <a:rPr lang="zh-CN" altLang="zh-CN" dirty="0"/>
              <a:t>在本章，我们将通过一些案例，分类的学习如何利用这些输入类的步骤获取不同来源、不同类型的数据，并利用输出类的步骤直接导出数据进行查看和分析。在这些案例的操作指导中，我们将简化描述案例的操作过程，我们将从转换的输入输出需求、转换的设计和步骤的参数配置这</a:t>
            </a:r>
            <a:r>
              <a:rPr lang="en-US" altLang="zh-CN" dirty="0"/>
              <a:t>3</a:t>
            </a:r>
            <a:r>
              <a:rPr lang="zh-CN" altLang="zh-CN" dirty="0"/>
              <a:t>个方面描述案例的操作，关于具体的可视化编程过程，读者可参考第</a:t>
            </a:r>
            <a:r>
              <a:rPr lang="en-US" altLang="zh-CN" dirty="0"/>
              <a:t>2</a:t>
            </a:r>
            <a:r>
              <a:rPr lang="zh-CN" altLang="zh-CN" dirty="0"/>
              <a:t>章的</a:t>
            </a:r>
            <a:r>
              <a:rPr lang="en-US" altLang="zh-CN" dirty="0"/>
              <a:t>2.2.2</a:t>
            </a:r>
            <a:r>
              <a:rPr lang="zh-CN" altLang="zh-CN" dirty="0"/>
              <a:t>的案例。</a:t>
            </a:r>
            <a:endParaRPr lang="zh-CN" altLang="en-US" dirty="0"/>
          </a:p>
          <a:p>
            <a:pPr indent="254000"/>
            <a:r>
              <a:rPr lang="zh-CN" altLang="zh-CN" dirty="0"/>
              <a:t>我们将按以下</a:t>
            </a:r>
            <a:r>
              <a:rPr lang="en-US" altLang="zh-CN" dirty="0"/>
              <a:t>4</a:t>
            </a:r>
            <a:r>
              <a:rPr lang="zh-CN" altLang="zh-CN" dirty="0"/>
              <a:t>种场景学习数据的导入与导出</a:t>
            </a:r>
            <a:r>
              <a:rPr lang="zh-CN" b="0" dirty="0">
                <a:cs typeface="方正书宋简体" charset="0"/>
              </a:rPr>
              <a:t>：</a:t>
            </a:r>
            <a:endParaRPr lang="zh-CN" altLang="en-US" dirty="0"/>
          </a:p>
        </p:txBody>
      </p:sp>
      <p:sp>
        <p:nvSpPr>
          <p:cNvPr id="23" name="五边形 22"/>
          <p:cNvSpPr>
            <a:spLocks noChangeAspect="1"/>
          </p:cNvSpPr>
          <p:nvPr/>
        </p:nvSpPr>
        <p:spPr>
          <a:xfrm>
            <a:off x="2948932" y="2342429"/>
            <a:ext cx="3855316" cy="543752"/>
          </a:xfrm>
          <a:prstGeom prst="homePlat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基于文件的数据导入与导出</a:t>
            </a:r>
            <a:endParaRPr lang="zh-CN" altLang="en-US" dirty="0"/>
          </a:p>
        </p:txBody>
      </p:sp>
      <p:sp>
        <p:nvSpPr>
          <p:cNvPr id="24" name="流程图: 联系 23"/>
          <p:cNvSpPr>
            <a:spLocks noChangeAspect="1"/>
          </p:cNvSpPr>
          <p:nvPr/>
        </p:nvSpPr>
        <p:spPr>
          <a:xfrm>
            <a:off x="2345081" y="2282795"/>
            <a:ext cx="664587" cy="664587"/>
          </a:xfrm>
          <a:prstGeom prst="flowChartConnector">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a:spLocks noChangeAspect="1"/>
          </p:cNvSpPr>
          <p:nvPr/>
        </p:nvSpPr>
        <p:spPr>
          <a:xfrm>
            <a:off x="3070860" y="2993370"/>
            <a:ext cx="2257349" cy="42354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Kettle</a:t>
            </a: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的安装</a:t>
            </a:r>
          </a:p>
        </p:txBody>
      </p:sp>
      <p:sp>
        <p:nvSpPr>
          <p:cNvPr id="69" name="五边形 68"/>
          <p:cNvSpPr>
            <a:spLocks noChangeAspect="1"/>
          </p:cNvSpPr>
          <p:nvPr/>
        </p:nvSpPr>
        <p:spPr>
          <a:xfrm>
            <a:off x="2948932" y="3035214"/>
            <a:ext cx="3855316" cy="543752"/>
          </a:xfrm>
          <a:prstGeom prst="homePlat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基于数据库的数据导入与导出</a:t>
            </a:r>
          </a:p>
        </p:txBody>
      </p:sp>
      <p:sp>
        <p:nvSpPr>
          <p:cNvPr id="70" name="流程图: 联系 69"/>
          <p:cNvSpPr>
            <a:spLocks noChangeAspect="1"/>
          </p:cNvSpPr>
          <p:nvPr/>
        </p:nvSpPr>
        <p:spPr>
          <a:xfrm>
            <a:off x="2345081" y="2974310"/>
            <a:ext cx="664587" cy="664587"/>
          </a:xfrm>
          <a:prstGeom prst="flowChartConnector">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五边形 72"/>
          <p:cNvSpPr>
            <a:spLocks noChangeAspect="1"/>
          </p:cNvSpPr>
          <p:nvPr/>
        </p:nvSpPr>
        <p:spPr>
          <a:xfrm>
            <a:off x="2948932" y="3730539"/>
            <a:ext cx="3855316" cy="543752"/>
          </a:xfrm>
          <a:prstGeom prst="homePlat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基于</a:t>
            </a:r>
            <a:r>
              <a:rPr lang="en-US" altLang="zh-CN" dirty="0"/>
              <a:t>Web</a:t>
            </a:r>
            <a:r>
              <a:rPr lang="zh-CN" altLang="en-US" dirty="0"/>
              <a:t>的数据导入与导出</a:t>
            </a:r>
          </a:p>
        </p:txBody>
      </p:sp>
      <p:sp>
        <p:nvSpPr>
          <p:cNvPr id="74" name="流程图: 联系 73"/>
          <p:cNvSpPr>
            <a:spLocks noChangeAspect="1"/>
          </p:cNvSpPr>
          <p:nvPr/>
        </p:nvSpPr>
        <p:spPr>
          <a:xfrm>
            <a:off x="2345081" y="3670270"/>
            <a:ext cx="664587" cy="664587"/>
          </a:xfrm>
          <a:prstGeom prst="flowChartConnector">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a:spLocks noChangeAspect="1"/>
          </p:cNvSpPr>
          <p:nvPr/>
        </p:nvSpPr>
        <p:spPr>
          <a:xfrm>
            <a:off x="3334385" y="4444980"/>
            <a:ext cx="2257349" cy="423545"/>
          </a:xfrm>
          <a:prstGeom prst="rect">
            <a:avLst/>
          </a:prstGeom>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Kettle</a:t>
            </a: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的安装</a:t>
            </a:r>
          </a:p>
        </p:txBody>
      </p:sp>
      <p:sp>
        <p:nvSpPr>
          <p:cNvPr id="77" name="五边形 76"/>
          <p:cNvSpPr>
            <a:spLocks noChangeAspect="1"/>
          </p:cNvSpPr>
          <p:nvPr/>
        </p:nvSpPr>
        <p:spPr>
          <a:xfrm>
            <a:off x="2948932" y="4425864"/>
            <a:ext cx="3855316" cy="543752"/>
          </a:xfrm>
          <a:prstGeom prst="homePlat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基于</a:t>
            </a:r>
            <a:r>
              <a:rPr lang="en-US" altLang="zh-CN" dirty="0"/>
              <a:t>CDC</a:t>
            </a:r>
            <a:r>
              <a:rPr lang="zh-CN" altLang="en-US" dirty="0"/>
              <a:t>变更的数据导入与导出</a:t>
            </a:r>
          </a:p>
        </p:txBody>
      </p:sp>
      <p:sp>
        <p:nvSpPr>
          <p:cNvPr id="78" name="流程图: 联系 77"/>
          <p:cNvSpPr>
            <a:spLocks noChangeAspect="1"/>
          </p:cNvSpPr>
          <p:nvPr/>
        </p:nvSpPr>
        <p:spPr>
          <a:xfrm>
            <a:off x="2345081" y="4355435"/>
            <a:ext cx="664587" cy="664587"/>
          </a:xfrm>
          <a:prstGeom prst="flowChartConnector">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a:spLocks noChangeAspect="1"/>
          </p:cNvSpPr>
          <p:nvPr/>
        </p:nvSpPr>
        <p:spPr>
          <a:xfrm>
            <a:off x="2513337" y="2317769"/>
            <a:ext cx="328320" cy="593547"/>
          </a:xfrm>
          <a:prstGeom prst="rect">
            <a:avLst/>
          </a:prstGeom>
        </p:spPr>
        <p:txBody>
          <a:bodyPr wrap="none">
            <a:spAutoFit/>
          </a:bodyPr>
          <a:lstStyle/>
          <a:p>
            <a:pPr algn="ctr"/>
            <a:r>
              <a:rPr lang="en-US" altLang="zh-CN" sz="3600" dirty="0">
                <a:solidFill>
                  <a:schemeClr val="bg1"/>
                </a:solidFill>
                <a:latin typeface="Impact" panose="020B0806030902050204" pitchFamily="34" charset="0"/>
              </a:rPr>
              <a:t>1</a:t>
            </a:r>
          </a:p>
        </p:txBody>
      </p:sp>
      <p:sp>
        <p:nvSpPr>
          <p:cNvPr id="82" name="矩形 81"/>
          <p:cNvSpPr>
            <a:spLocks noChangeAspect="1"/>
          </p:cNvSpPr>
          <p:nvPr/>
        </p:nvSpPr>
        <p:spPr>
          <a:xfrm>
            <a:off x="2471440" y="2983884"/>
            <a:ext cx="412115" cy="645160"/>
          </a:xfrm>
          <a:prstGeom prst="rect">
            <a:avLst/>
          </a:prstGeom>
        </p:spPr>
        <p:txBody>
          <a:bodyPr wrap="none">
            <a:spAutoFit/>
          </a:bodyPr>
          <a:lstStyle/>
          <a:p>
            <a:pPr algn="ctr"/>
            <a:r>
              <a:rPr lang="en-US" altLang="zh-CN" sz="3600" dirty="0">
                <a:solidFill>
                  <a:schemeClr val="bg1"/>
                </a:solidFill>
                <a:latin typeface="Impact" panose="020B0806030902050204" pitchFamily="34" charset="0"/>
              </a:rPr>
              <a:t>2</a:t>
            </a:r>
          </a:p>
        </p:txBody>
      </p:sp>
      <p:sp>
        <p:nvSpPr>
          <p:cNvPr id="83" name="矩形 82"/>
          <p:cNvSpPr>
            <a:spLocks noChangeAspect="1"/>
          </p:cNvSpPr>
          <p:nvPr/>
        </p:nvSpPr>
        <p:spPr>
          <a:xfrm>
            <a:off x="2471757" y="3680479"/>
            <a:ext cx="425450" cy="645160"/>
          </a:xfrm>
          <a:prstGeom prst="rect">
            <a:avLst/>
          </a:prstGeom>
        </p:spPr>
        <p:txBody>
          <a:bodyPr wrap="none">
            <a:spAutoFit/>
          </a:bodyPr>
          <a:lstStyle/>
          <a:p>
            <a:pPr algn="ctr"/>
            <a:r>
              <a:rPr lang="en-US" altLang="zh-CN" sz="3600" dirty="0">
                <a:solidFill>
                  <a:schemeClr val="bg1"/>
                </a:solidFill>
                <a:latin typeface="Impact" panose="020B0806030902050204" pitchFamily="34" charset="0"/>
              </a:rPr>
              <a:t>3</a:t>
            </a:r>
          </a:p>
        </p:txBody>
      </p:sp>
      <p:sp>
        <p:nvSpPr>
          <p:cNvPr id="84" name="矩形 83"/>
          <p:cNvSpPr>
            <a:spLocks noChangeAspect="1"/>
          </p:cNvSpPr>
          <p:nvPr/>
        </p:nvSpPr>
        <p:spPr>
          <a:xfrm>
            <a:off x="2471757" y="4365644"/>
            <a:ext cx="411480" cy="645160"/>
          </a:xfrm>
          <a:prstGeom prst="rect">
            <a:avLst/>
          </a:prstGeom>
        </p:spPr>
        <p:txBody>
          <a:bodyPr wrap="none">
            <a:spAutoFit/>
          </a:bodyPr>
          <a:lstStyle/>
          <a:p>
            <a:pPr algn="ctr"/>
            <a:r>
              <a:rPr lang="en-US" altLang="zh-CN" sz="3600" dirty="0">
                <a:solidFill>
                  <a:schemeClr val="bg1"/>
                </a:solidFill>
                <a:latin typeface="Impact" panose="020B0806030902050204" pitchFamily="34" charset="0"/>
              </a:rPr>
              <a:t>4</a:t>
            </a: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1+#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69"/>
                                        </p:tgtEl>
                                        <p:attrNameLst>
                                          <p:attrName>style.visibility</p:attrName>
                                        </p:attrNameLst>
                                      </p:cBhvr>
                                      <p:to>
                                        <p:strVal val="visible"/>
                                      </p:to>
                                    </p:set>
                                    <p:anim calcmode="lin" valueType="num">
                                      <p:cBhvr additive="base">
                                        <p:cTn id="21" dur="500" fill="hold"/>
                                        <p:tgtEl>
                                          <p:spTgt spid="69"/>
                                        </p:tgtEl>
                                        <p:attrNameLst>
                                          <p:attrName>ppt_x</p:attrName>
                                        </p:attrNameLst>
                                      </p:cBhvr>
                                      <p:tavLst>
                                        <p:tav tm="0">
                                          <p:val>
                                            <p:strVal val="1+#ppt_w/2"/>
                                          </p:val>
                                        </p:tav>
                                        <p:tav tm="100000">
                                          <p:val>
                                            <p:strVal val="#ppt_x"/>
                                          </p:val>
                                        </p:tav>
                                      </p:tavLst>
                                    </p:anim>
                                    <p:anim calcmode="lin" valueType="num">
                                      <p:cBhvr additive="base">
                                        <p:cTn id="22" dur="500" fill="hold"/>
                                        <p:tgtEl>
                                          <p:spTgt spid="69"/>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anim calcmode="lin" valueType="num">
                                      <p:cBhvr additive="base">
                                        <p:cTn id="25" dur="500" fill="hold"/>
                                        <p:tgtEl>
                                          <p:spTgt spid="70"/>
                                        </p:tgtEl>
                                        <p:attrNameLst>
                                          <p:attrName>ppt_x</p:attrName>
                                        </p:attrNameLst>
                                      </p:cBhvr>
                                      <p:tavLst>
                                        <p:tav tm="0">
                                          <p:val>
                                            <p:strVal val="0-#ppt_w/2"/>
                                          </p:val>
                                        </p:tav>
                                        <p:tav tm="100000">
                                          <p:val>
                                            <p:strVal val="#ppt_x"/>
                                          </p:val>
                                        </p:tav>
                                      </p:tavLst>
                                    </p:anim>
                                    <p:anim calcmode="lin" valueType="num">
                                      <p:cBhvr additive="base">
                                        <p:cTn id="26"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anim calcmode="lin" valueType="num">
                                      <p:cBhvr additive="base">
                                        <p:cTn id="31" dur="500" fill="hold"/>
                                        <p:tgtEl>
                                          <p:spTgt spid="73"/>
                                        </p:tgtEl>
                                        <p:attrNameLst>
                                          <p:attrName>ppt_x</p:attrName>
                                        </p:attrNameLst>
                                      </p:cBhvr>
                                      <p:tavLst>
                                        <p:tav tm="0">
                                          <p:val>
                                            <p:strVal val="1+#ppt_w/2"/>
                                          </p:val>
                                        </p:tav>
                                        <p:tav tm="100000">
                                          <p:val>
                                            <p:strVal val="#ppt_x"/>
                                          </p:val>
                                        </p:tav>
                                      </p:tavLst>
                                    </p:anim>
                                    <p:anim calcmode="lin" valueType="num">
                                      <p:cBhvr additive="base">
                                        <p:cTn id="32" dur="500" fill="hold"/>
                                        <p:tgtEl>
                                          <p:spTgt spid="73"/>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anim calcmode="lin" valueType="num">
                                      <p:cBhvr additive="base">
                                        <p:cTn id="35" dur="500" fill="hold"/>
                                        <p:tgtEl>
                                          <p:spTgt spid="74"/>
                                        </p:tgtEl>
                                        <p:attrNameLst>
                                          <p:attrName>ppt_x</p:attrName>
                                        </p:attrNameLst>
                                      </p:cBhvr>
                                      <p:tavLst>
                                        <p:tav tm="0">
                                          <p:val>
                                            <p:strVal val="0-#ppt_w/2"/>
                                          </p:val>
                                        </p:tav>
                                        <p:tav tm="100000">
                                          <p:val>
                                            <p:strVal val="#ppt_x"/>
                                          </p:val>
                                        </p:tav>
                                      </p:tavLst>
                                    </p:anim>
                                    <p:anim calcmode="lin" valueType="num">
                                      <p:cBhvr additive="base">
                                        <p:cTn id="36" dur="500" fill="hold"/>
                                        <p:tgtEl>
                                          <p:spTgt spid="7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 calcmode="lin" valueType="num">
                                      <p:cBhvr additive="base">
                                        <p:cTn id="39" dur="500" fill="hold"/>
                                        <p:tgtEl>
                                          <p:spTgt spid="76"/>
                                        </p:tgtEl>
                                        <p:attrNameLst>
                                          <p:attrName>ppt_x</p:attrName>
                                        </p:attrNameLst>
                                      </p:cBhvr>
                                      <p:tavLst>
                                        <p:tav tm="0">
                                          <p:val>
                                            <p:strVal val="1+#ppt_w/2"/>
                                          </p:val>
                                        </p:tav>
                                        <p:tav tm="100000">
                                          <p:val>
                                            <p:strVal val="#ppt_x"/>
                                          </p:val>
                                        </p:tav>
                                      </p:tavLst>
                                    </p:anim>
                                    <p:anim calcmode="lin" valueType="num">
                                      <p:cBhvr additive="base">
                                        <p:cTn id="40" dur="500" fill="hold"/>
                                        <p:tgtEl>
                                          <p:spTgt spid="76"/>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77"/>
                                        </p:tgtEl>
                                        <p:attrNameLst>
                                          <p:attrName>style.visibility</p:attrName>
                                        </p:attrNameLst>
                                      </p:cBhvr>
                                      <p:to>
                                        <p:strVal val="visible"/>
                                      </p:to>
                                    </p:set>
                                    <p:anim calcmode="lin" valueType="num">
                                      <p:cBhvr additive="base">
                                        <p:cTn id="45" dur="500" fill="hold"/>
                                        <p:tgtEl>
                                          <p:spTgt spid="77"/>
                                        </p:tgtEl>
                                        <p:attrNameLst>
                                          <p:attrName>ppt_x</p:attrName>
                                        </p:attrNameLst>
                                      </p:cBhvr>
                                      <p:tavLst>
                                        <p:tav tm="0">
                                          <p:val>
                                            <p:strVal val="1+#ppt_w/2"/>
                                          </p:val>
                                        </p:tav>
                                        <p:tav tm="100000">
                                          <p:val>
                                            <p:strVal val="#ppt_x"/>
                                          </p:val>
                                        </p:tav>
                                      </p:tavLst>
                                    </p:anim>
                                    <p:anim calcmode="lin" valueType="num">
                                      <p:cBhvr additive="base">
                                        <p:cTn id="46" dur="500" fill="hold"/>
                                        <p:tgtEl>
                                          <p:spTgt spid="77"/>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 calcmode="lin" valueType="num">
                                      <p:cBhvr additive="base">
                                        <p:cTn id="49" dur="500" fill="hold"/>
                                        <p:tgtEl>
                                          <p:spTgt spid="78"/>
                                        </p:tgtEl>
                                        <p:attrNameLst>
                                          <p:attrName>ppt_x</p:attrName>
                                        </p:attrNameLst>
                                      </p:cBhvr>
                                      <p:tavLst>
                                        <p:tav tm="0">
                                          <p:val>
                                            <p:strVal val="0-#ppt_w/2"/>
                                          </p:val>
                                        </p:tav>
                                        <p:tav tm="100000">
                                          <p:val>
                                            <p:strVal val="#ppt_x"/>
                                          </p:val>
                                        </p:tav>
                                      </p:tavLst>
                                    </p:anim>
                                    <p:anim calcmode="lin" valueType="num">
                                      <p:cBhvr additive="base">
                                        <p:cTn id="50" dur="500" fill="hold"/>
                                        <p:tgtEl>
                                          <p:spTgt spid="78"/>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81"/>
                                        </p:tgtEl>
                                        <p:attrNameLst>
                                          <p:attrName>style.visibility</p:attrName>
                                        </p:attrNameLst>
                                      </p:cBhvr>
                                      <p:to>
                                        <p:strVal val="visible"/>
                                      </p:to>
                                    </p:set>
                                    <p:anim calcmode="lin" valueType="num">
                                      <p:cBhvr additive="base">
                                        <p:cTn id="53" dur="500" fill="hold"/>
                                        <p:tgtEl>
                                          <p:spTgt spid="81"/>
                                        </p:tgtEl>
                                        <p:attrNameLst>
                                          <p:attrName>ppt_x</p:attrName>
                                        </p:attrNameLst>
                                      </p:cBhvr>
                                      <p:tavLst>
                                        <p:tav tm="0">
                                          <p:val>
                                            <p:strVal val="0-#ppt_w/2"/>
                                          </p:val>
                                        </p:tav>
                                        <p:tav tm="100000">
                                          <p:val>
                                            <p:strVal val="#ppt_x"/>
                                          </p:val>
                                        </p:tav>
                                      </p:tavLst>
                                    </p:anim>
                                    <p:anim calcmode="lin" valueType="num">
                                      <p:cBhvr additive="base">
                                        <p:cTn id="54" dur="500" fill="hold"/>
                                        <p:tgtEl>
                                          <p:spTgt spid="81"/>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anim calcmode="lin" valueType="num">
                                      <p:cBhvr additive="base">
                                        <p:cTn id="57" dur="500" fill="hold"/>
                                        <p:tgtEl>
                                          <p:spTgt spid="82"/>
                                        </p:tgtEl>
                                        <p:attrNameLst>
                                          <p:attrName>ppt_x</p:attrName>
                                        </p:attrNameLst>
                                      </p:cBhvr>
                                      <p:tavLst>
                                        <p:tav tm="0">
                                          <p:val>
                                            <p:strVal val="0-#ppt_w/2"/>
                                          </p:val>
                                        </p:tav>
                                        <p:tav tm="100000">
                                          <p:val>
                                            <p:strVal val="#ppt_x"/>
                                          </p:val>
                                        </p:tav>
                                      </p:tavLst>
                                    </p:anim>
                                    <p:anim calcmode="lin" valueType="num">
                                      <p:cBhvr additive="base">
                                        <p:cTn id="58" dur="500" fill="hold"/>
                                        <p:tgtEl>
                                          <p:spTgt spid="82"/>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anim calcmode="lin" valueType="num">
                                      <p:cBhvr additive="base">
                                        <p:cTn id="61" dur="500" fill="hold"/>
                                        <p:tgtEl>
                                          <p:spTgt spid="83"/>
                                        </p:tgtEl>
                                        <p:attrNameLst>
                                          <p:attrName>ppt_x</p:attrName>
                                        </p:attrNameLst>
                                      </p:cBhvr>
                                      <p:tavLst>
                                        <p:tav tm="0">
                                          <p:val>
                                            <p:strVal val="0-#ppt_w/2"/>
                                          </p:val>
                                        </p:tav>
                                        <p:tav tm="100000">
                                          <p:val>
                                            <p:strVal val="#ppt_x"/>
                                          </p:val>
                                        </p:tav>
                                      </p:tavLst>
                                    </p:anim>
                                    <p:anim calcmode="lin" valueType="num">
                                      <p:cBhvr additive="base">
                                        <p:cTn id="62" dur="500" fill="hold"/>
                                        <p:tgtEl>
                                          <p:spTgt spid="83"/>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anim calcmode="lin" valueType="num">
                                      <p:cBhvr additive="base">
                                        <p:cTn id="65" dur="500" fill="hold"/>
                                        <p:tgtEl>
                                          <p:spTgt spid="84"/>
                                        </p:tgtEl>
                                        <p:attrNameLst>
                                          <p:attrName>ppt_x</p:attrName>
                                        </p:attrNameLst>
                                      </p:cBhvr>
                                      <p:tavLst>
                                        <p:tav tm="0">
                                          <p:val>
                                            <p:strVal val="0-#ppt_w/2"/>
                                          </p:val>
                                        </p:tav>
                                        <p:tav tm="100000">
                                          <p:val>
                                            <p:strVal val="#ppt_x"/>
                                          </p:val>
                                        </p:tav>
                                      </p:tavLst>
                                    </p:anim>
                                    <p:anim calcmode="lin" valueType="num">
                                      <p:cBhvr additive="base">
                                        <p:cTn id="66" dur="500" fill="hold"/>
                                        <p:tgtEl>
                                          <p:spTgt spid="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bldLvl="0" animBg="1"/>
      <p:bldP spid="34" grpId="0"/>
      <p:bldP spid="69" grpId="0" bldLvl="0" animBg="1"/>
      <p:bldP spid="70" grpId="0" bldLvl="0" animBg="1"/>
      <p:bldP spid="73" grpId="0" bldLvl="0" animBg="1"/>
      <p:bldP spid="74" grpId="0" bldLvl="0" animBg="1"/>
      <p:bldP spid="76" grpId="0"/>
      <p:bldP spid="77" grpId="0" bldLvl="0" animBg="1"/>
      <p:bldP spid="78" grpId="0" bldLvl="0" animBg="1"/>
      <p:bldP spid="81" grpId="0"/>
      <p:bldP spid="82" grpId="0"/>
      <p:bldP spid="83" grpId="0"/>
      <p:bldP spid="8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Excel</a:t>
            </a:r>
            <a:r>
              <a:rPr lang="zh-CN" altLang="en-US" dirty="0"/>
              <a:t>文件的导入与导出案例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3842954" cy="646331"/>
          </a:xfrm>
          <a:prstGeom prst="rect">
            <a:avLst/>
          </a:prstGeom>
        </p:spPr>
        <p:txBody>
          <a:bodyPr wrap="square">
            <a:spAutoFit/>
          </a:bodyPr>
          <a:lstStyle/>
          <a:p>
            <a:r>
              <a:rPr lang="zh-CN" altLang="zh-CN" dirty="0"/>
              <a:t>“</a:t>
            </a:r>
            <a:r>
              <a:rPr lang="zh-CN" altLang="en-US" dirty="0"/>
              <a:t>文本文件输出</a:t>
            </a:r>
            <a:r>
              <a:rPr lang="zh-CN" altLang="zh-CN" dirty="0"/>
              <a:t>”</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r>
              <a:rPr lang="zh-CN" altLang="en-US" dirty="0"/>
              <a:t>“文件”标签卡中的配置。</a:t>
            </a:r>
          </a:p>
        </p:txBody>
      </p:sp>
      <p:pic>
        <p:nvPicPr>
          <p:cNvPr id="23554" name="图片 36">
            <a:extLst>
              <a:ext uri="{FF2B5EF4-FFF2-40B4-BE49-F238E27FC236}">
                <a16:creationId xmlns:a16="http://schemas.microsoft.com/office/drawing/2014/main" id="{616166B0-0CB0-4B67-A276-82E4926BD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8362" y="1170706"/>
            <a:ext cx="5002821" cy="298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51250154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Excel</a:t>
            </a:r>
            <a:r>
              <a:rPr lang="zh-CN" altLang="en-US" dirty="0"/>
              <a:t>文件的导入与导出案例</a:t>
            </a:r>
          </a:p>
        </p:txBody>
      </p:sp>
      <p:sp>
        <p:nvSpPr>
          <p:cNvPr id="3" name="矩形 2">
            <a:extLst>
              <a:ext uri="{FF2B5EF4-FFF2-40B4-BE49-F238E27FC236}">
                <a16:creationId xmlns:a16="http://schemas.microsoft.com/office/drawing/2014/main" id="{EEF1481E-44AE-4678-94C2-C7FFD64176F0}"/>
              </a:ext>
            </a:extLst>
          </p:cNvPr>
          <p:cNvSpPr/>
          <p:nvPr/>
        </p:nvSpPr>
        <p:spPr>
          <a:xfrm>
            <a:off x="224990" y="1073415"/>
            <a:ext cx="2762834" cy="3970318"/>
          </a:xfrm>
          <a:prstGeom prst="rect">
            <a:avLst/>
          </a:prstGeom>
        </p:spPr>
        <p:txBody>
          <a:bodyPr wrap="square">
            <a:spAutoFit/>
          </a:bodyPr>
          <a:lstStyle/>
          <a:p>
            <a:pPr indent="259080"/>
            <a:r>
              <a:rPr lang="zh-CN" altLang="en-US" dirty="0"/>
              <a:t>“内容”标签卡中的配置。</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 </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分隔符”</a:t>
            </a:r>
            <a:r>
              <a:rPr lang="zh-CN" altLang="zh-CN" dirty="0"/>
              <a:t>配置为分号（</a:t>
            </a:r>
            <a:r>
              <a:rPr lang="zh-CN" altLang="en-US" dirty="0"/>
              <a:t>，</a:t>
            </a:r>
            <a:r>
              <a:rPr lang="zh-CN" altLang="zh-CN" dirty="0"/>
              <a:t>），因为我们需要输出分隔符为分号的文件</a:t>
            </a:r>
            <a:r>
              <a:rPr lang="zh-CN" altLang="en-US" dirty="0"/>
              <a:t>。</a:t>
            </a:r>
            <a:endParaRPr lang="en-US" altLang="zh-CN" dirty="0"/>
          </a:p>
          <a:p>
            <a:pPr marL="285750" indent="-285750">
              <a:buFont typeface="Wingdings" panose="05000000000000000000" pitchFamily="2" charset="2"/>
              <a:buChar char="Ø"/>
            </a:pP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“格式”选择“</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CR+LF terminated(Windows,DOS)</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因为此转换在</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Windows</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下运行，文件换行的字符是回车换行符。</a:t>
            </a:r>
            <a:endParaRPr lang="zh-CN" altLang="zh-CN" kern="1000" dirty="0">
              <a:latin typeface="Times New Roman" panose="02020603050405020304" pitchFamily="18" charset="0"/>
              <a:ea typeface="方正书宋简体"/>
            </a:endParaRPr>
          </a:p>
          <a:p>
            <a:endParaRPr lang="zh-CN" altLang="en-US" dirty="0"/>
          </a:p>
        </p:txBody>
      </p:sp>
      <p:pic>
        <p:nvPicPr>
          <p:cNvPr id="24578" name="图片 37">
            <a:extLst>
              <a:ext uri="{FF2B5EF4-FFF2-40B4-BE49-F238E27FC236}">
                <a16:creationId xmlns:a16="http://schemas.microsoft.com/office/drawing/2014/main" id="{15775151-C9DD-40E1-80D2-0F0FF659A4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3" y="992189"/>
            <a:ext cx="5469511" cy="37398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166334088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Excel</a:t>
            </a:r>
            <a:r>
              <a:rPr lang="zh-CN" altLang="en-US" dirty="0"/>
              <a:t>文件的导入与导出案例</a:t>
            </a:r>
          </a:p>
        </p:txBody>
      </p:sp>
      <p:sp>
        <p:nvSpPr>
          <p:cNvPr id="2" name="矩形 1">
            <a:extLst>
              <a:ext uri="{FF2B5EF4-FFF2-40B4-BE49-F238E27FC236}">
                <a16:creationId xmlns:a16="http://schemas.microsoft.com/office/drawing/2014/main" id="{3A4B438F-7937-46AC-BC9B-1D4E46456DC9}"/>
              </a:ext>
            </a:extLst>
          </p:cNvPr>
          <p:cNvSpPr/>
          <p:nvPr/>
        </p:nvSpPr>
        <p:spPr>
          <a:xfrm>
            <a:off x="494005" y="1401639"/>
            <a:ext cx="3240360" cy="923330"/>
          </a:xfrm>
          <a:prstGeom prst="rect">
            <a:avLst/>
          </a:prstGeom>
        </p:spPr>
        <p:txBody>
          <a:bodyPr wrap="square">
            <a:spAutoFit/>
          </a:bodyPr>
          <a:lstStyle/>
          <a:p>
            <a:pPr indent="259080"/>
            <a:r>
              <a:rPr lang="zh-CN" altLang="zh-CN" dirty="0"/>
              <a:t>点击“获取字段”按钮，在字段列表上选择出此文件的所有字段。</a:t>
            </a:r>
            <a:endParaRPr lang="zh-CN" altLang="zh-CN" kern="1000" dirty="0">
              <a:latin typeface="Times New Roman" panose="02020603050405020304" pitchFamily="18" charset="0"/>
              <a:ea typeface="方正书宋简体"/>
            </a:endParaRPr>
          </a:p>
        </p:txBody>
      </p:sp>
      <p:pic>
        <p:nvPicPr>
          <p:cNvPr id="14337" name="图片 38">
            <a:extLst>
              <a:ext uri="{FF2B5EF4-FFF2-40B4-BE49-F238E27FC236}">
                <a16:creationId xmlns:a16="http://schemas.microsoft.com/office/drawing/2014/main" id="{8E750717-22F8-4BA7-8596-FDE4B0FDA7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1920" y="843558"/>
            <a:ext cx="4970087" cy="360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339783675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Excel</a:t>
            </a:r>
            <a:r>
              <a:rPr lang="zh-CN" altLang="en-US" dirty="0"/>
              <a:t>文件的导入与导出案例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3842954" cy="2585323"/>
          </a:xfrm>
          <a:prstGeom prst="rect">
            <a:avLst/>
          </a:prstGeom>
        </p:spPr>
        <p:txBody>
          <a:bodyPr wrap="square">
            <a:spAutoFit/>
          </a:bodyPr>
          <a:lstStyle/>
          <a:p>
            <a:r>
              <a:rPr lang="zh-CN" altLang="zh-CN" dirty="0"/>
              <a:t>“</a:t>
            </a:r>
            <a:r>
              <a:rPr lang="en-US" altLang="zh-CN" dirty="0"/>
              <a:t>Microsoft Excel </a:t>
            </a:r>
            <a:r>
              <a:rPr lang="zh-CN" altLang="zh-CN" dirty="0"/>
              <a:t>输出”</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r>
              <a:rPr lang="zh-CN" altLang="en-US" dirty="0"/>
              <a:t>“</a:t>
            </a:r>
            <a:r>
              <a:rPr lang="zh-CN" altLang="zh-CN" dirty="0"/>
              <a:t>文件</a:t>
            </a:r>
            <a:r>
              <a:rPr lang="en-US" altLang="zh-CN" dirty="0"/>
              <a:t>&amp;</a:t>
            </a:r>
            <a:r>
              <a:rPr lang="zh-CN" altLang="zh-CN" dirty="0"/>
              <a:t>工作表</a:t>
            </a:r>
            <a:r>
              <a:rPr lang="zh-CN" altLang="en-US" dirty="0"/>
              <a:t>”标签卡中的配置：</a:t>
            </a:r>
            <a:endParaRPr lang="en-US" altLang="zh-CN" dirty="0"/>
          </a:p>
          <a:p>
            <a:pPr marL="285750" indent="-285750">
              <a:buFont typeface="Wingdings" panose="05000000000000000000" pitchFamily="2" charset="2"/>
              <a:buChar char="Ø"/>
            </a:pPr>
            <a:r>
              <a:rPr lang="zh-CN" altLang="en-US" dirty="0"/>
              <a:t>“浏览</a:t>
            </a:r>
            <a:r>
              <a:rPr lang="en-US" altLang="zh-CN" dirty="0"/>
              <a:t>(B)…”</a:t>
            </a:r>
            <a:r>
              <a:rPr lang="zh-CN" altLang="en-US" dirty="0"/>
              <a:t>按钮，选择输出</a:t>
            </a:r>
            <a:r>
              <a:rPr lang="en-US" altLang="zh-CN" dirty="0"/>
              <a:t>Excel</a:t>
            </a:r>
            <a:r>
              <a:rPr lang="zh-CN" altLang="en-US" dirty="0"/>
              <a:t>的路径与文件名。这里为“</a:t>
            </a:r>
            <a:r>
              <a:rPr lang="en-US" altLang="zh-CN" dirty="0"/>
              <a:t>E:\</a:t>
            </a:r>
            <a:r>
              <a:rPr lang="zh-CN" altLang="en-US" dirty="0"/>
              <a:t>教材案例</a:t>
            </a:r>
            <a:r>
              <a:rPr lang="en-US" altLang="zh-CN" dirty="0"/>
              <a:t>\</a:t>
            </a:r>
            <a:r>
              <a:rPr lang="zh-CN" altLang="en-US" dirty="0"/>
              <a:t>第</a:t>
            </a:r>
            <a:r>
              <a:rPr lang="en-US" altLang="zh-CN" dirty="0"/>
              <a:t>3</a:t>
            </a:r>
            <a:r>
              <a:rPr lang="zh-CN" altLang="en-US" dirty="0"/>
              <a:t>章</a:t>
            </a:r>
            <a:r>
              <a:rPr lang="en-US" altLang="zh-CN" dirty="0"/>
              <a:t>\</a:t>
            </a:r>
            <a:r>
              <a:rPr lang="en-US" altLang="zh-CN" dirty="0" err="1"/>
              <a:t>stuout</a:t>
            </a:r>
            <a:r>
              <a:rPr lang="en-US" altLang="zh-CN" dirty="0"/>
              <a:t>”</a:t>
            </a:r>
            <a:r>
              <a:rPr lang="zh-CN" altLang="en-US" dirty="0"/>
              <a:t>。</a:t>
            </a:r>
          </a:p>
          <a:p>
            <a:pPr marL="285750" indent="-285750">
              <a:buFont typeface="Wingdings" panose="05000000000000000000" pitchFamily="2" charset="2"/>
              <a:buChar char="Ø"/>
            </a:pPr>
            <a:r>
              <a:rPr lang="zh-CN" altLang="en-US" dirty="0"/>
              <a:t>“扩展名”配置为“</a:t>
            </a:r>
            <a:r>
              <a:rPr lang="en-US" altLang="zh-CN" dirty="0"/>
              <a:t>xlsx[Excel 2007 and above]”,</a:t>
            </a:r>
            <a:r>
              <a:rPr lang="zh-CN" altLang="en-US" dirty="0"/>
              <a:t>可通过点击 下拉选择。其他的配置为默认配置。</a:t>
            </a:r>
          </a:p>
          <a:p>
            <a:pPr marL="285750" indent="-285750">
              <a:buFont typeface="Wingdings" panose="05000000000000000000" pitchFamily="2" charset="2"/>
              <a:buChar char="Ø"/>
            </a:pPr>
            <a:endParaRPr lang="zh-CN" altLang="en-US" dirty="0"/>
          </a:p>
        </p:txBody>
      </p:sp>
      <p:pic>
        <p:nvPicPr>
          <p:cNvPr id="25602" name="图片 40">
            <a:extLst>
              <a:ext uri="{FF2B5EF4-FFF2-40B4-BE49-F238E27FC236}">
                <a16:creationId xmlns:a16="http://schemas.microsoft.com/office/drawing/2014/main" id="{3AA14698-9FD3-455F-9E4D-8385389654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6826" y="699542"/>
            <a:ext cx="3740693" cy="3960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116842574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Excel</a:t>
            </a:r>
            <a:r>
              <a:rPr lang="zh-CN" altLang="en-US" dirty="0"/>
              <a:t>文件的导入与导出案例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3842954" cy="923330"/>
          </a:xfrm>
          <a:prstGeom prst="rect">
            <a:avLst/>
          </a:prstGeom>
        </p:spPr>
        <p:txBody>
          <a:bodyPr wrap="square">
            <a:spAutoFit/>
          </a:bodyPr>
          <a:lstStyle/>
          <a:p>
            <a:r>
              <a:rPr lang="zh-CN" altLang="zh-CN" dirty="0"/>
              <a:t>点击“获取字段”按钮，将在“字段”栏目中显示出输出表格的所有字段。</a:t>
            </a:r>
          </a:p>
          <a:p>
            <a:endParaRPr lang="zh-CN" altLang="en-US" dirty="0"/>
          </a:p>
        </p:txBody>
      </p:sp>
      <p:pic>
        <p:nvPicPr>
          <p:cNvPr id="26626" name="图片 41">
            <a:extLst>
              <a:ext uri="{FF2B5EF4-FFF2-40B4-BE49-F238E27FC236}">
                <a16:creationId xmlns:a16="http://schemas.microsoft.com/office/drawing/2014/main" id="{AF2FB85D-77D8-476A-BFCC-070F8D4D66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7223" y="699542"/>
            <a:ext cx="4214813" cy="3888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38658561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Excel</a:t>
            </a:r>
            <a:r>
              <a:rPr lang="zh-CN" altLang="en-US" dirty="0"/>
              <a:t>文件的导入与导出案例</a:t>
            </a:r>
          </a:p>
        </p:txBody>
      </p:sp>
      <p:sp>
        <p:nvSpPr>
          <p:cNvPr id="2" name="矩形 1">
            <a:extLst>
              <a:ext uri="{FF2B5EF4-FFF2-40B4-BE49-F238E27FC236}">
                <a16:creationId xmlns:a16="http://schemas.microsoft.com/office/drawing/2014/main" id="{E2CADD74-D71B-477B-A59F-9B6239EC9F00}"/>
              </a:ext>
            </a:extLst>
          </p:cNvPr>
          <p:cNvSpPr/>
          <p:nvPr/>
        </p:nvSpPr>
        <p:spPr>
          <a:xfrm>
            <a:off x="443781" y="739243"/>
            <a:ext cx="7459965" cy="646331"/>
          </a:xfrm>
          <a:prstGeom prst="rect">
            <a:avLst/>
          </a:prstGeom>
        </p:spPr>
        <p:txBody>
          <a:bodyPr wrap="square">
            <a:spAutoFit/>
          </a:bodyPr>
          <a:lstStyle/>
          <a:p>
            <a:r>
              <a:rPr lang="zh-CN" altLang="en-US" dirty="0"/>
              <a:t>  点击运行按钮，在弹出的对话框中点击启动按钮， 将在路径</a:t>
            </a:r>
            <a:r>
              <a:rPr lang="zh-CN" altLang="zh-CN" dirty="0"/>
              <a:t>“</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章”中输出名为</a:t>
            </a:r>
            <a:r>
              <a:rPr lang="en-US" altLang="zh-CN" dirty="0"/>
              <a:t>stuout.xlsx</a:t>
            </a:r>
            <a:r>
              <a:rPr lang="zh-CN" altLang="en-US" dirty="0"/>
              <a:t>和</a:t>
            </a:r>
            <a:r>
              <a:rPr lang="en-US" altLang="zh-CN" dirty="0" err="1"/>
              <a:t>student.cvs</a:t>
            </a:r>
            <a:r>
              <a:rPr lang="zh-CN" altLang="zh-CN" dirty="0"/>
              <a:t>的文件</a:t>
            </a:r>
            <a:endParaRPr lang="zh-CN" altLang="en-US" dirty="0"/>
          </a:p>
        </p:txBody>
      </p:sp>
      <p:pic>
        <p:nvPicPr>
          <p:cNvPr id="13313" name="图片 44">
            <a:extLst>
              <a:ext uri="{FF2B5EF4-FFF2-40B4-BE49-F238E27FC236}">
                <a16:creationId xmlns:a16="http://schemas.microsoft.com/office/drawing/2014/main" id="{DC59310A-1CE6-4235-8A82-E20D22916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5594" y="1619318"/>
            <a:ext cx="5512811" cy="2896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196918771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5111748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XML</a:t>
            </a:r>
            <a:r>
              <a:rPr lang="zh-CN" altLang="zh-CN" dirty="0"/>
              <a:t>文件的导入与导出</a:t>
            </a:r>
            <a:endParaRPr lang="zh-CN" altLang="en-US" dirty="0"/>
          </a:p>
        </p:txBody>
      </p:sp>
      <p:sp>
        <p:nvSpPr>
          <p:cNvPr id="2" name="矩形 1">
            <a:extLst>
              <a:ext uri="{FF2B5EF4-FFF2-40B4-BE49-F238E27FC236}">
                <a16:creationId xmlns:a16="http://schemas.microsoft.com/office/drawing/2014/main" id="{C46A906F-2D67-42EF-B6AE-0D44C2EA4656}"/>
              </a:ext>
            </a:extLst>
          </p:cNvPr>
          <p:cNvSpPr/>
          <p:nvPr/>
        </p:nvSpPr>
        <p:spPr>
          <a:xfrm>
            <a:off x="827584" y="1002089"/>
            <a:ext cx="3305695" cy="3139321"/>
          </a:xfrm>
          <a:prstGeom prst="rect">
            <a:avLst/>
          </a:prstGeom>
        </p:spPr>
        <p:txBody>
          <a:bodyPr wrap="square">
            <a:spAutoFit/>
          </a:bodyPr>
          <a:lstStyle/>
          <a:p>
            <a:r>
              <a:rPr lang="en-US" altLang="zh-CN" dirty="0"/>
              <a:t>XML</a:t>
            </a:r>
            <a:r>
              <a:rPr lang="zh-CN" altLang="zh-CN" dirty="0"/>
              <a:t>是扩展标识语言（</a:t>
            </a:r>
            <a:r>
              <a:rPr lang="en-US" altLang="zh-CN" dirty="0"/>
              <a:t>Extensible Markup Language</a:t>
            </a:r>
            <a:r>
              <a:rPr lang="zh-CN" altLang="zh-CN" dirty="0"/>
              <a:t>）的缩写，是一种在平面文本文件中定义数据结构和内容的开放标准。在互联网上，很多软件和系统都使用</a:t>
            </a:r>
            <a:r>
              <a:rPr lang="en-US" altLang="zh-CN" dirty="0"/>
              <a:t>XML</a:t>
            </a:r>
            <a:r>
              <a:rPr lang="zh-CN" altLang="zh-CN" dirty="0"/>
              <a:t>格式来交换数据，这使得</a:t>
            </a:r>
            <a:r>
              <a:rPr lang="en-US" altLang="zh-CN" dirty="0"/>
              <a:t>XML</a:t>
            </a:r>
            <a:r>
              <a:rPr lang="zh-CN" altLang="zh-CN" dirty="0"/>
              <a:t>格式的文件非常流行。</a:t>
            </a:r>
            <a:r>
              <a:rPr lang="en-US" altLang="zh-CN" dirty="0"/>
              <a:t>XML</a:t>
            </a:r>
            <a:r>
              <a:rPr lang="zh-CN" altLang="zh-CN" dirty="0"/>
              <a:t>实际上是文本文件，它可以使用</a:t>
            </a:r>
            <a:r>
              <a:rPr lang="en-US" altLang="zh-CN" dirty="0" err="1"/>
              <a:t>NotePad</a:t>
            </a:r>
            <a:r>
              <a:rPr lang="zh-CN" altLang="zh-CN" dirty="0"/>
              <a:t>或</a:t>
            </a:r>
            <a:r>
              <a:rPr lang="en-US" altLang="zh-CN" dirty="0"/>
              <a:t>vi</a:t>
            </a:r>
            <a:r>
              <a:rPr lang="zh-CN" altLang="zh-CN" dirty="0"/>
              <a:t>这样的文本编辑器打开。</a:t>
            </a:r>
          </a:p>
        </p:txBody>
      </p:sp>
      <p:pic>
        <p:nvPicPr>
          <p:cNvPr id="4" name="图片 3" descr="曙光科技机器人设-男.png">
            <a:extLst>
              <a:ext uri="{FF2B5EF4-FFF2-40B4-BE49-F238E27FC236}">
                <a16:creationId xmlns:a16="http://schemas.microsoft.com/office/drawing/2014/main" id="{5AA3CAAA-DB59-4568-9385-A10E1836B7F9}"/>
              </a:ext>
            </a:extLst>
          </p:cNvPr>
          <p:cNvPicPr>
            <a:picLocks noChangeAspect="1"/>
          </p:cNvPicPr>
          <p:nvPr/>
        </p:nvPicPr>
        <p:blipFill>
          <a:blip r:embed="rId4"/>
          <a:srcRect l="52344" r="9375"/>
          <a:stretch>
            <a:fillRect/>
          </a:stretch>
        </p:blipFill>
        <p:spPr>
          <a:xfrm>
            <a:off x="4938714" y="0"/>
            <a:ext cx="3500462" cy="5143500"/>
          </a:xfrm>
          <a:prstGeom prst="rect">
            <a:avLst/>
          </a:prstGeom>
        </p:spPr>
      </p:pic>
    </p:spTree>
    <p:custDataLst>
      <p:tags r:id="rId1"/>
    </p:custDataLst>
    <p:extLst>
      <p:ext uri="{BB962C8B-B14F-4D97-AF65-F5344CB8AC3E}">
        <p14:creationId xmlns:p14="http://schemas.microsoft.com/office/powerpoint/2010/main" val="317705145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XML</a:t>
            </a:r>
            <a:r>
              <a:rPr lang="zh-CN" altLang="zh-CN" dirty="0"/>
              <a:t>文件的导入与导出</a:t>
            </a:r>
            <a:endParaRPr lang="zh-CN" altLang="en-US" dirty="0"/>
          </a:p>
        </p:txBody>
      </p:sp>
      <p:sp>
        <p:nvSpPr>
          <p:cNvPr id="2" name="矩形 1">
            <a:extLst>
              <a:ext uri="{FF2B5EF4-FFF2-40B4-BE49-F238E27FC236}">
                <a16:creationId xmlns:a16="http://schemas.microsoft.com/office/drawing/2014/main" id="{9DB03DEA-1635-4192-9B2B-9A5CDF3953A3}"/>
              </a:ext>
            </a:extLst>
          </p:cNvPr>
          <p:cNvSpPr/>
          <p:nvPr/>
        </p:nvSpPr>
        <p:spPr>
          <a:xfrm>
            <a:off x="683568" y="1524992"/>
            <a:ext cx="4255146" cy="2585323"/>
          </a:xfrm>
          <a:prstGeom prst="rect">
            <a:avLst/>
          </a:prstGeom>
        </p:spPr>
        <p:txBody>
          <a:bodyPr wrap="square">
            <a:spAutoFit/>
          </a:bodyPr>
          <a:lstStyle/>
          <a:p>
            <a:pPr marL="285750" indent="-285750">
              <a:buFont typeface="Wingdings" panose="05000000000000000000" pitchFamily="2" charset="2"/>
              <a:buChar char="Ø"/>
            </a:pPr>
            <a:r>
              <a:rPr lang="en-US" altLang="zh-CN" dirty="0"/>
              <a:t>XML</a:t>
            </a:r>
            <a:r>
              <a:rPr lang="zh-CN" altLang="zh-CN" dirty="0"/>
              <a:t>文件不是普通的文本文件，而是一种遵循规范的半结构化的文本文件。关于</a:t>
            </a:r>
            <a:r>
              <a:rPr lang="en-US" altLang="zh-CN" dirty="0"/>
              <a:t>XML</a:t>
            </a:r>
            <a:r>
              <a:rPr lang="zh-CN" altLang="zh-CN" dirty="0"/>
              <a:t>的语法规则及相关的知识内容，本书不作介绍，请不熟悉的读者自找资料完成</a:t>
            </a:r>
            <a:r>
              <a:rPr lang="en-US" altLang="zh-CN" dirty="0"/>
              <a:t>XML</a:t>
            </a:r>
            <a:r>
              <a:rPr lang="zh-CN" altLang="zh-CN" dirty="0"/>
              <a:t>相关知识的学习。</a:t>
            </a:r>
          </a:p>
          <a:p>
            <a:pPr marL="285750" indent="-285750">
              <a:buFont typeface="Wingdings" panose="05000000000000000000" pitchFamily="2" charset="2"/>
              <a:buChar char="Ø"/>
            </a:pPr>
            <a:r>
              <a:rPr lang="zh-CN" altLang="zh-CN" dirty="0"/>
              <a:t>对于</a:t>
            </a:r>
            <a:r>
              <a:rPr lang="en-US" altLang="zh-CN" dirty="0"/>
              <a:t>XML</a:t>
            </a:r>
            <a:r>
              <a:rPr lang="zh-CN" altLang="zh-CN" dirty="0"/>
              <a:t>文件，</a:t>
            </a:r>
            <a:r>
              <a:rPr lang="en-US" altLang="zh-CN" dirty="0"/>
              <a:t>Kettle</a:t>
            </a:r>
            <a:r>
              <a:rPr lang="zh-CN" altLang="zh-CN" dirty="0"/>
              <a:t>可以用“</a:t>
            </a:r>
            <a:r>
              <a:rPr lang="en-US" altLang="zh-CN" dirty="0"/>
              <a:t>Get data from XML</a:t>
            </a:r>
            <a:r>
              <a:rPr lang="zh-CN" altLang="zh-CN" dirty="0"/>
              <a:t>”步骤完成文件的读取，用“</a:t>
            </a:r>
            <a:r>
              <a:rPr lang="en-US" altLang="zh-CN" dirty="0"/>
              <a:t>XML Output</a:t>
            </a:r>
            <a:r>
              <a:rPr lang="zh-CN" altLang="zh-CN" dirty="0"/>
              <a:t>”步骤完成简单的</a:t>
            </a:r>
            <a:r>
              <a:rPr lang="en-US" altLang="zh-CN" dirty="0"/>
              <a:t>XML</a:t>
            </a:r>
            <a:r>
              <a:rPr lang="zh-CN" altLang="zh-CN" dirty="0"/>
              <a:t>输出。</a:t>
            </a:r>
            <a:endParaRPr lang="zh-CN" altLang="en-US" dirty="0"/>
          </a:p>
        </p:txBody>
      </p:sp>
      <p:pic>
        <p:nvPicPr>
          <p:cNvPr id="4" name="图片 3" descr="曙光科技机器人设-男.png">
            <a:extLst>
              <a:ext uri="{FF2B5EF4-FFF2-40B4-BE49-F238E27FC236}">
                <a16:creationId xmlns:a16="http://schemas.microsoft.com/office/drawing/2014/main" id="{19D826A8-0CBA-49A4-A048-BBB76B669A84}"/>
              </a:ext>
            </a:extLst>
          </p:cNvPr>
          <p:cNvPicPr>
            <a:picLocks noChangeAspect="1"/>
          </p:cNvPicPr>
          <p:nvPr/>
        </p:nvPicPr>
        <p:blipFill>
          <a:blip r:embed="rId4"/>
          <a:srcRect l="52344" r="9375"/>
          <a:stretch>
            <a:fillRect/>
          </a:stretch>
        </p:blipFill>
        <p:spPr>
          <a:xfrm>
            <a:off x="4938714" y="0"/>
            <a:ext cx="3500462" cy="5143500"/>
          </a:xfrm>
          <a:prstGeom prst="rect">
            <a:avLst/>
          </a:prstGeom>
        </p:spPr>
      </p:pic>
    </p:spTree>
    <p:custDataLst>
      <p:tags r:id="rId1"/>
    </p:custDataLst>
    <p:extLst>
      <p:ext uri="{BB962C8B-B14F-4D97-AF65-F5344CB8AC3E}">
        <p14:creationId xmlns:p14="http://schemas.microsoft.com/office/powerpoint/2010/main" val="99967597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XML</a:t>
            </a:r>
            <a:r>
              <a:rPr lang="zh-CN" altLang="en-US" dirty="0"/>
              <a:t>文件的导入与导出案例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2D843325-A287-4FD6-895A-80AB457A0036}"/>
              </a:ext>
            </a:extLst>
          </p:cNvPr>
          <p:cNvSpPr/>
          <p:nvPr/>
        </p:nvSpPr>
        <p:spPr>
          <a:xfrm>
            <a:off x="368977" y="687097"/>
            <a:ext cx="2858475" cy="369332"/>
          </a:xfrm>
          <a:prstGeom prst="rect">
            <a:avLst/>
          </a:prstGeom>
        </p:spPr>
        <p:txBody>
          <a:bodyPr wrap="none">
            <a:spAutoFit/>
          </a:bodyPr>
          <a:lstStyle/>
          <a:p>
            <a:r>
              <a:rPr lang="zh-CN" altLang="en-US" kern="1000" dirty="0">
                <a:latin typeface="微软雅黑" panose="020B0503020204020204" pitchFamily="34" charset="-122"/>
                <a:cs typeface="微软雅黑" panose="020B0503020204020204" pitchFamily="34" charset="-122"/>
              </a:rPr>
              <a:t>（</a:t>
            </a:r>
            <a:r>
              <a:rPr lang="en-US" altLang="zh-CN" kern="1000" dirty="0">
                <a:latin typeface="微软雅黑" panose="020B0503020204020204" pitchFamily="34" charset="-122"/>
                <a:cs typeface="微软雅黑" panose="020B0503020204020204" pitchFamily="34" charset="-122"/>
              </a:rPr>
              <a:t>1</a:t>
            </a:r>
            <a:r>
              <a:rPr lang="zh-CN" altLang="zh-CN" kern="1000" dirty="0">
                <a:ea typeface="微软雅黑" panose="020B0503020204020204" pitchFamily="34" charset="-122"/>
                <a:cs typeface="微软雅黑" panose="020B0503020204020204" pitchFamily="34" charset="-122"/>
              </a:rPr>
              <a:t>）转换的输入输出需求</a:t>
            </a:r>
            <a:endParaRPr lang="zh-CN" altLang="en-US" dirty="0"/>
          </a:p>
        </p:txBody>
      </p:sp>
      <p:sp>
        <p:nvSpPr>
          <p:cNvPr id="3" name="矩形 2">
            <a:extLst>
              <a:ext uri="{FF2B5EF4-FFF2-40B4-BE49-F238E27FC236}">
                <a16:creationId xmlns:a16="http://schemas.microsoft.com/office/drawing/2014/main" id="{A62FFF1D-1EA3-4118-A5F5-DCBF4DBD8F79}"/>
              </a:ext>
            </a:extLst>
          </p:cNvPr>
          <p:cNvSpPr/>
          <p:nvPr/>
        </p:nvSpPr>
        <p:spPr>
          <a:xfrm>
            <a:off x="475030" y="1079176"/>
            <a:ext cx="7841386" cy="646331"/>
          </a:xfrm>
          <a:prstGeom prst="rect">
            <a:avLst/>
          </a:prstGeom>
        </p:spPr>
        <p:txBody>
          <a:bodyPr wrap="square">
            <a:spAutoFit/>
          </a:bodyPr>
          <a:lstStyle/>
          <a:p>
            <a:r>
              <a:rPr lang="en-US" altLang="zh-CN" dirty="0"/>
              <a:t>  </a:t>
            </a:r>
            <a:r>
              <a:rPr lang="zh-CN" altLang="zh-CN" dirty="0"/>
              <a:t>读入“</a:t>
            </a:r>
            <a:r>
              <a:rPr lang="en-US" altLang="zh-CN" dirty="0"/>
              <a:t>XML</a:t>
            </a:r>
            <a:r>
              <a:rPr lang="zh-CN" altLang="zh-CN" dirty="0"/>
              <a:t>文件</a:t>
            </a:r>
            <a:r>
              <a:rPr lang="en-US" altLang="zh-CN" dirty="0"/>
              <a:t>.XML</a:t>
            </a:r>
            <a:r>
              <a:rPr lang="zh-CN" altLang="zh-CN" dirty="0"/>
              <a:t>”文件，输出“</a:t>
            </a:r>
            <a:r>
              <a:rPr lang="en-US" altLang="zh-CN" dirty="0"/>
              <a:t>XmltoExcel.xlsx</a:t>
            </a:r>
            <a:r>
              <a:rPr lang="zh-CN" altLang="zh-CN" dirty="0"/>
              <a:t>”文件和“</a:t>
            </a:r>
            <a:r>
              <a:rPr lang="en-US" altLang="zh-CN" dirty="0"/>
              <a:t>xmlout.xml</a:t>
            </a:r>
            <a:r>
              <a:rPr lang="zh-CN" altLang="zh-CN" dirty="0"/>
              <a:t>”的文件。</a:t>
            </a:r>
            <a:endParaRPr lang="zh-CN" altLang="en-US" dirty="0"/>
          </a:p>
        </p:txBody>
      </p:sp>
      <p:pic>
        <p:nvPicPr>
          <p:cNvPr id="27650" name="图片 45">
            <a:extLst>
              <a:ext uri="{FF2B5EF4-FFF2-40B4-BE49-F238E27FC236}">
                <a16:creationId xmlns:a16="http://schemas.microsoft.com/office/drawing/2014/main" id="{E292152F-7E70-4BEC-8AF4-70594A928F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2319" y="1760149"/>
            <a:ext cx="4479361" cy="2999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14525423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0" y="1959744"/>
            <a:ext cx="9144000" cy="370511"/>
          </a:xfrm>
          <a:custGeom>
            <a:avLst/>
            <a:gdLst>
              <a:gd name="connsiteX0" fmla="*/ 0 w 9948397"/>
              <a:gd name="connsiteY0" fmla="*/ 541994 h 693248"/>
              <a:gd name="connsiteX1" fmla="*/ 1395663 w 9948397"/>
              <a:gd name="connsiteY1" fmla="*/ 95106 h 693248"/>
              <a:gd name="connsiteX2" fmla="*/ 3258839 w 9948397"/>
              <a:gd name="connsiteY2" fmla="*/ 590120 h 693248"/>
              <a:gd name="connsiteX3" fmla="*/ 5266394 w 9948397"/>
              <a:gd name="connsiteY3" fmla="*/ 12604 h 693248"/>
              <a:gd name="connsiteX4" fmla="*/ 7053943 w 9948397"/>
              <a:gd name="connsiteY4" fmla="*/ 665747 h 693248"/>
              <a:gd name="connsiteX5" fmla="*/ 8621486 w 9948397"/>
              <a:gd name="connsiteY5" fmla="*/ 136357 h 693248"/>
              <a:gd name="connsiteX6" fmla="*/ 9948397 w 9948397"/>
              <a:gd name="connsiteY6" fmla="*/ 693248 h 69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48397" h="693248">
                <a:moveTo>
                  <a:pt x="0" y="541994"/>
                </a:moveTo>
                <a:cubicBezTo>
                  <a:pt x="426261" y="314539"/>
                  <a:pt x="852523" y="87085"/>
                  <a:pt x="1395663" y="95106"/>
                </a:cubicBezTo>
                <a:cubicBezTo>
                  <a:pt x="1938803" y="103127"/>
                  <a:pt x="2613717" y="603870"/>
                  <a:pt x="3258839" y="590120"/>
                </a:cubicBezTo>
                <a:cubicBezTo>
                  <a:pt x="3903961" y="576370"/>
                  <a:pt x="4633877" y="0"/>
                  <a:pt x="5266394" y="12604"/>
                </a:cubicBezTo>
                <a:cubicBezTo>
                  <a:pt x="5898911" y="25208"/>
                  <a:pt x="6494761" y="645121"/>
                  <a:pt x="7053943" y="665747"/>
                </a:cubicBezTo>
                <a:cubicBezTo>
                  <a:pt x="7613125" y="686373"/>
                  <a:pt x="8139077" y="131774"/>
                  <a:pt x="8621486" y="136357"/>
                </a:cubicBezTo>
                <a:cubicBezTo>
                  <a:pt x="9103895" y="140941"/>
                  <a:pt x="9727245" y="600433"/>
                  <a:pt x="9948397" y="693248"/>
                </a:cubicBezTo>
              </a:path>
            </a:pathLst>
          </a:custGeom>
          <a:ln>
            <a:solidFill>
              <a:srgbClr val="B22F33">
                <a:alpha val="50196"/>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5" name="任意多边形 24"/>
          <p:cNvSpPr/>
          <p:nvPr/>
        </p:nvSpPr>
        <p:spPr>
          <a:xfrm>
            <a:off x="-6875" y="1857370"/>
            <a:ext cx="9157750" cy="493868"/>
          </a:xfrm>
          <a:custGeom>
            <a:avLst/>
            <a:gdLst>
              <a:gd name="connsiteX0" fmla="*/ 0 w 9157750"/>
              <a:gd name="connsiteY0" fmla="*/ 55001 h 493868"/>
              <a:gd name="connsiteX1" fmla="*/ 1381913 w 9157750"/>
              <a:gd name="connsiteY1" fmla="*/ 412511 h 493868"/>
              <a:gd name="connsiteX2" fmla="*/ 3066334 w 9157750"/>
              <a:gd name="connsiteY2" fmla="*/ 6875 h 493868"/>
              <a:gd name="connsiteX3" fmla="*/ 5163266 w 9157750"/>
              <a:gd name="connsiteY3" fmla="*/ 453762 h 493868"/>
              <a:gd name="connsiteX4" fmla="*/ 6930189 w 9157750"/>
              <a:gd name="connsiteY4" fmla="*/ 6875 h 493868"/>
              <a:gd name="connsiteX5" fmla="*/ 8373979 w 9157750"/>
              <a:gd name="connsiteY5" fmla="*/ 481263 h 493868"/>
              <a:gd name="connsiteX6" fmla="*/ 9157750 w 9157750"/>
              <a:gd name="connsiteY6" fmla="*/ 82502 h 49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7750" h="493868">
                <a:moveTo>
                  <a:pt x="0" y="55001"/>
                </a:moveTo>
                <a:cubicBezTo>
                  <a:pt x="435428" y="237766"/>
                  <a:pt x="870857" y="420532"/>
                  <a:pt x="1381913" y="412511"/>
                </a:cubicBezTo>
                <a:cubicBezTo>
                  <a:pt x="1892969" y="404490"/>
                  <a:pt x="2436109" y="0"/>
                  <a:pt x="3066334" y="6875"/>
                </a:cubicBezTo>
                <a:cubicBezTo>
                  <a:pt x="3696559" y="13750"/>
                  <a:pt x="4519290" y="453762"/>
                  <a:pt x="5163266" y="453762"/>
                </a:cubicBezTo>
                <a:cubicBezTo>
                  <a:pt x="5807242" y="453762"/>
                  <a:pt x="6395070" y="2292"/>
                  <a:pt x="6930189" y="6875"/>
                </a:cubicBezTo>
                <a:cubicBezTo>
                  <a:pt x="7465308" y="11459"/>
                  <a:pt x="8002719" y="468659"/>
                  <a:pt x="8373979" y="481263"/>
                </a:cubicBezTo>
                <a:cubicBezTo>
                  <a:pt x="8745239" y="493868"/>
                  <a:pt x="9157750" y="82502"/>
                  <a:pt x="9157750" y="82502"/>
                </a:cubicBezTo>
              </a:path>
            </a:pathLst>
          </a:custGeom>
          <a:ln>
            <a:solidFill>
              <a:srgbClr val="B22F33">
                <a:alpha val="50196"/>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nvGrpSpPr>
          <p:cNvPr id="27" name="组合 26"/>
          <p:cNvGrpSpPr/>
          <p:nvPr/>
        </p:nvGrpSpPr>
        <p:grpSpPr>
          <a:xfrm>
            <a:off x="1383513" y="928676"/>
            <a:ext cx="2402671" cy="2442551"/>
            <a:chOff x="1000099" y="1980054"/>
            <a:chExt cx="784833" cy="797860"/>
          </a:xfrm>
        </p:grpSpPr>
        <p:grpSp>
          <p:nvGrpSpPr>
            <p:cNvPr id="28" name="组合 130"/>
            <p:cNvGrpSpPr/>
            <p:nvPr/>
          </p:nvGrpSpPr>
          <p:grpSpPr>
            <a:xfrm>
              <a:off x="1000099" y="1980054"/>
              <a:ext cx="784833" cy="797860"/>
              <a:chOff x="1000100" y="2214560"/>
              <a:chExt cx="554156" cy="563354"/>
            </a:xfrm>
          </p:grpSpPr>
          <p:sp>
            <p:nvSpPr>
              <p:cNvPr id="30" name="椭圆 29"/>
              <p:cNvSpPr/>
              <p:nvPr/>
            </p:nvSpPr>
            <p:spPr>
              <a:xfrm>
                <a:off x="1000100" y="2214560"/>
                <a:ext cx="554156" cy="554157"/>
              </a:xfrm>
              <a:prstGeom prst="ellipse">
                <a:avLst/>
              </a:prstGeom>
              <a:solidFill>
                <a:srgbClr val="FFFFFF"/>
              </a:solidFill>
              <a:ln w="12700" cap="flat" cmpd="sng" algn="ctr">
                <a:solidFill>
                  <a:srgbClr val="B22F33"/>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5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nvSpPr>
            <p:spPr>
              <a:xfrm>
                <a:off x="1046389" y="2260849"/>
                <a:ext cx="461578" cy="461578"/>
              </a:xfrm>
              <a:prstGeom prst="ellipse">
                <a:avLst/>
              </a:prstGeom>
              <a:solidFill>
                <a:srgbClr val="B22F3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32" name="椭圆 31"/>
              <p:cNvSpPr/>
              <p:nvPr/>
            </p:nvSpPr>
            <p:spPr>
              <a:xfrm>
                <a:off x="1399447" y="2649243"/>
                <a:ext cx="128671" cy="128671"/>
              </a:xfrm>
              <a:prstGeom prst="ellipse">
                <a:avLst/>
              </a:prstGeom>
              <a:solidFill>
                <a:srgbClr val="FDAF17">
                  <a:alpha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3" name="椭圆 32"/>
              <p:cNvSpPr/>
              <p:nvPr/>
            </p:nvSpPr>
            <p:spPr>
              <a:xfrm>
                <a:off x="1046389" y="2226855"/>
                <a:ext cx="80950" cy="80950"/>
              </a:xfrm>
              <a:prstGeom prst="ellipse">
                <a:avLst/>
              </a:prstGeom>
              <a:solidFill>
                <a:srgbClr val="FDAF17">
                  <a:alpha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29" name="TextBox 28"/>
            <p:cNvSpPr txBox="1"/>
            <p:nvPr/>
          </p:nvSpPr>
          <p:spPr>
            <a:xfrm>
              <a:off x="1138769" y="2116106"/>
              <a:ext cx="502793" cy="512335"/>
            </a:xfrm>
            <a:prstGeom prst="rect">
              <a:avLst/>
            </a:prstGeom>
            <a:noFill/>
            <a:ln>
              <a:noFill/>
            </a:ln>
          </p:spPr>
          <p:txBody>
            <a:bodyPr wrap="none" rtlCol="0">
              <a:spAutoFit/>
            </a:bodyPr>
            <a:lstStyle/>
            <a:p>
              <a:r>
                <a:rPr lang="en-US" altLang="zh-CN" sz="9600" b="1" dirty="0">
                  <a:solidFill>
                    <a:schemeClr val="bg1"/>
                  </a:solidFill>
                </a:rPr>
                <a:t>01</a:t>
              </a:r>
              <a:endParaRPr lang="zh-CN" altLang="en-US" sz="9600" b="1" dirty="0">
                <a:solidFill>
                  <a:schemeClr val="bg1"/>
                </a:solidFill>
              </a:endParaRPr>
            </a:p>
          </p:txBody>
        </p:sp>
      </p:grpSp>
      <p:sp>
        <p:nvSpPr>
          <p:cNvPr id="14" name="自由: 形状 34"/>
          <p:cNvSpPr/>
          <p:nvPr/>
        </p:nvSpPr>
        <p:spPr>
          <a:xfrm rot="2700000">
            <a:off x="2520426" y="3384253"/>
            <a:ext cx="128842" cy="128842"/>
          </a:xfrm>
          <a:custGeom>
            <a:avLst/>
            <a:gdLst>
              <a:gd name="connsiteX0" fmla="*/ 75778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749181 h 914400"/>
              <a:gd name="connsiteX5" fmla="*/ 757780 w 914400"/>
              <a:gd name="connsiteY5" fmla="*/ 74918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914400">
                <a:moveTo>
                  <a:pt x="757780" y="0"/>
                </a:moveTo>
                <a:lnTo>
                  <a:pt x="914400" y="0"/>
                </a:lnTo>
                <a:lnTo>
                  <a:pt x="914400" y="914400"/>
                </a:lnTo>
                <a:lnTo>
                  <a:pt x="0" y="914400"/>
                </a:lnTo>
                <a:lnTo>
                  <a:pt x="0" y="749181"/>
                </a:lnTo>
                <a:lnTo>
                  <a:pt x="757780" y="74918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a:p>
        </p:txBody>
      </p:sp>
      <p:sp>
        <p:nvSpPr>
          <p:cNvPr id="15" name="文本框 8"/>
          <p:cNvSpPr txBox="1"/>
          <p:nvPr/>
        </p:nvSpPr>
        <p:spPr>
          <a:xfrm>
            <a:off x="901245" y="3576300"/>
            <a:ext cx="3549416" cy="1177245"/>
          </a:xfrm>
          <a:prstGeom prst="rect">
            <a:avLst/>
          </a:prstGeom>
          <a:noFill/>
        </p:spPr>
        <p:txBody>
          <a:bodyPr wrap="square" lIns="68580" tIns="34290" rIns="68580" bIns="3429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基于文件的数据导入与导出</a:t>
            </a:r>
          </a:p>
        </p:txBody>
      </p:sp>
      <p:pic>
        <p:nvPicPr>
          <p:cNvPr id="11" name="图片 10" descr="曙光科技机器人设-男.png"/>
          <p:cNvPicPr>
            <a:picLocks noChangeAspect="1"/>
          </p:cNvPicPr>
          <p:nvPr/>
        </p:nvPicPr>
        <p:blipFill>
          <a:blip r:embed="rId4"/>
          <a:srcRect l="52344" r="9375"/>
          <a:stretch>
            <a:fillRect/>
          </a:stretch>
        </p:blipFill>
        <p:spPr>
          <a:xfrm>
            <a:off x="4938714" y="0"/>
            <a:ext cx="3500462" cy="5143500"/>
          </a:xfrm>
          <a:prstGeom prst="rect">
            <a:avLst/>
          </a:prstGeom>
        </p:spPr>
      </p:pic>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1000"/>
                                        <p:tgtEl>
                                          <p:spTgt spid="2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right)">
                                      <p:cBhvr>
                                        <p:cTn id="10" dur="1000"/>
                                        <p:tgtEl>
                                          <p:spTgt spid="18"/>
                                        </p:tgtEl>
                                      </p:cBhvr>
                                    </p:animEffect>
                                  </p:childTnLst>
                                </p:cTn>
                              </p:par>
                            </p:childTnLst>
                          </p:cTn>
                        </p:par>
                        <p:par>
                          <p:cTn id="11" fill="hold">
                            <p:stCondLst>
                              <p:cond delay="1000"/>
                            </p:stCondLst>
                            <p:childTnLst>
                              <p:par>
                                <p:cTn id="12" presetID="49" presetClass="entr" presetSubtype="0" decel="10000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1000" fill="hold"/>
                                        <p:tgtEl>
                                          <p:spTgt spid="27"/>
                                        </p:tgtEl>
                                        <p:attrNameLst>
                                          <p:attrName>ppt_w</p:attrName>
                                        </p:attrNameLst>
                                      </p:cBhvr>
                                      <p:tavLst>
                                        <p:tav tm="0">
                                          <p:val>
                                            <p:fltVal val="0"/>
                                          </p:val>
                                        </p:tav>
                                        <p:tav tm="100000">
                                          <p:val>
                                            <p:strVal val="#ppt_w"/>
                                          </p:val>
                                        </p:tav>
                                      </p:tavLst>
                                    </p:anim>
                                    <p:anim calcmode="lin" valueType="num">
                                      <p:cBhvr>
                                        <p:cTn id="15" dur="1000" fill="hold"/>
                                        <p:tgtEl>
                                          <p:spTgt spid="27"/>
                                        </p:tgtEl>
                                        <p:attrNameLst>
                                          <p:attrName>ppt_h</p:attrName>
                                        </p:attrNameLst>
                                      </p:cBhvr>
                                      <p:tavLst>
                                        <p:tav tm="0">
                                          <p:val>
                                            <p:fltVal val="0"/>
                                          </p:val>
                                        </p:tav>
                                        <p:tav tm="100000">
                                          <p:val>
                                            <p:strVal val="#ppt_h"/>
                                          </p:val>
                                        </p:tav>
                                      </p:tavLst>
                                    </p:anim>
                                    <p:anim calcmode="lin" valueType="num">
                                      <p:cBhvr>
                                        <p:cTn id="16" dur="1000" fill="hold"/>
                                        <p:tgtEl>
                                          <p:spTgt spid="27"/>
                                        </p:tgtEl>
                                        <p:attrNameLst>
                                          <p:attrName>style.rotation</p:attrName>
                                        </p:attrNameLst>
                                      </p:cBhvr>
                                      <p:tavLst>
                                        <p:tav tm="0">
                                          <p:val>
                                            <p:fltVal val="360"/>
                                          </p:val>
                                        </p:tav>
                                        <p:tav tm="100000">
                                          <p:val>
                                            <p:fltVal val="0"/>
                                          </p:val>
                                        </p:tav>
                                      </p:tavLst>
                                    </p:anim>
                                    <p:animEffect transition="in" filter="fade">
                                      <p:cBhvr>
                                        <p:cTn id="17" dur="1000"/>
                                        <p:tgtEl>
                                          <p:spTgt spid="27"/>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par>
                          <p:cTn id="22" fill="hold">
                            <p:stCondLst>
                              <p:cond delay="2500"/>
                            </p:stCondLst>
                            <p:childTnLst>
                              <p:par>
                                <p:cTn id="23" presetID="22" presetClass="entr" presetSubtype="1"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5" grpId="0" bldLvl="0" animBg="1"/>
      <p:bldP spid="14" grpId="0" bldLvl="0" animBg="1"/>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XML</a:t>
            </a:r>
            <a:r>
              <a:rPr lang="zh-CN" altLang="en-US" dirty="0"/>
              <a:t>文件的导入与导出案例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120FAF96-0E7C-4FF8-8842-B8FD2D8CF6C5}"/>
              </a:ext>
            </a:extLst>
          </p:cNvPr>
          <p:cNvSpPr/>
          <p:nvPr/>
        </p:nvSpPr>
        <p:spPr>
          <a:xfrm>
            <a:off x="475030" y="2571750"/>
            <a:ext cx="3376565" cy="369332"/>
          </a:xfrm>
          <a:prstGeom prst="rect">
            <a:avLst/>
          </a:prstGeom>
        </p:spPr>
        <p:txBody>
          <a:bodyPr wrap="none">
            <a:spAutoFit/>
          </a:bodyPr>
          <a:lstStyle/>
          <a:p>
            <a:r>
              <a:rPr lang="zh-CN" altLang="en-US" kern="1000" spc="10" dirty="0">
                <a:ea typeface="微软雅黑" panose="020B0503020204020204" pitchFamily="34" charset="-122"/>
                <a:cs typeface="微软雅黑" panose="020B0503020204020204" pitchFamily="34" charset="-122"/>
              </a:rPr>
              <a:t>期望输出的</a:t>
            </a:r>
            <a:r>
              <a:rPr lang="en-US" altLang="zh-CN" dirty="0"/>
              <a:t>xmlout.xml</a:t>
            </a:r>
            <a:r>
              <a:rPr lang="zh-CN" altLang="zh-CN" kern="1000" spc="10" dirty="0">
                <a:ea typeface="微软雅黑" panose="020B0503020204020204" pitchFamily="34" charset="-122"/>
                <a:cs typeface="微软雅黑" panose="020B0503020204020204" pitchFamily="34" charset="-122"/>
              </a:rPr>
              <a:t>文件内容</a:t>
            </a:r>
            <a:endParaRPr lang="zh-CN" altLang="en-US" dirty="0"/>
          </a:p>
        </p:txBody>
      </p:sp>
      <p:sp>
        <p:nvSpPr>
          <p:cNvPr id="3" name="矩形 2">
            <a:extLst>
              <a:ext uri="{FF2B5EF4-FFF2-40B4-BE49-F238E27FC236}">
                <a16:creationId xmlns:a16="http://schemas.microsoft.com/office/drawing/2014/main" id="{628CAB86-20F1-46E4-8825-68924BA213B3}"/>
              </a:ext>
            </a:extLst>
          </p:cNvPr>
          <p:cNvSpPr/>
          <p:nvPr/>
        </p:nvSpPr>
        <p:spPr>
          <a:xfrm>
            <a:off x="475030" y="708169"/>
            <a:ext cx="3889526" cy="369332"/>
          </a:xfrm>
          <a:prstGeom prst="rect">
            <a:avLst/>
          </a:prstGeom>
        </p:spPr>
        <p:txBody>
          <a:bodyPr wrap="none">
            <a:spAutoFit/>
          </a:bodyPr>
          <a:lstStyle/>
          <a:p>
            <a:r>
              <a:rPr lang="zh-CN" altLang="en-US" kern="1000" spc="10" dirty="0">
                <a:ea typeface="微软雅黑" panose="020B0503020204020204" pitchFamily="34" charset="-122"/>
                <a:cs typeface="微软雅黑" panose="020B0503020204020204" pitchFamily="34" charset="-122"/>
              </a:rPr>
              <a:t>期望输出的</a:t>
            </a:r>
            <a:r>
              <a:rPr lang="en-US" altLang="zh-CN" dirty="0"/>
              <a:t>XmltoExcel.xlsx</a:t>
            </a:r>
            <a:r>
              <a:rPr lang="zh-CN" altLang="zh-CN" kern="1000" spc="10" dirty="0">
                <a:ea typeface="微软雅黑" panose="020B0503020204020204" pitchFamily="34" charset="-122"/>
                <a:cs typeface="微软雅黑" panose="020B0503020204020204" pitchFamily="34" charset="-122"/>
              </a:rPr>
              <a:t>文件</a:t>
            </a:r>
            <a:r>
              <a:rPr lang="zh-CN" altLang="en-US" kern="1000" spc="10" dirty="0">
                <a:ea typeface="微软雅黑" panose="020B0503020204020204" pitchFamily="34" charset="-122"/>
                <a:cs typeface="微软雅黑" panose="020B0503020204020204" pitchFamily="34" charset="-122"/>
              </a:rPr>
              <a:t>内容</a:t>
            </a:r>
            <a:endParaRPr lang="zh-CN" altLang="en-US" dirty="0"/>
          </a:p>
        </p:txBody>
      </p:sp>
      <p:pic>
        <p:nvPicPr>
          <p:cNvPr id="28674" name="图片 46">
            <a:extLst>
              <a:ext uri="{FF2B5EF4-FFF2-40B4-BE49-F238E27FC236}">
                <a16:creationId xmlns:a16="http://schemas.microsoft.com/office/drawing/2014/main" id="{A1C035B7-5186-411C-BF47-5647C950F1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259798"/>
            <a:ext cx="5862790" cy="961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图片 47">
            <a:extLst>
              <a:ext uri="{FF2B5EF4-FFF2-40B4-BE49-F238E27FC236}">
                <a16:creationId xmlns:a16="http://schemas.microsoft.com/office/drawing/2014/main" id="{17D6447A-6A5F-4C2C-8A00-94198E7868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580" y="3424480"/>
            <a:ext cx="7838839" cy="73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90341158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XML</a:t>
            </a:r>
            <a:r>
              <a:rPr lang="zh-CN" altLang="en-US" dirty="0"/>
              <a:t>文件的导入与导出案例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3EC4E78A-C00A-4733-9C67-483D8AA6B737}"/>
              </a:ext>
            </a:extLst>
          </p:cNvPr>
          <p:cNvSpPr/>
          <p:nvPr/>
        </p:nvSpPr>
        <p:spPr>
          <a:xfrm>
            <a:off x="251520" y="687097"/>
            <a:ext cx="2159566"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a:t>
            </a:r>
            <a:r>
              <a:rPr lang="en-US" altLang="zh-CN" kern="1000" dirty="0">
                <a:ea typeface="微软雅黑" panose="020B0503020204020204" pitchFamily="34" charset="-122"/>
                <a:cs typeface="微软雅黑" panose="020B0503020204020204" pitchFamily="34" charset="-122"/>
              </a:rPr>
              <a:t>2</a:t>
            </a:r>
            <a:r>
              <a:rPr lang="zh-CN" altLang="zh-CN" kern="1000" dirty="0">
                <a:ea typeface="微软雅黑" panose="020B0503020204020204" pitchFamily="34" charset="-122"/>
                <a:cs typeface="微软雅黑" panose="020B0503020204020204" pitchFamily="34" charset="-122"/>
              </a:rPr>
              <a:t>）转换的设计图</a:t>
            </a:r>
            <a:endParaRPr lang="zh-CN" altLang="en-US" dirty="0"/>
          </a:p>
        </p:txBody>
      </p:sp>
      <p:sp>
        <p:nvSpPr>
          <p:cNvPr id="3" name="矩形 2">
            <a:extLst>
              <a:ext uri="{FF2B5EF4-FFF2-40B4-BE49-F238E27FC236}">
                <a16:creationId xmlns:a16="http://schemas.microsoft.com/office/drawing/2014/main" id="{C71C9BA5-CC6B-4682-93C1-0C283A72F57F}"/>
              </a:ext>
            </a:extLst>
          </p:cNvPr>
          <p:cNvSpPr/>
          <p:nvPr/>
        </p:nvSpPr>
        <p:spPr>
          <a:xfrm>
            <a:off x="611560" y="1094422"/>
            <a:ext cx="7920880" cy="2031325"/>
          </a:xfrm>
          <a:prstGeom prst="rect">
            <a:avLst/>
          </a:prstGeom>
        </p:spPr>
        <p:txBody>
          <a:bodyPr wrap="square">
            <a:spAutoFit/>
          </a:bodyPr>
          <a:lstStyle/>
          <a:p>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参考第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2.2.2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节的操作，新建转换文件，并开始可视化编程。</a:t>
            </a:r>
            <a:r>
              <a:rPr lang="zh-CN" altLang="zh-CN" dirty="0"/>
              <a:t> </a:t>
            </a:r>
            <a:endParaRPr lang="en-US" altLang="zh-CN" dirty="0"/>
          </a:p>
          <a:p>
            <a:pPr marL="285750" indent="-285750">
              <a:buFont typeface="Wingdings" panose="05000000000000000000" pitchFamily="2" charset="2"/>
              <a:buChar char="Ø"/>
            </a:pPr>
            <a:r>
              <a:rPr lang="zh-CN" altLang="zh-CN" dirty="0"/>
              <a:t>“</a:t>
            </a:r>
            <a:r>
              <a:rPr lang="en-US" altLang="zh-CN" dirty="0"/>
              <a:t>Get data from XML</a:t>
            </a:r>
            <a:r>
              <a:rPr lang="zh-CN" altLang="zh-CN" dirty="0"/>
              <a:t>”实质是“</a:t>
            </a:r>
            <a:r>
              <a:rPr lang="en-US" altLang="zh-CN" dirty="0"/>
              <a:t>XML</a:t>
            </a:r>
            <a:r>
              <a:rPr lang="zh-CN" altLang="zh-CN" dirty="0"/>
              <a:t>文件输入”步骤，“</a:t>
            </a:r>
            <a:r>
              <a:rPr lang="en-US" altLang="zh-CN" dirty="0"/>
              <a:t>XML Output</a:t>
            </a:r>
            <a:r>
              <a:rPr lang="zh-CN" altLang="zh-CN" dirty="0"/>
              <a:t>”实质上是“</a:t>
            </a:r>
            <a:r>
              <a:rPr lang="en-US" altLang="zh-CN" dirty="0"/>
              <a:t>XML </a:t>
            </a:r>
            <a:r>
              <a:rPr lang="zh-CN" altLang="zh-CN" dirty="0"/>
              <a:t>输出”步骤。</a:t>
            </a:r>
          </a:p>
          <a:p>
            <a:pPr marL="285750" indent="-285750">
              <a:buFont typeface="Wingdings" panose="05000000000000000000" pitchFamily="2" charset="2"/>
              <a:buChar char="Ø"/>
            </a:pPr>
            <a:r>
              <a:rPr lang="zh-CN" altLang="zh-CN" dirty="0"/>
              <a:t>其中，“</a:t>
            </a:r>
            <a:r>
              <a:rPr lang="en-US" altLang="zh-CN" dirty="0"/>
              <a:t>Get data from XML</a:t>
            </a:r>
            <a:r>
              <a:rPr lang="zh-CN" altLang="zh-CN" dirty="0"/>
              <a:t>”连接“</a:t>
            </a:r>
            <a:r>
              <a:rPr lang="en-US" altLang="zh-CN" dirty="0"/>
              <a:t>XML Output</a:t>
            </a:r>
            <a:r>
              <a:rPr lang="zh-CN" altLang="zh-CN" dirty="0"/>
              <a:t>”和“</a:t>
            </a:r>
            <a:r>
              <a:rPr lang="en-US" altLang="zh-CN" dirty="0"/>
              <a:t>Microsoft Excel </a:t>
            </a:r>
            <a:r>
              <a:rPr lang="zh-CN" altLang="zh-CN" dirty="0"/>
              <a:t>输出”时，在弹出的“警告”弹框中，选择“复制”，使得输入的数据复制两份，同时发送到两个输出步骤。</a:t>
            </a:r>
          </a:p>
          <a:p>
            <a:pPr marL="63500" indent="259080"/>
            <a:endParaRPr lang="zh-CN" altLang="zh-CN" dirty="0"/>
          </a:p>
        </p:txBody>
      </p:sp>
      <p:pic>
        <p:nvPicPr>
          <p:cNvPr id="29698" name="图片 48">
            <a:extLst>
              <a:ext uri="{FF2B5EF4-FFF2-40B4-BE49-F238E27FC236}">
                <a16:creationId xmlns:a16="http://schemas.microsoft.com/office/drawing/2014/main" id="{DDA62541-E692-4F48-AB5E-0C15361645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2857420"/>
            <a:ext cx="4536504" cy="220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05885533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XML</a:t>
            </a:r>
            <a:r>
              <a:rPr lang="zh-CN" altLang="en-US" dirty="0"/>
              <a:t>文件的导入与导出案例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8B631CAF-1219-4222-BE8E-86C84A9BE4FB}"/>
              </a:ext>
            </a:extLst>
          </p:cNvPr>
          <p:cNvSpPr/>
          <p:nvPr/>
        </p:nvSpPr>
        <p:spPr>
          <a:xfrm>
            <a:off x="-28404" y="514876"/>
            <a:ext cx="2185214" cy="369332"/>
          </a:xfrm>
          <a:prstGeom prst="rect">
            <a:avLst/>
          </a:prstGeom>
        </p:spPr>
        <p:txBody>
          <a:bodyPr wrap="none">
            <a:spAutoFit/>
          </a:bodyPr>
          <a:lstStyle/>
          <a:p>
            <a:pPr indent="266700">
              <a:spcAft>
                <a:spcPts val="0"/>
              </a:spcAft>
            </a:pPr>
            <a:r>
              <a:rPr lang="zh-CN" altLang="zh-CN" kern="1000" dirty="0">
                <a:ea typeface="微软雅黑" panose="020B0503020204020204" pitchFamily="34" charset="-122"/>
              </a:rPr>
              <a:t>（</a:t>
            </a:r>
            <a:r>
              <a:rPr lang="en-US" altLang="zh-CN" kern="1000" dirty="0">
                <a:ea typeface="微软雅黑" panose="020B0503020204020204" pitchFamily="34" charset="-122"/>
              </a:rPr>
              <a:t>3</a:t>
            </a:r>
            <a:r>
              <a:rPr lang="zh-CN" altLang="zh-CN" kern="1000" dirty="0">
                <a:ea typeface="微软雅黑" panose="020B0503020204020204" pitchFamily="34" charset="-122"/>
              </a:rPr>
              <a:t>）步骤的配置</a:t>
            </a:r>
          </a:p>
        </p:txBody>
      </p:sp>
      <p:sp>
        <p:nvSpPr>
          <p:cNvPr id="3" name="矩形 2">
            <a:extLst>
              <a:ext uri="{FF2B5EF4-FFF2-40B4-BE49-F238E27FC236}">
                <a16:creationId xmlns:a16="http://schemas.microsoft.com/office/drawing/2014/main" id="{EEF1481E-44AE-4678-94C2-C7FFD64176F0}"/>
              </a:ext>
            </a:extLst>
          </p:cNvPr>
          <p:cNvSpPr/>
          <p:nvPr/>
        </p:nvSpPr>
        <p:spPr>
          <a:xfrm>
            <a:off x="224990" y="1073415"/>
            <a:ext cx="3338898" cy="2308324"/>
          </a:xfrm>
          <a:prstGeom prst="rect">
            <a:avLst/>
          </a:prstGeom>
        </p:spPr>
        <p:txBody>
          <a:bodyPr wrap="square">
            <a:spAutoFit/>
          </a:bodyPr>
          <a:lstStyle/>
          <a:p>
            <a:r>
              <a:rPr lang="zh-CN" altLang="zh-CN" dirty="0"/>
              <a:t>“</a:t>
            </a:r>
            <a:r>
              <a:rPr lang="en-US" altLang="zh-CN" dirty="0"/>
              <a:t>Get data from XML</a:t>
            </a:r>
            <a:r>
              <a:rPr lang="zh-CN" altLang="zh-CN" dirty="0"/>
              <a:t>”</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r>
              <a:rPr lang="zh-CN" altLang="en-US" dirty="0"/>
              <a:t>“</a:t>
            </a:r>
            <a:r>
              <a:rPr lang="zh-CN" altLang="zh-CN" dirty="0"/>
              <a:t>文件</a:t>
            </a:r>
            <a:r>
              <a:rPr lang="zh-CN" altLang="en-US" dirty="0"/>
              <a:t>”标签卡中的配置：</a:t>
            </a:r>
            <a:endParaRPr lang="en-US" altLang="zh-CN" kern="1000" dirty="0">
              <a:ea typeface="微软雅黑" panose="020B0503020204020204" pitchFamily="34" charset="-122"/>
              <a:cs typeface="微软雅黑" panose="020B0503020204020204" pitchFamily="34" charset="-122"/>
            </a:endParaRPr>
          </a:p>
          <a:p>
            <a:r>
              <a:rPr lang="en-US" altLang="zh-CN" dirty="0"/>
              <a:t>  </a:t>
            </a:r>
            <a:r>
              <a:rPr lang="zh-CN" altLang="zh-CN" dirty="0"/>
              <a:t>点击“浏览</a:t>
            </a:r>
            <a:r>
              <a:rPr lang="en-US" altLang="zh-CN" dirty="0"/>
              <a:t>(B)</a:t>
            </a:r>
            <a:r>
              <a:rPr lang="zh-CN" altLang="zh-CN" dirty="0"/>
              <a:t>…”按钮，选择路径“</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章”下的“</a:t>
            </a:r>
            <a:r>
              <a:rPr lang="en-US" altLang="zh-CN" dirty="0"/>
              <a:t>XML</a:t>
            </a:r>
            <a:r>
              <a:rPr lang="zh-CN" altLang="zh-CN" dirty="0"/>
              <a:t>文件</a:t>
            </a:r>
            <a:r>
              <a:rPr lang="en-US" altLang="zh-CN" dirty="0"/>
              <a:t>.XML</a:t>
            </a:r>
            <a:r>
              <a:rPr lang="zh-CN" altLang="zh-CN" dirty="0"/>
              <a:t>”文件作为输入文件，然后点击“增加”按钮，把文件增加到“选中的文件和目录”列表中。</a:t>
            </a:r>
          </a:p>
        </p:txBody>
      </p:sp>
      <p:pic>
        <p:nvPicPr>
          <p:cNvPr id="30722" name="图片 49">
            <a:extLst>
              <a:ext uri="{FF2B5EF4-FFF2-40B4-BE49-F238E27FC236}">
                <a16:creationId xmlns:a16="http://schemas.microsoft.com/office/drawing/2014/main" id="{91CF1349-9428-4D09-B00E-44A957F4A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431" y="1137785"/>
            <a:ext cx="5303837"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66842661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XML</a:t>
            </a:r>
            <a:r>
              <a:rPr lang="zh-CN" altLang="en-US" dirty="0"/>
              <a:t>文件的导入与导出案例</a:t>
            </a:r>
          </a:p>
        </p:txBody>
      </p:sp>
      <p:sp>
        <p:nvSpPr>
          <p:cNvPr id="3" name="矩形 2">
            <a:extLst>
              <a:ext uri="{FF2B5EF4-FFF2-40B4-BE49-F238E27FC236}">
                <a16:creationId xmlns:a16="http://schemas.microsoft.com/office/drawing/2014/main" id="{EEF1481E-44AE-4678-94C2-C7FFD64176F0}"/>
              </a:ext>
            </a:extLst>
          </p:cNvPr>
          <p:cNvSpPr/>
          <p:nvPr/>
        </p:nvSpPr>
        <p:spPr>
          <a:xfrm>
            <a:off x="224990" y="1073415"/>
            <a:ext cx="2978858" cy="2031325"/>
          </a:xfrm>
          <a:prstGeom prst="rect">
            <a:avLst/>
          </a:prstGeom>
        </p:spPr>
        <p:txBody>
          <a:bodyPr wrap="square">
            <a:spAutoFit/>
          </a:bodyPr>
          <a:lstStyle/>
          <a:p>
            <a:pPr marL="285750" indent="-285750">
              <a:buFont typeface="Wingdings" panose="05000000000000000000" pitchFamily="2" charset="2"/>
              <a:buChar char="Ø"/>
            </a:pPr>
            <a:r>
              <a:rPr lang="zh-CN" altLang="zh-CN" dirty="0"/>
              <a:t>“循环读取路径”配置为“</a:t>
            </a:r>
            <a:r>
              <a:rPr lang="en-US" altLang="zh-CN" dirty="0"/>
              <a:t>/bookstore/book</a:t>
            </a:r>
            <a:r>
              <a:rPr lang="zh-CN" altLang="zh-CN" dirty="0"/>
              <a:t>”</a:t>
            </a:r>
            <a:r>
              <a:rPr lang="en-US" altLang="zh-CN" dirty="0"/>
              <a:t>,</a:t>
            </a:r>
            <a:r>
              <a:rPr lang="zh-CN" altLang="zh-CN" dirty="0"/>
              <a:t>因为我们需要读取</a:t>
            </a:r>
            <a:r>
              <a:rPr lang="en-US" altLang="zh-CN" dirty="0"/>
              <a:t>book</a:t>
            </a:r>
            <a:r>
              <a:rPr lang="zh-CN" altLang="zh-CN" dirty="0"/>
              <a:t>属性下所有的元素。</a:t>
            </a:r>
          </a:p>
          <a:p>
            <a:pPr marL="285750" indent="-285750">
              <a:buFont typeface="Wingdings" panose="05000000000000000000" pitchFamily="2" charset="2"/>
              <a:buChar char="Ø"/>
            </a:pPr>
            <a:r>
              <a:rPr lang="zh-CN" altLang="zh-CN" dirty="0"/>
              <a:t>“编码”配置为“</a:t>
            </a:r>
            <a:r>
              <a:rPr lang="en-US" altLang="zh-CN" dirty="0"/>
              <a:t>UTF-8</a:t>
            </a:r>
            <a:r>
              <a:rPr lang="zh-CN" altLang="zh-CN" dirty="0"/>
              <a:t>”，因为此文件的编码是</a:t>
            </a:r>
            <a:r>
              <a:rPr lang="en-US" altLang="zh-CN" dirty="0"/>
              <a:t>UTF-8</a:t>
            </a:r>
            <a:r>
              <a:rPr lang="zh-CN" altLang="zh-CN" dirty="0"/>
              <a:t>。</a:t>
            </a:r>
            <a:endParaRPr lang="en-US" altLang="zh-CN" dirty="0"/>
          </a:p>
        </p:txBody>
      </p:sp>
      <p:pic>
        <p:nvPicPr>
          <p:cNvPr id="31746" name="图片 50">
            <a:extLst>
              <a:ext uri="{FF2B5EF4-FFF2-40B4-BE49-F238E27FC236}">
                <a16:creationId xmlns:a16="http://schemas.microsoft.com/office/drawing/2014/main" id="{634CE718-9914-4506-B31B-78FC35EA45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1840" y="1041045"/>
            <a:ext cx="5826987" cy="30290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270921946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XML</a:t>
            </a:r>
            <a:r>
              <a:rPr lang="zh-CN" altLang="en-US" dirty="0"/>
              <a:t>文件的导入与导出案例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2762834" cy="1477328"/>
          </a:xfrm>
          <a:prstGeom prst="rect">
            <a:avLst/>
          </a:prstGeom>
        </p:spPr>
        <p:txBody>
          <a:bodyPr wrap="square">
            <a:spAutoFit/>
          </a:bodyPr>
          <a:lstStyle/>
          <a:p>
            <a:r>
              <a:rPr lang="zh-CN" altLang="zh-CN" dirty="0"/>
              <a:t>点击“获取字段</a:t>
            </a:r>
            <a:r>
              <a:rPr lang="en-US" altLang="zh-CN" dirty="0"/>
              <a:t>(G)</a:t>
            </a:r>
            <a:r>
              <a:rPr lang="zh-CN" altLang="zh-CN" dirty="0"/>
              <a:t>”按钮，将在字段列表中获取此</a:t>
            </a:r>
            <a:r>
              <a:rPr lang="en-US" altLang="zh-CN" dirty="0"/>
              <a:t>XML</a:t>
            </a:r>
            <a:r>
              <a:rPr lang="zh-CN" altLang="zh-CN" dirty="0"/>
              <a:t>文件的</a:t>
            </a:r>
            <a:r>
              <a:rPr lang="en-US" altLang="zh-CN" dirty="0"/>
              <a:t>book</a:t>
            </a:r>
            <a:r>
              <a:rPr lang="zh-CN" altLang="zh-CN" dirty="0"/>
              <a:t>属性的所有元素，它作为输出的字段名称。</a:t>
            </a:r>
            <a:endParaRPr lang="en-US" altLang="zh-CN" dirty="0"/>
          </a:p>
        </p:txBody>
      </p:sp>
      <p:pic>
        <p:nvPicPr>
          <p:cNvPr id="32770" name="图片 51">
            <a:extLst>
              <a:ext uri="{FF2B5EF4-FFF2-40B4-BE49-F238E27FC236}">
                <a16:creationId xmlns:a16="http://schemas.microsoft.com/office/drawing/2014/main" id="{A7171029-5B22-4F54-9835-A39431AF1E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7184" y="1347614"/>
            <a:ext cx="5738996"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51760462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XML</a:t>
            </a:r>
            <a:r>
              <a:rPr lang="zh-CN" altLang="en-US" dirty="0"/>
              <a:t>文件的导入与导出案例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2978858" cy="2862322"/>
          </a:xfrm>
          <a:prstGeom prst="rect">
            <a:avLst/>
          </a:prstGeom>
        </p:spPr>
        <p:txBody>
          <a:bodyPr wrap="square">
            <a:spAutoFit/>
          </a:bodyPr>
          <a:lstStyle/>
          <a:p>
            <a:r>
              <a:rPr lang="zh-CN" altLang="zh-CN" dirty="0"/>
              <a:t>“</a:t>
            </a:r>
            <a:r>
              <a:rPr lang="en-US" altLang="zh-CN" dirty="0"/>
              <a:t>XML Output</a:t>
            </a:r>
            <a:r>
              <a:rPr lang="zh-CN" altLang="zh-CN" dirty="0"/>
              <a:t>”</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endParaRPr lang="en-US" altLang="zh-CN" kern="1000" dirty="0">
              <a:ea typeface="微软雅黑" panose="020B0503020204020204" pitchFamily="34" charset="-122"/>
              <a:cs typeface="微软雅黑" panose="020B0503020204020204" pitchFamily="34" charset="-122"/>
            </a:endParaRPr>
          </a:p>
          <a:p>
            <a:r>
              <a:rPr lang="zh-CN" altLang="en-US" dirty="0"/>
              <a:t>“文件”标签卡中的配置：</a:t>
            </a:r>
            <a:endParaRPr lang="en-US" altLang="zh-CN" dirty="0"/>
          </a:p>
          <a:p>
            <a:pPr marL="285750" indent="-285750">
              <a:buFont typeface="Wingdings" panose="05000000000000000000" pitchFamily="2" charset="2"/>
              <a:buChar char="Ø"/>
            </a:pPr>
            <a:r>
              <a:rPr lang="zh-CN" altLang="zh-CN" dirty="0"/>
              <a:t>点击“浏览</a:t>
            </a:r>
            <a:r>
              <a:rPr lang="en-US" altLang="zh-CN" dirty="0"/>
              <a:t>(B)</a:t>
            </a:r>
            <a:r>
              <a:rPr lang="zh-CN" altLang="zh-CN" dirty="0"/>
              <a:t>…”按钮，选择输出文件的路径和名称，这里配置为</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a:t>
            </a:r>
            <a:r>
              <a:rPr lang="en-US" altLang="zh-CN" dirty="0"/>
              <a:t>\</a:t>
            </a:r>
            <a:r>
              <a:rPr lang="en-US" altLang="zh-CN" dirty="0" err="1"/>
              <a:t>xmlout</a:t>
            </a:r>
            <a:r>
              <a:rPr lang="zh-CN" altLang="zh-CN" dirty="0"/>
              <a:t>，后缀名在“扩展”栏中配置，配置为“</a:t>
            </a:r>
            <a:r>
              <a:rPr lang="en-US" altLang="zh-CN" dirty="0"/>
              <a:t>xml</a:t>
            </a:r>
            <a:r>
              <a:rPr lang="zh-CN" altLang="zh-CN" dirty="0"/>
              <a:t>”。</a:t>
            </a:r>
          </a:p>
          <a:p>
            <a:pPr marL="285750" indent="-285750">
              <a:buFont typeface="Wingdings" panose="05000000000000000000" pitchFamily="2" charset="2"/>
              <a:buChar char="Ø"/>
            </a:pPr>
            <a:endParaRPr lang="zh-CN" altLang="en-US" dirty="0"/>
          </a:p>
        </p:txBody>
      </p:sp>
      <p:pic>
        <p:nvPicPr>
          <p:cNvPr id="33794" name="图片 52">
            <a:extLst>
              <a:ext uri="{FF2B5EF4-FFF2-40B4-BE49-F238E27FC236}">
                <a16:creationId xmlns:a16="http://schemas.microsoft.com/office/drawing/2014/main" id="{CA9DFB3E-BD65-4D57-B1A1-AA2B86FD12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1491630"/>
            <a:ext cx="5489714" cy="22410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16270840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XML</a:t>
            </a:r>
            <a:r>
              <a:rPr lang="zh-CN" altLang="en-US" dirty="0"/>
              <a:t>文件的导入与导出案例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2599824" cy="3139321"/>
          </a:xfrm>
          <a:prstGeom prst="rect">
            <a:avLst/>
          </a:prstGeom>
        </p:spPr>
        <p:txBody>
          <a:bodyPr wrap="square">
            <a:spAutoFit/>
          </a:bodyPr>
          <a:lstStyle/>
          <a:p>
            <a:r>
              <a:rPr lang="zh-CN" altLang="en-US" dirty="0"/>
              <a:t>“内容”标签卡中的配置。</a:t>
            </a:r>
            <a:endParaRPr lang="en-US" altLang="zh-CN" dirty="0"/>
          </a:p>
          <a:p>
            <a:pPr marL="285750" indent="-285750">
              <a:buFont typeface="Wingdings" panose="05000000000000000000" pitchFamily="2" charset="2"/>
              <a:buChar char="Ø"/>
            </a:pPr>
            <a:r>
              <a:rPr lang="zh-CN" altLang="zh-CN" dirty="0"/>
              <a:t>“正在编码”配置为“</a:t>
            </a:r>
            <a:r>
              <a:rPr lang="en-US" altLang="zh-CN" dirty="0"/>
              <a:t>UTF-8</a:t>
            </a:r>
            <a:r>
              <a:rPr lang="zh-CN" altLang="zh-CN" dirty="0"/>
              <a:t>”，保持和输入步骤的编码一致。</a:t>
            </a:r>
          </a:p>
          <a:p>
            <a:pPr marL="285750" indent="-285750">
              <a:buFont typeface="Wingdings" panose="05000000000000000000" pitchFamily="2" charset="2"/>
              <a:buChar char="Ø"/>
            </a:pPr>
            <a:r>
              <a:rPr lang="zh-CN" altLang="zh-CN" dirty="0"/>
              <a:t>“父</a:t>
            </a:r>
            <a:r>
              <a:rPr lang="en-US" altLang="zh-CN" dirty="0"/>
              <a:t>XML</a:t>
            </a:r>
            <a:r>
              <a:rPr lang="zh-CN" altLang="zh-CN" dirty="0"/>
              <a:t>元素”配置为“</a:t>
            </a:r>
            <a:r>
              <a:rPr lang="en-US" altLang="zh-CN" dirty="0"/>
              <a:t>bookstore</a:t>
            </a:r>
            <a:r>
              <a:rPr lang="zh-CN" altLang="zh-CN" dirty="0"/>
              <a:t>”，“记录</a:t>
            </a:r>
            <a:r>
              <a:rPr lang="en-US" altLang="zh-CN" dirty="0"/>
              <a:t>XML</a:t>
            </a:r>
            <a:r>
              <a:rPr lang="zh-CN" altLang="zh-CN" dirty="0"/>
              <a:t>元素”配置为“</a:t>
            </a:r>
            <a:r>
              <a:rPr lang="en-US" altLang="zh-CN" dirty="0"/>
              <a:t>book</a:t>
            </a:r>
            <a:r>
              <a:rPr lang="zh-CN" altLang="zh-CN" dirty="0"/>
              <a:t>”，使得文件的输出格式满足输出文件的格式要求。</a:t>
            </a:r>
            <a:endParaRPr lang="zh-CN" altLang="en-US" dirty="0"/>
          </a:p>
        </p:txBody>
      </p:sp>
      <p:pic>
        <p:nvPicPr>
          <p:cNvPr id="34819" name="图片 53">
            <a:extLst>
              <a:ext uri="{FF2B5EF4-FFF2-40B4-BE49-F238E27FC236}">
                <a16:creationId xmlns:a16="http://schemas.microsoft.com/office/drawing/2014/main" id="{98FA8C1F-8DF7-4223-B8AB-35275489F1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987574"/>
            <a:ext cx="5914904" cy="259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200000942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XML</a:t>
            </a:r>
            <a:r>
              <a:rPr lang="zh-CN" altLang="en-US" dirty="0"/>
              <a:t>文件的导入与导出案例</a:t>
            </a:r>
          </a:p>
        </p:txBody>
      </p:sp>
      <p:sp>
        <p:nvSpPr>
          <p:cNvPr id="2" name="矩形 1">
            <a:extLst>
              <a:ext uri="{FF2B5EF4-FFF2-40B4-BE49-F238E27FC236}">
                <a16:creationId xmlns:a16="http://schemas.microsoft.com/office/drawing/2014/main" id="{3A4B438F-7937-46AC-BC9B-1D4E46456DC9}"/>
              </a:ext>
            </a:extLst>
          </p:cNvPr>
          <p:cNvSpPr/>
          <p:nvPr/>
        </p:nvSpPr>
        <p:spPr>
          <a:xfrm>
            <a:off x="494005" y="1401639"/>
            <a:ext cx="3240360" cy="923330"/>
          </a:xfrm>
          <a:prstGeom prst="rect">
            <a:avLst/>
          </a:prstGeom>
        </p:spPr>
        <p:txBody>
          <a:bodyPr wrap="square">
            <a:spAutoFit/>
          </a:bodyPr>
          <a:lstStyle/>
          <a:p>
            <a:pPr indent="259080"/>
            <a:r>
              <a:rPr lang="zh-CN" altLang="zh-CN" dirty="0"/>
              <a:t>点击“获取字段”按钮，在字段列表上选择出此文件的所有字段。</a:t>
            </a:r>
            <a:endParaRPr lang="zh-CN" altLang="zh-CN" kern="1000" dirty="0">
              <a:latin typeface="Times New Roman" panose="02020603050405020304" pitchFamily="18" charset="0"/>
              <a:ea typeface="方正书宋简体"/>
            </a:endParaRPr>
          </a:p>
        </p:txBody>
      </p:sp>
      <p:pic>
        <p:nvPicPr>
          <p:cNvPr id="35842" name="图片 54">
            <a:extLst>
              <a:ext uri="{FF2B5EF4-FFF2-40B4-BE49-F238E27FC236}">
                <a16:creationId xmlns:a16="http://schemas.microsoft.com/office/drawing/2014/main" id="{4F9F11C1-6C6C-4D51-A708-5EF3E9D6D2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1124" y="2196655"/>
            <a:ext cx="6355435" cy="1927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13264287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XML</a:t>
            </a:r>
            <a:r>
              <a:rPr lang="zh-CN" altLang="en-US" dirty="0"/>
              <a:t>文件的导入与导出案例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3842954" cy="2862322"/>
          </a:xfrm>
          <a:prstGeom prst="rect">
            <a:avLst/>
          </a:prstGeom>
        </p:spPr>
        <p:txBody>
          <a:bodyPr wrap="square">
            <a:spAutoFit/>
          </a:bodyPr>
          <a:lstStyle/>
          <a:p>
            <a:r>
              <a:rPr lang="zh-CN" altLang="zh-CN" dirty="0"/>
              <a:t>“</a:t>
            </a:r>
            <a:r>
              <a:rPr lang="en-US" altLang="zh-CN" dirty="0"/>
              <a:t>Microsoft Excel </a:t>
            </a:r>
            <a:r>
              <a:rPr lang="zh-CN" altLang="zh-CN" dirty="0"/>
              <a:t>输出”</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r>
              <a:rPr lang="zh-CN" altLang="en-US" dirty="0"/>
              <a:t>“</a:t>
            </a:r>
            <a:r>
              <a:rPr lang="zh-CN" altLang="zh-CN" dirty="0"/>
              <a:t>文件</a:t>
            </a:r>
            <a:r>
              <a:rPr lang="en-US" altLang="zh-CN" dirty="0"/>
              <a:t>&amp;</a:t>
            </a:r>
            <a:r>
              <a:rPr lang="zh-CN" altLang="zh-CN" dirty="0"/>
              <a:t>工作表</a:t>
            </a:r>
            <a:r>
              <a:rPr lang="zh-CN" altLang="en-US" dirty="0"/>
              <a:t>”标签卡中的配置。</a:t>
            </a:r>
            <a:endParaRPr lang="en-US" altLang="zh-CN" dirty="0"/>
          </a:p>
          <a:p>
            <a:pPr marL="285750" indent="-285750">
              <a:buFont typeface="Wingdings" panose="05000000000000000000" pitchFamily="2" charset="2"/>
              <a:buChar char="Ø"/>
            </a:pPr>
            <a:r>
              <a:rPr lang="zh-CN" altLang="en-US" dirty="0"/>
              <a:t>“浏览</a:t>
            </a:r>
            <a:r>
              <a:rPr lang="en-US" altLang="zh-CN" dirty="0"/>
              <a:t>(B)…”</a:t>
            </a:r>
            <a:r>
              <a:rPr lang="zh-CN" altLang="en-US" dirty="0"/>
              <a:t>按钮，选择输出</a:t>
            </a:r>
            <a:r>
              <a:rPr lang="en-US" altLang="zh-CN" dirty="0"/>
              <a:t>Excel</a:t>
            </a:r>
            <a:r>
              <a:rPr lang="zh-CN" altLang="en-US" dirty="0"/>
              <a:t>的路径与文件名。这里为“</a:t>
            </a:r>
            <a:r>
              <a:rPr lang="en-US" altLang="zh-CN" dirty="0"/>
              <a:t>E:\</a:t>
            </a:r>
            <a:r>
              <a:rPr lang="zh-CN" altLang="en-US" dirty="0"/>
              <a:t>教材案例</a:t>
            </a:r>
            <a:r>
              <a:rPr lang="en-US" altLang="zh-CN" dirty="0"/>
              <a:t>\</a:t>
            </a:r>
            <a:r>
              <a:rPr lang="zh-CN" altLang="en-US" dirty="0"/>
              <a:t>第</a:t>
            </a:r>
            <a:r>
              <a:rPr lang="en-US" altLang="zh-CN" dirty="0"/>
              <a:t>3</a:t>
            </a:r>
            <a:r>
              <a:rPr lang="zh-CN" altLang="en-US" dirty="0"/>
              <a:t>章</a:t>
            </a:r>
            <a:r>
              <a:rPr lang="en-US" altLang="zh-CN" dirty="0"/>
              <a:t>\ </a:t>
            </a:r>
            <a:r>
              <a:rPr lang="en-US" altLang="zh-CN" dirty="0" err="1"/>
              <a:t>XmltoExcel</a:t>
            </a:r>
            <a:r>
              <a:rPr lang="en-US" altLang="zh-CN" dirty="0"/>
              <a:t>”</a:t>
            </a:r>
            <a:r>
              <a:rPr lang="zh-CN" altLang="en-US" dirty="0"/>
              <a:t>。</a:t>
            </a:r>
          </a:p>
          <a:p>
            <a:pPr marL="285750" indent="-285750">
              <a:buFont typeface="Wingdings" panose="05000000000000000000" pitchFamily="2" charset="2"/>
              <a:buChar char="Ø"/>
            </a:pPr>
            <a:r>
              <a:rPr lang="zh-CN" altLang="en-US" dirty="0"/>
              <a:t>“扩展名”配置为“</a:t>
            </a:r>
            <a:r>
              <a:rPr lang="en-US" altLang="zh-CN" dirty="0"/>
              <a:t>xlsx[Excel 2007 and above]”,</a:t>
            </a:r>
            <a:r>
              <a:rPr lang="zh-CN" altLang="en-US" dirty="0"/>
              <a:t>可通过点击 下拉选择。其他的配置为默认配置。</a:t>
            </a:r>
          </a:p>
          <a:p>
            <a:pPr marL="285750" indent="-285750">
              <a:buFont typeface="Wingdings" panose="05000000000000000000" pitchFamily="2" charset="2"/>
              <a:buChar char="Ø"/>
            </a:pPr>
            <a:endParaRPr lang="zh-CN" altLang="en-US" dirty="0"/>
          </a:p>
        </p:txBody>
      </p:sp>
      <p:pic>
        <p:nvPicPr>
          <p:cNvPr id="36866" name="图片 56">
            <a:extLst>
              <a:ext uri="{FF2B5EF4-FFF2-40B4-BE49-F238E27FC236}">
                <a16:creationId xmlns:a16="http://schemas.microsoft.com/office/drawing/2014/main" id="{5EF0083B-C0B8-4A71-8777-DEA41520831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7277" y="843558"/>
            <a:ext cx="4451693" cy="3816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353518585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XML</a:t>
            </a:r>
            <a:r>
              <a:rPr lang="zh-CN" altLang="en-US" dirty="0"/>
              <a:t>文件的导入与导出案例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3842954" cy="923330"/>
          </a:xfrm>
          <a:prstGeom prst="rect">
            <a:avLst/>
          </a:prstGeom>
        </p:spPr>
        <p:txBody>
          <a:bodyPr wrap="square">
            <a:spAutoFit/>
          </a:bodyPr>
          <a:lstStyle/>
          <a:p>
            <a:r>
              <a:rPr lang="zh-CN" altLang="zh-CN" dirty="0"/>
              <a:t>点击“获取字段”按钮，将在“字段”栏目中显示出输出表格的所有字段。</a:t>
            </a:r>
          </a:p>
          <a:p>
            <a:endParaRPr lang="zh-CN" altLang="en-US" dirty="0"/>
          </a:p>
        </p:txBody>
      </p:sp>
      <p:pic>
        <p:nvPicPr>
          <p:cNvPr id="37890" name="图片 57">
            <a:extLst>
              <a:ext uri="{FF2B5EF4-FFF2-40B4-BE49-F238E27FC236}">
                <a16:creationId xmlns:a16="http://schemas.microsoft.com/office/drawing/2014/main" id="{48E0D242-B307-48D0-BA21-1EE29ED74C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9952" y="816287"/>
            <a:ext cx="4712235" cy="3510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21782120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基于文件的数据导入与导出</a:t>
            </a:r>
          </a:p>
        </p:txBody>
      </p:sp>
      <p:sp>
        <p:nvSpPr>
          <p:cNvPr id="10" name="Freeform 7">
            <a:extLst>
              <a:ext uri="{FF2B5EF4-FFF2-40B4-BE49-F238E27FC236}">
                <a16:creationId xmlns:a16="http://schemas.microsoft.com/office/drawing/2014/main" id="{BFC44C73-7416-4DF9-B095-2FDA3CC2DF3F}"/>
              </a:ext>
            </a:extLst>
          </p:cNvPr>
          <p:cNvSpPr/>
          <p:nvPr/>
        </p:nvSpPr>
        <p:spPr bwMode="auto">
          <a:xfrm>
            <a:off x="2154434" y="505499"/>
            <a:ext cx="1340759" cy="4233108"/>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ysClr val="windowText" lastClr="000000">
              <a:lumMod val="50000"/>
              <a:lumOff val="50000"/>
            </a:sysClr>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lt"/>
              <a:ea typeface="+mn-ea"/>
              <a:cs typeface="+mn-ea"/>
              <a:sym typeface="+mn-lt"/>
            </a:endParaRPr>
          </a:p>
        </p:txBody>
      </p:sp>
      <p:sp>
        <p:nvSpPr>
          <p:cNvPr id="30" name="椭圆 29">
            <a:extLst>
              <a:ext uri="{FF2B5EF4-FFF2-40B4-BE49-F238E27FC236}">
                <a16:creationId xmlns:a16="http://schemas.microsoft.com/office/drawing/2014/main" id="{7E58B12E-986B-4750-8D84-4A591094FAB1}"/>
              </a:ext>
            </a:extLst>
          </p:cNvPr>
          <p:cNvSpPr/>
          <p:nvPr/>
        </p:nvSpPr>
        <p:spPr>
          <a:xfrm>
            <a:off x="2311341" y="345006"/>
            <a:ext cx="1279206" cy="1279206"/>
          </a:xfrm>
          <a:prstGeom prst="ellipse">
            <a:avLst/>
          </a:prstGeom>
          <a:gradFill>
            <a:gsLst>
              <a:gs pos="0">
                <a:srgbClr val="0070C0"/>
              </a:gs>
              <a:gs pos="100000">
                <a:srgbClr val="3CA0EA"/>
              </a:gs>
            </a:gsLst>
            <a:lin ang="8400000" scaled="0"/>
          </a:gradFill>
          <a:ln w="3175">
            <a:solidFill>
              <a:schemeClr val="bg1"/>
            </a:solidFill>
          </a:ln>
          <a:effectLst>
            <a:outerShdw blurRad="558800" dist="38100" dir="8100000" algn="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cs typeface="+mn-ea"/>
              <a:sym typeface="+mn-lt"/>
            </a:endParaRPr>
          </a:p>
        </p:txBody>
      </p:sp>
      <p:sp>
        <p:nvSpPr>
          <p:cNvPr id="28" name="椭圆 27">
            <a:extLst>
              <a:ext uri="{FF2B5EF4-FFF2-40B4-BE49-F238E27FC236}">
                <a16:creationId xmlns:a16="http://schemas.microsoft.com/office/drawing/2014/main" id="{03F35131-D72F-4FB3-9D7E-720491531E6E}"/>
              </a:ext>
            </a:extLst>
          </p:cNvPr>
          <p:cNvSpPr/>
          <p:nvPr/>
        </p:nvSpPr>
        <p:spPr>
          <a:xfrm>
            <a:off x="1642551" y="1571180"/>
            <a:ext cx="1279206" cy="1279206"/>
          </a:xfrm>
          <a:prstGeom prst="ellipse">
            <a:avLst/>
          </a:prstGeom>
          <a:gradFill>
            <a:gsLst>
              <a:gs pos="0">
                <a:srgbClr val="0070C0"/>
              </a:gs>
              <a:gs pos="100000">
                <a:srgbClr val="3CA0EA"/>
              </a:gs>
            </a:gsLst>
            <a:lin ang="8400000" scaled="0"/>
          </a:gradFill>
          <a:ln w="3175">
            <a:solidFill>
              <a:schemeClr val="bg1"/>
            </a:solidFill>
          </a:ln>
          <a:effectLst>
            <a:outerShdw blurRad="215900" dist="381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cs typeface="+mn-ea"/>
              <a:sym typeface="+mn-lt"/>
            </a:endParaRPr>
          </a:p>
        </p:txBody>
      </p:sp>
      <p:sp>
        <p:nvSpPr>
          <p:cNvPr id="26" name="椭圆 25">
            <a:extLst>
              <a:ext uri="{FF2B5EF4-FFF2-40B4-BE49-F238E27FC236}">
                <a16:creationId xmlns:a16="http://schemas.microsoft.com/office/drawing/2014/main" id="{B5EE6135-A4A8-43ED-9E8C-4266A3CA77E3}"/>
              </a:ext>
            </a:extLst>
          </p:cNvPr>
          <p:cNvSpPr/>
          <p:nvPr/>
        </p:nvSpPr>
        <p:spPr>
          <a:xfrm>
            <a:off x="1904222" y="3005584"/>
            <a:ext cx="1279206" cy="1279206"/>
          </a:xfrm>
          <a:prstGeom prst="ellipse">
            <a:avLst/>
          </a:prstGeom>
          <a:gradFill>
            <a:gsLst>
              <a:gs pos="0">
                <a:srgbClr val="0070C0"/>
              </a:gs>
              <a:gs pos="100000">
                <a:srgbClr val="3CA0EA"/>
              </a:gs>
            </a:gsLst>
            <a:lin ang="8400000" scaled="0"/>
          </a:gradFill>
          <a:ln w="3175">
            <a:solidFill>
              <a:schemeClr val="bg1"/>
            </a:solidFill>
          </a:ln>
          <a:effectLst>
            <a:outerShdw blurRad="215900" dist="381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cs typeface="+mn-ea"/>
              <a:sym typeface="+mn-lt"/>
            </a:endParaRPr>
          </a:p>
        </p:txBody>
      </p:sp>
      <p:sp>
        <p:nvSpPr>
          <p:cNvPr id="14" name="Line 39">
            <a:extLst>
              <a:ext uri="{FF2B5EF4-FFF2-40B4-BE49-F238E27FC236}">
                <a16:creationId xmlns:a16="http://schemas.microsoft.com/office/drawing/2014/main" id="{B176F8F2-5C9D-48D6-BFEE-F71F7004BF32}"/>
              </a:ext>
            </a:extLst>
          </p:cNvPr>
          <p:cNvSpPr>
            <a:spLocks noChangeShapeType="1"/>
          </p:cNvSpPr>
          <p:nvPr/>
        </p:nvSpPr>
        <p:spPr bwMode="auto">
          <a:xfrm>
            <a:off x="4094121" y="1325121"/>
            <a:ext cx="1220367" cy="600099"/>
          </a:xfrm>
          <a:prstGeom prst="line">
            <a:avLst/>
          </a:prstGeom>
          <a:noFill/>
          <a:ln w="57150" cap="rnd">
            <a:solidFill>
              <a:sysClr val="windowText" lastClr="000000">
                <a:lumMod val="50000"/>
                <a:lumOff val="50000"/>
              </a:sysClr>
            </a:solidFill>
            <a:prstDash val="sysDot"/>
            <a:rou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lt"/>
              <a:ea typeface="+mn-ea"/>
              <a:cs typeface="+mn-ea"/>
              <a:sym typeface="+mn-lt"/>
            </a:endParaRPr>
          </a:p>
        </p:txBody>
      </p:sp>
      <p:sp>
        <p:nvSpPr>
          <p:cNvPr id="15" name="Line 40">
            <a:extLst>
              <a:ext uri="{FF2B5EF4-FFF2-40B4-BE49-F238E27FC236}">
                <a16:creationId xmlns:a16="http://schemas.microsoft.com/office/drawing/2014/main" id="{CC274E15-A34D-44A9-B219-C6B2F104A140}"/>
              </a:ext>
            </a:extLst>
          </p:cNvPr>
          <p:cNvSpPr>
            <a:spLocks noChangeShapeType="1"/>
          </p:cNvSpPr>
          <p:nvPr/>
        </p:nvSpPr>
        <p:spPr bwMode="auto">
          <a:xfrm>
            <a:off x="3462992" y="2649363"/>
            <a:ext cx="1655732" cy="1681"/>
          </a:xfrm>
          <a:prstGeom prst="line">
            <a:avLst/>
          </a:prstGeom>
          <a:noFill/>
          <a:ln w="57150" cap="rnd">
            <a:solidFill>
              <a:sysClr val="windowText" lastClr="000000">
                <a:lumMod val="50000"/>
                <a:lumOff val="50000"/>
              </a:sysClr>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lt"/>
              <a:ea typeface="+mn-ea"/>
              <a:cs typeface="+mn-ea"/>
              <a:sym typeface="+mn-lt"/>
            </a:endParaRPr>
          </a:p>
        </p:txBody>
      </p:sp>
      <p:sp>
        <p:nvSpPr>
          <p:cNvPr id="16" name="Line 41">
            <a:extLst>
              <a:ext uri="{FF2B5EF4-FFF2-40B4-BE49-F238E27FC236}">
                <a16:creationId xmlns:a16="http://schemas.microsoft.com/office/drawing/2014/main" id="{9EA8F2E9-769E-43E7-9FB9-C5C8047CCBA1}"/>
              </a:ext>
            </a:extLst>
          </p:cNvPr>
          <p:cNvSpPr>
            <a:spLocks noChangeShapeType="1"/>
          </p:cNvSpPr>
          <p:nvPr/>
        </p:nvSpPr>
        <p:spPr bwMode="auto">
          <a:xfrm flipV="1">
            <a:off x="4036428" y="3376689"/>
            <a:ext cx="1272476" cy="511008"/>
          </a:xfrm>
          <a:prstGeom prst="line">
            <a:avLst/>
          </a:prstGeom>
          <a:noFill/>
          <a:ln w="57150" cap="rnd">
            <a:solidFill>
              <a:sysClr val="windowText" lastClr="000000">
                <a:lumMod val="50000"/>
                <a:lumOff val="50000"/>
              </a:sysClr>
            </a:solidFill>
            <a:prstDash val="sysDot"/>
            <a:rou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lt"/>
              <a:ea typeface="+mn-ea"/>
              <a:cs typeface="+mn-ea"/>
              <a:sym typeface="+mn-lt"/>
            </a:endParaRPr>
          </a:p>
        </p:txBody>
      </p:sp>
      <p:grpSp>
        <p:nvGrpSpPr>
          <p:cNvPr id="17" name="组合 16">
            <a:extLst>
              <a:ext uri="{FF2B5EF4-FFF2-40B4-BE49-F238E27FC236}">
                <a16:creationId xmlns:a16="http://schemas.microsoft.com/office/drawing/2014/main" id="{950C8F4F-C643-4AD7-B61B-C5696C8879C9}"/>
              </a:ext>
            </a:extLst>
          </p:cNvPr>
          <p:cNvGrpSpPr/>
          <p:nvPr/>
        </p:nvGrpSpPr>
        <p:grpSpPr>
          <a:xfrm>
            <a:off x="5488505" y="1443660"/>
            <a:ext cx="2403419" cy="2403419"/>
            <a:chOff x="7516438" y="2546142"/>
            <a:chExt cx="2403419" cy="2403419"/>
          </a:xfrm>
        </p:grpSpPr>
        <p:sp>
          <p:nvSpPr>
            <p:cNvPr id="24" name="椭圆 23">
              <a:extLst>
                <a:ext uri="{FF2B5EF4-FFF2-40B4-BE49-F238E27FC236}">
                  <a16:creationId xmlns:a16="http://schemas.microsoft.com/office/drawing/2014/main" id="{A347278B-03F9-4E3D-8C90-FD6FE15F7F17}"/>
                </a:ext>
              </a:extLst>
            </p:cNvPr>
            <p:cNvSpPr/>
            <p:nvPr/>
          </p:nvSpPr>
          <p:spPr>
            <a:xfrm>
              <a:off x="7516438" y="2546142"/>
              <a:ext cx="2403419" cy="2403419"/>
            </a:xfrm>
            <a:prstGeom prst="ellipse">
              <a:avLst/>
            </a:prstGeom>
            <a:gradFill flip="none" rotWithShape="1">
              <a:gsLst>
                <a:gs pos="0">
                  <a:srgbClr val="D4DAE0"/>
                </a:gs>
                <a:gs pos="60000">
                  <a:schemeClr val="bg1">
                    <a:lumMod val="95000"/>
                  </a:schemeClr>
                </a:gs>
                <a:gs pos="100000">
                  <a:schemeClr val="bg1"/>
                </a:gs>
              </a:gsLst>
              <a:lin ang="8400000" scaled="0"/>
              <a:tileRect/>
            </a:gradFill>
            <a:ln w="3175">
              <a:solidFill>
                <a:schemeClr val="bg1"/>
              </a:solidFill>
            </a:ln>
            <a:effectLst>
              <a:outerShdw blurRad="457200" dist="177800" dir="8760000" algn="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cs typeface="+mn-ea"/>
                <a:sym typeface="+mn-lt"/>
              </a:endParaRPr>
            </a:p>
          </p:txBody>
        </p:sp>
        <p:sp>
          <p:nvSpPr>
            <p:cNvPr id="25" name="TextBox 30">
              <a:extLst>
                <a:ext uri="{FF2B5EF4-FFF2-40B4-BE49-F238E27FC236}">
                  <a16:creationId xmlns:a16="http://schemas.microsoft.com/office/drawing/2014/main" id="{7A46F04A-C4F9-403A-BDE6-638702E28CFB}"/>
                </a:ext>
              </a:extLst>
            </p:cNvPr>
            <p:cNvSpPr txBox="1"/>
            <p:nvPr/>
          </p:nvSpPr>
          <p:spPr>
            <a:xfrm>
              <a:off x="7865153" y="3455364"/>
              <a:ext cx="1705987" cy="667106"/>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735" b="1" i="0" u="none" strike="noStrike" kern="0" cap="none" spc="0" normalizeH="0" baseline="0" noProof="0" dirty="0">
                  <a:ln>
                    <a:noFill/>
                  </a:ln>
                  <a:solidFill>
                    <a:schemeClr val="tx1">
                      <a:lumMod val="75000"/>
                      <a:lumOff val="25000"/>
                    </a:schemeClr>
                  </a:solidFill>
                  <a:effectLst/>
                  <a:uLnTx/>
                  <a:uFillTx/>
                  <a:latin typeface="+mn-lt"/>
                  <a:ea typeface="+mn-ea"/>
                  <a:cs typeface="+mn-ea"/>
                  <a:sym typeface="+mn-lt"/>
                </a:rPr>
                <a:t>ETL</a:t>
              </a:r>
              <a:endParaRPr kumimoji="0" lang="zh-CN" altLang="en-US" sz="3735" b="1" i="0" u="none" strike="noStrike" kern="0" cap="none" spc="0" normalizeH="0" baseline="0" noProof="0" dirty="0">
                <a:ln>
                  <a:noFill/>
                </a:ln>
                <a:solidFill>
                  <a:schemeClr val="tx1">
                    <a:lumMod val="75000"/>
                    <a:lumOff val="25000"/>
                  </a:schemeClr>
                </a:solidFill>
                <a:effectLst/>
                <a:uLnTx/>
                <a:uFillTx/>
                <a:latin typeface="+mn-lt"/>
                <a:ea typeface="+mn-ea"/>
                <a:cs typeface="+mn-ea"/>
                <a:sym typeface="+mn-lt"/>
              </a:endParaRPr>
            </a:p>
          </p:txBody>
        </p:sp>
      </p:gr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3" name="椭圆 32">
            <a:extLst>
              <a:ext uri="{FF2B5EF4-FFF2-40B4-BE49-F238E27FC236}">
                <a16:creationId xmlns:a16="http://schemas.microsoft.com/office/drawing/2014/main" id="{7D16D787-4B52-4773-9688-DFC480A2CB2E}"/>
              </a:ext>
            </a:extLst>
          </p:cNvPr>
          <p:cNvSpPr/>
          <p:nvPr/>
        </p:nvSpPr>
        <p:spPr>
          <a:xfrm>
            <a:off x="2962332" y="3890066"/>
            <a:ext cx="1279206" cy="1279206"/>
          </a:xfrm>
          <a:prstGeom prst="ellipse">
            <a:avLst/>
          </a:prstGeom>
          <a:gradFill>
            <a:gsLst>
              <a:gs pos="0">
                <a:srgbClr val="0070C0"/>
              </a:gs>
              <a:gs pos="100000">
                <a:srgbClr val="3CA0EA"/>
              </a:gs>
            </a:gsLst>
            <a:lin ang="8400000" scaled="0"/>
          </a:gradFill>
          <a:ln w="3175">
            <a:solidFill>
              <a:schemeClr val="bg1"/>
            </a:solidFill>
          </a:ln>
          <a:effectLst>
            <a:outerShdw blurRad="215900" dist="381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solidFill>
                  <a:schemeClr val="lt1"/>
                </a:solidFill>
                <a:cs typeface="+mn-ea"/>
                <a:sym typeface="+mn-lt"/>
              </a:rPr>
              <a:t>。。。</a:t>
            </a:r>
          </a:p>
        </p:txBody>
      </p:sp>
      <p:pic>
        <p:nvPicPr>
          <p:cNvPr id="36" name="图片 35">
            <a:extLst>
              <a:ext uri="{FF2B5EF4-FFF2-40B4-BE49-F238E27FC236}">
                <a16:creationId xmlns:a16="http://schemas.microsoft.com/office/drawing/2014/main" id="{350E5B59-2F00-4ED9-A619-CAF0ED9BA6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2162" y="3117735"/>
            <a:ext cx="1080000" cy="1080000"/>
          </a:xfrm>
          <a:prstGeom prst="rect">
            <a:avLst/>
          </a:prstGeom>
        </p:spPr>
      </p:pic>
      <p:pic>
        <p:nvPicPr>
          <p:cNvPr id="38" name="图片 37">
            <a:extLst>
              <a:ext uri="{FF2B5EF4-FFF2-40B4-BE49-F238E27FC236}">
                <a16:creationId xmlns:a16="http://schemas.microsoft.com/office/drawing/2014/main" id="{5B8A6DFC-BBB1-49A1-AE9D-D920C266BF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064" y="1670238"/>
            <a:ext cx="1080000" cy="1080000"/>
          </a:xfrm>
          <a:prstGeom prst="rect">
            <a:avLst/>
          </a:prstGeom>
        </p:spPr>
      </p:pic>
      <p:pic>
        <p:nvPicPr>
          <p:cNvPr id="40" name="图片 39">
            <a:extLst>
              <a:ext uri="{FF2B5EF4-FFF2-40B4-BE49-F238E27FC236}">
                <a16:creationId xmlns:a16="http://schemas.microsoft.com/office/drawing/2014/main" id="{D1914C7C-7B2C-4E3B-B672-175472B14B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2332" y="459473"/>
            <a:ext cx="1080000" cy="1080000"/>
          </a:xfrm>
          <a:prstGeom prst="rect">
            <a:avLst/>
          </a:prstGeom>
        </p:spPr>
      </p:pic>
    </p:spTree>
    <p:custDataLst>
      <p:tags r:id="rId1"/>
    </p:custDataLst>
    <p:extLst>
      <p:ext uri="{BB962C8B-B14F-4D97-AF65-F5344CB8AC3E}">
        <p14:creationId xmlns:p14="http://schemas.microsoft.com/office/powerpoint/2010/main" val="145317413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XML</a:t>
            </a:r>
            <a:r>
              <a:rPr lang="zh-CN" altLang="en-US" dirty="0"/>
              <a:t>文件的导入与导出案例</a:t>
            </a:r>
          </a:p>
        </p:txBody>
      </p:sp>
      <p:sp>
        <p:nvSpPr>
          <p:cNvPr id="2" name="矩形 1">
            <a:extLst>
              <a:ext uri="{FF2B5EF4-FFF2-40B4-BE49-F238E27FC236}">
                <a16:creationId xmlns:a16="http://schemas.microsoft.com/office/drawing/2014/main" id="{E2CADD74-D71B-477B-A59F-9B6239EC9F00}"/>
              </a:ext>
            </a:extLst>
          </p:cNvPr>
          <p:cNvSpPr/>
          <p:nvPr/>
        </p:nvSpPr>
        <p:spPr>
          <a:xfrm>
            <a:off x="443781" y="739243"/>
            <a:ext cx="7459965" cy="646331"/>
          </a:xfrm>
          <a:prstGeom prst="rect">
            <a:avLst/>
          </a:prstGeom>
        </p:spPr>
        <p:txBody>
          <a:bodyPr wrap="square">
            <a:spAutoFit/>
          </a:bodyPr>
          <a:lstStyle/>
          <a:p>
            <a:r>
              <a:rPr lang="zh-CN" altLang="en-US" dirty="0"/>
              <a:t>  点击运行按钮，在弹出的对话框中点击启动按钮， 将在路径</a:t>
            </a:r>
            <a:r>
              <a:rPr lang="zh-CN" altLang="zh-CN" dirty="0"/>
              <a:t>“</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章”中输出名为</a:t>
            </a:r>
            <a:r>
              <a:rPr lang="en-US" altLang="zh-CN" dirty="0"/>
              <a:t>XmltoExcel.xlsx</a:t>
            </a:r>
            <a:r>
              <a:rPr lang="zh-CN" altLang="en-US" dirty="0"/>
              <a:t>和</a:t>
            </a:r>
            <a:r>
              <a:rPr lang="en-US" altLang="zh-CN" dirty="0"/>
              <a:t>xmlout.xml</a:t>
            </a:r>
            <a:r>
              <a:rPr lang="zh-CN" altLang="zh-CN" dirty="0"/>
              <a:t>的文件</a:t>
            </a:r>
            <a:endParaRPr lang="zh-CN" altLang="en-US" dirty="0"/>
          </a:p>
        </p:txBody>
      </p:sp>
      <p:pic>
        <p:nvPicPr>
          <p:cNvPr id="38914" name="图片 60">
            <a:extLst>
              <a:ext uri="{FF2B5EF4-FFF2-40B4-BE49-F238E27FC236}">
                <a16:creationId xmlns:a16="http://schemas.microsoft.com/office/drawing/2014/main" id="{6FA436AD-CAD1-48D1-ABAC-2812763C1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3390" y="1491630"/>
            <a:ext cx="6217220" cy="3096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241482884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33542040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JSON</a:t>
            </a:r>
            <a:r>
              <a:rPr lang="zh-CN" altLang="zh-CN" dirty="0"/>
              <a:t>文件的导入与导出</a:t>
            </a:r>
            <a:endParaRPr lang="zh-CN" altLang="en-US" dirty="0"/>
          </a:p>
        </p:txBody>
      </p:sp>
      <p:sp>
        <p:nvSpPr>
          <p:cNvPr id="2" name="矩形 1">
            <a:extLst>
              <a:ext uri="{FF2B5EF4-FFF2-40B4-BE49-F238E27FC236}">
                <a16:creationId xmlns:a16="http://schemas.microsoft.com/office/drawing/2014/main" id="{C46A906F-2D67-42EF-B6AE-0D44C2EA4656}"/>
              </a:ext>
            </a:extLst>
          </p:cNvPr>
          <p:cNvSpPr/>
          <p:nvPr/>
        </p:nvSpPr>
        <p:spPr>
          <a:xfrm>
            <a:off x="899592" y="1419622"/>
            <a:ext cx="7344816" cy="1754326"/>
          </a:xfrm>
          <a:prstGeom prst="rect">
            <a:avLst/>
          </a:prstGeom>
        </p:spPr>
        <p:txBody>
          <a:bodyPr wrap="square">
            <a:spAutoFit/>
          </a:bodyPr>
          <a:lstStyle/>
          <a:p>
            <a:pPr marL="285750" indent="-285750">
              <a:buFont typeface="Wingdings" panose="05000000000000000000" pitchFamily="2" charset="2"/>
              <a:buChar char="Ø"/>
            </a:pPr>
            <a:r>
              <a:rPr lang="en-US" altLang="zh-CN" dirty="0"/>
              <a:t>JSON</a:t>
            </a:r>
            <a:r>
              <a:rPr lang="zh-CN" altLang="zh-CN" dirty="0"/>
              <a:t>（</a:t>
            </a:r>
            <a:r>
              <a:rPr lang="en-US" altLang="zh-CN" dirty="0"/>
              <a:t>JavaScript Object Notation</a:t>
            </a:r>
            <a:r>
              <a:rPr lang="zh-CN" altLang="zh-CN" dirty="0"/>
              <a:t>），是目前</a:t>
            </a:r>
            <a:r>
              <a:rPr lang="en-US" altLang="zh-CN" dirty="0"/>
              <a:t>Web</a:t>
            </a:r>
            <a:r>
              <a:rPr lang="zh-CN" altLang="zh-CN" dirty="0"/>
              <a:t>应用中越来越多的一种数据交换标准，甚至超过</a:t>
            </a:r>
            <a:r>
              <a:rPr lang="en-US" altLang="zh-CN" dirty="0"/>
              <a:t>XML</a:t>
            </a:r>
            <a:r>
              <a:rPr lang="zh-CN" altLang="zh-CN" dirty="0"/>
              <a:t>格式。</a:t>
            </a:r>
            <a:r>
              <a:rPr lang="en-US" altLang="zh-CN" dirty="0"/>
              <a:t>JSON</a:t>
            </a:r>
            <a:r>
              <a:rPr lang="zh-CN" altLang="zh-CN" dirty="0"/>
              <a:t>格式最初由</a:t>
            </a:r>
            <a:r>
              <a:rPr lang="en-US" altLang="zh-CN" dirty="0"/>
              <a:t>Douglas Crockford</a:t>
            </a:r>
            <a:r>
              <a:rPr lang="zh-CN" altLang="zh-CN" dirty="0"/>
              <a:t>在</a:t>
            </a:r>
            <a:r>
              <a:rPr lang="en-US" altLang="zh-CN" u="sng" dirty="0">
                <a:hlinkClick r:id="rId4"/>
              </a:rPr>
              <a:t>http://www.ietf.org/rfc/rfc4672.txt</a:t>
            </a:r>
            <a:r>
              <a:rPr lang="zh-CN" altLang="zh-CN" dirty="0"/>
              <a:t>中提出，关于</a:t>
            </a:r>
            <a:r>
              <a:rPr lang="en-US" altLang="zh-CN" dirty="0"/>
              <a:t>JSON</a:t>
            </a:r>
            <a:r>
              <a:rPr lang="zh-CN" altLang="zh-CN" dirty="0"/>
              <a:t>的更多描述请参考</a:t>
            </a:r>
            <a:r>
              <a:rPr lang="en-US" altLang="zh-CN" u="sng" dirty="0">
                <a:hlinkClick r:id="rId5"/>
              </a:rPr>
              <a:t>http://www.json.org</a:t>
            </a:r>
            <a:r>
              <a:rPr lang="zh-CN" altLang="zh-CN" dirty="0"/>
              <a:t>。</a:t>
            </a:r>
          </a:p>
          <a:p>
            <a:pPr marL="285750" indent="-285750">
              <a:buFont typeface="Wingdings" panose="05000000000000000000" pitchFamily="2" charset="2"/>
              <a:buChar char="Ø"/>
            </a:pPr>
            <a:r>
              <a:rPr lang="en-US" altLang="zh-CN" dirty="0"/>
              <a:t>     </a:t>
            </a:r>
            <a:r>
              <a:rPr lang="zh-CN" altLang="zh-CN" dirty="0"/>
              <a:t>对于</a:t>
            </a:r>
            <a:r>
              <a:rPr lang="en-US" altLang="zh-CN" dirty="0"/>
              <a:t>JSON</a:t>
            </a:r>
            <a:r>
              <a:rPr lang="zh-CN" altLang="zh-CN" dirty="0"/>
              <a:t>文件，</a:t>
            </a:r>
            <a:r>
              <a:rPr lang="en-US" altLang="zh-CN" dirty="0"/>
              <a:t>Kettle</a:t>
            </a:r>
            <a:r>
              <a:rPr lang="zh-CN" altLang="zh-CN" dirty="0"/>
              <a:t>可以用“</a:t>
            </a:r>
            <a:r>
              <a:rPr lang="en-US" altLang="zh-CN" dirty="0"/>
              <a:t>JSON Input</a:t>
            </a:r>
            <a:r>
              <a:rPr lang="zh-CN" altLang="zh-CN" dirty="0"/>
              <a:t>”和“</a:t>
            </a:r>
            <a:r>
              <a:rPr lang="en-US" altLang="zh-CN" dirty="0"/>
              <a:t>JSON Output</a:t>
            </a:r>
            <a:r>
              <a:rPr lang="zh-CN" altLang="zh-CN" dirty="0"/>
              <a:t>”步骤完成文件的读取与输出。</a:t>
            </a:r>
          </a:p>
        </p:txBody>
      </p:sp>
    </p:spTree>
    <p:custDataLst>
      <p:tags r:id="rId1"/>
    </p:custDataLst>
    <p:extLst>
      <p:ext uri="{BB962C8B-B14F-4D97-AF65-F5344CB8AC3E}">
        <p14:creationId xmlns:p14="http://schemas.microsoft.com/office/powerpoint/2010/main" val="229917701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JSON</a:t>
            </a:r>
            <a:r>
              <a:rPr lang="zh-CN" altLang="zh-CN" dirty="0"/>
              <a:t>文件的导入与导出</a:t>
            </a:r>
            <a:endParaRPr lang="zh-CN" altLang="en-US" dirty="0"/>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2D843325-A287-4FD6-895A-80AB457A0036}"/>
              </a:ext>
            </a:extLst>
          </p:cNvPr>
          <p:cNvSpPr/>
          <p:nvPr/>
        </p:nvSpPr>
        <p:spPr>
          <a:xfrm>
            <a:off x="368977" y="687097"/>
            <a:ext cx="2858475" cy="369332"/>
          </a:xfrm>
          <a:prstGeom prst="rect">
            <a:avLst/>
          </a:prstGeom>
        </p:spPr>
        <p:txBody>
          <a:bodyPr wrap="none">
            <a:spAutoFit/>
          </a:bodyPr>
          <a:lstStyle/>
          <a:p>
            <a:r>
              <a:rPr lang="zh-CN" altLang="en-US" kern="1000" dirty="0">
                <a:latin typeface="微软雅黑" panose="020B0503020204020204" pitchFamily="34" charset="-122"/>
                <a:cs typeface="微软雅黑" panose="020B0503020204020204" pitchFamily="34" charset="-122"/>
              </a:rPr>
              <a:t>（</a:t>
            </a:r>
            <a:r>
              <a:rPr lang="en-US" altLang="zh-CN" kern="1000" dirty="0">
                <a:latin typeface="微软雅黑" panose="020B0503020204020204" pitchFamily="34" charset="-122"/>
                <a:cs typeface="微软雅黑" panose="020B0503020204020204" pitchFamily="34" charset="-122"/>
              </a:rPr>
              <a:t>1</a:t>
            </a:r>
            <a:r>
              <a:rPr lang="zh-CN" altLang="zh-CN" kern="1000" dirty="0">
                <a:ea typeface="微软雅黑" panose="020B0503020204020204" pitchFamily="34" charset="-122"/>
                <a:cs typeface="微软雅黑" panose="020B0503020204020204" pitchFamily="34" charset="-122"/>
              </a:rPr>
              <a:t>）转换的输入输出需求</a:t>
            </a:r>
            <a:endParaRPr lang="zh-CN" altLang="en-US" dirty="0"/>
          </a:p>
        </p:txBody>
      </p:sp>
      <p:sp>
        <p:nvSpPr>
          <p:cNvPr id="3" name="矩形 2">
            <a:extLst>
              <a:ext uri="{FF2B5EF4-FFF2-40B4-BE49-F238E27FC236}">
                <a16:creationId xmlns:a16="http://schemas.microsoft.com/office/drawing/2014/main" id="{A62FFF1D-1EA3-4118-A5F5-DCBF4DBD8F79}"/>
              </a:ext>
            </a:extLst>
          </p:cNvPr>
          <p:cNvSpPr/>
          <p:nvPr/>
        </p:nvSpPr>
        <p:spPr>
          <a:xfrm>
            <a:off x="475030" y="1079176"/>
            <a:ext cx="7841386" cy="646331"/>
          </a:xfrm>
          <a:prstGeom prst="rect">
            <a:avLst/>
          </a:prstGeom>
        </p:spPr>
        <p:txBody>
          <a:bodyPr wrap="square">
            <a:spAutoFit/>
          </a:bodyPr>
          <a:lstStyle/>
          <a:p>
            <a:r>
              <a:rPr lang="zh-CN" altLang="zh-CN" dirty="0"/>
              <a:t>读入“</a:t>
            </a:r>
            <a:r>
              <a:rPr lang="en-US" altLang="zh-CN" dirty="0"/>
              <a:t>student.js</a:t>
            </a:r>
            <a:r>
              <a:rPr lang="zh-CN" altLang="zh-CN" dirty="0"/>
              <a:t>”文件，输出“</a:t>
            </a:r>
            <a:r>
              <a:rPr lang="en-US" altLang="zh-CN" dirty="0"/>
              <a:t>JsonToExcel.xlsx</a:t>
            </a:r>
            <a:r>
              <a:rPr lang="zh-CN" altLang="zh-CN" dirty="0"/>
              <a:t>”文件和“</a:t>
            </a:r>
            <a:r>
              <a:rPr lang="en-US" altLang="zh-CN" dirty="0"/>
              <a:t>student-out.js</a:t>
            </a:r>
            <a:r>
              <a:rPr lang="zh-CN" altLang="zh-CN" dirty="0"/>
              <a:t>”的文件。</a:t>
            </a:r>
            <a:endParaRPr lang="zh-CN" altLang="en-US" dirty="0"/>
          </a:p>
        </p:txBody>
      </p:sp>
      <p:pic>
        <p:nvPicPr>
          <p:cNvPr id="39938" name="图片 61">
            <a:extLst>
              <a:ext uri="{FF2B5EF4-FFF2-40B4-BE49-F238E27FC236}">
                <a16:creationId xmlns:a16="http://schemas.microsoft.com/office/drawing/2014/main" id="{29172FB0-11AF-4E2F-B7BD-A9BBE9744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93" y="2052671"/>
            <a:ext cx="7578823" cy="2114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300244004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JSON</a:t>
            </a:r>
            <a:r>
              <a:rPr lang="zh-CN" altLang="zh-CN" dirty="0"/>
              <a:t>文件的导入与导出</a:t>
            </a:r>
            <a:endParaRPr lang="zh-CN" altLang="en-US" dirty="0"/>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120FAF96-0E7C-4FF8-8842-B8FD2D8CF6C5}"/>
              </a:ext>
            </a:extLst>
          </p:cNvPr>
          <p:cNvSpPr/>
          <p:nvPr/>
        </p:nvSpPr>
        <p:spPr>
          <a:xfrm>
            <a:off x="476661" y="2915247"/>
            <a:ext cx="7185300" cy="369332"/>
          </a:xfrm>
          <a:prstGeom prst="rect">
            <a:avLst/>
          </a:prstGeom>
        </p:spPr>
        <p:txBody>
          <a:bodyPr wrap="none">
            <a:spAutoFit/>
          </a:bodyPr>
          <a:lstStyle/>
          <a:p>
            <a:r>
              <a:rPr lang="zh-CN" altLang="en-US" kern="1000" spc="10" dirty="0">
                <a:ea typeface="微软雅黑" panose="020B0503020204020204" pitchFamily="34" charset="-122"/>
                <a:cs typeface="微软雅黑" panose="020B0503020204020204" pitchFamily="34" charset="-122"/>
              </a:rPr>
              <a:t>期望输出的</a:t>
            </a:r>
            <a:r>
              <a:rPr lang="en-US" altLang="zh-CN" dirty="0"/>
              <a:t>student-out.js</a:t>
            </a:r>
            <a:r>
              <a:rPr lang="zh-CN" altLang="zh-CN" kern="1000" spc="10" dirty="0">
                <a:ea typeface="微软雅黑" panose="020B0503020204020204" pitchFamily="34" charset="-122"/>
                <a:cs typeface="微软雅黑" panose="020B0503020204020204" pitchFamily="34" charset="-122"/>
              </a:rPr>
              <a:t>文件内容</a:t>
            </a:r>
            <a:r>
              <a:rPr lang="zh-CN" altLang="zh-CN" dirty="0"/>
              <a:t>和输入文件“</a:t>
            </a:r>
            <a:r>
              <a:rPr lang="en-US" altLang="zh-CN" dirty="0"/>
              <a:t>student.js</a:t>
            </a:r>
            <a:r>
              <a:rPr lang="zh-CN" altLang="zh-CN" dirty="0"/>
              <a:t>”文件一致</a:t>
            </a:r>
            <a:endParaRPr lang="zh-CN" altLang="en-US" dirty="0"/>
          </a:p>
        </p:txBody>
      </p:sp>
      <p:sp>
        <p:nvSpPr>
          <p:cNvPr id="3" name="矩形 2">
            <a:extLst>
              <a:ext uri="{FF2B5EF4-FFF2-40B4-BE49-F238E27FC236}">
                <a16:creationId xmlns:a16="http://schemas.microsoft.com/office/drawing/2014/main" id="{628CAB86-20F1-46E4-8825-68924BA213B3}"/>
              </a:ext>
            </a:extLst>
          </p:cNvPr>
          <p:cNvSpPr/>
          <p:nvPr/>
        </p:nvSpPr>
        <p:spPr>
          <a:xfrm>
            <a:off x="475030" y="708169"/>
            <a:ext cx="4094775" cy="369332"/>
          </a:xfrm>
          <a:prstGeom prst="rect">
            <a:avLst/>
          </a:prstGeom>
        </p:spPr>
        <p:txBody>
          <a:bodyPr wrap="none">
            <a:spAutoFit/>
          </a:bodyPr>
          <a:lstStyle/>
          <a:p>
            <a:r>
              <a:rPr lang="zh-CN" altLang="en-US" kern="1000" spc="10" dirty="0">
                <a:ea typeface="微软雅黑" panose="020B0503020204020204" pitchFamily="34" charset="-122"/>
                <a:cs typeface="微软雅黑" panose="020B0503020204020204" pitchFamily="34" charset="-122"/>
              </a:rPr>
              <a:t>期望输出的</a:t>
            </a:r>
            <a:r>
              <a:rPr lang="en-US" altLang="zh-CN" dirty="0"/>
              <a:t>JsonToExcel.xlsx</a:t>
            </a:r>
            <a:r>
              <a:rPr lang="zh-CN" altLang="zh-CN" kern="1000" spc="10" dirty="0">
                <a:ea typeface="微软雅黑" panose="020B0503020204020204" pitchFamily="34" charset="-122"/>
                <a:cs typeface="微软雅黑" panose="020B0503020204020204" pitchFamily="34" charset="-122"/>
              </a:rPr>
              <a:t>文件</a:t>
            </a:r>
            <a:r>
              <a:rPr lang="zh-CN" altLang="en-US" kern="1000" spc="10" dirty="0">
                <a:ea typeface="微软雅黑" panose="020B0503020204020204" pitchFamily="34" charset="-122"/>
                <a:cs typeface="微软雅黑" panose="020B0503020204020204" pitchFamily="34" charset="-122"/>
              </a:rPr>
              <a:t>内容</a:t>
            </a:r>
            <a:endParaRPr lang="zh-CN" altLang="en-US" dirty="0"/>
          </a:p>
        </p:txBody>
      </p:sp>
      <p:pic>
        <p:nvPicPr>
          <p:cNvPr id="40962" name="图片 62">
            <a:extLst>
              <a:ext uri="{FF2B5EF4-FFF2-40B4-BE49-F238E27FC236}">
                <a16:creationId xmlns:a16="http://schemas.microsoft.com/office/drawing/2014/main" id="{6413C242-FDD8-49A8-A50A-19ADEF208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1137061"/>
            <a:ext cx="2554365" cy="13500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424286684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JSON</a:t>
            </a:r>
            <a:r>
              <a:rPr lang="zh-CN" altLang="zh-CN" dirty="0"/>
              <a:t>文件的导入与导出</a:t>
            </a:r>
            <a:endParaRPr lang="zh-CN" altLang="en-US" dirty="0"/>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3EC4E78A-C00A-4733-9C67-483D8AA6B737}"/>
              </a:ext>
            </a:extLst>
          </p:cNvPr>
          <p:cNvSpPr/>
          <p:nvPr/>
        </p:nvSpPr>
        <p:spPr>
          <a:xfrm>
            <a:off x="251520" y="687097"/>
            <a:ext cx="2159566"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a:t>
            </a:r>
            <a:r>
              <a:rPr lang="en-US" altLang="zh-CN" kern="1000" dirty="0">
                <a:ea typeface="微软雅黑" panose="020B0503020204020204" pitchFamily="34" charset="-122"/>
                <a:cs typeface="微软雅黑" panose="020B0503020204020204" pitchFamily="34" charset="-122"/>
              </a:rPr>
              <a:t>2</a:t>
            </a:r>
            <a:r>
              <a:rPr lang="zh-CN" altLang="zh-CN" kern="1000" dirty="0">
                <a:ea typeface="微软雅黑" panose="020B0503020204020204" pitchFamily="34" charset="-122"/>
                <a:cs typeface="微软雅黑" panose="020B0503020204020204" pitchFamily="34" charset="-122"/>
              </a:rPr>
              <a:t>）转换的设计图</a:t>
            </a:r>
            <a:endParaRPr lang="zh-CN" altLang="en-US" dirty="0"/>
          </a:p>
        </p:txBody>
      </p:sp>
      <p:sp>
        <p:nvSpPr>
          <p:cNvPr id="3" name="矩形 2">
            <a:extLst>
              <a:ext uri="{FF2B5EF4-FFF2-40B4-BE49-F238E27FC236}">
                <a16:creationId xmlns:a16="http://schemas.microsoft.com/office/drawing/2014/main" id="{C71C9BA5-CC6B-4682-93C1-0C283A72F57F}"/>
              </a:ext>
            </a:extLst>
          </p:cNvPr>
          <p:cNvSpPr/>
          <p:nvPr/>
        </p:nvSpPr>
        <p:spPr>
          <a:xfrm>
            <a:off x="611560" y="1094422"/>
            <a:ext cx="7920880" cy="1754326"/>
          </a:xfrm>
          <a:prstGeom prst="rect">
            <a:avLst/>
          </a:prstGeom>
        </p:spPr>
        <p:txBody>
          <a:bodyPr wrap="square">
            <a:spAutoFit/>
          </a:bodyPr>
          <a:lstStyle/>
          <a:p>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参考第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2.2.2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节的操作，新建转换文件，并开始可视化编程。</a:t>
            </a:r>
            <a:r>
              <a:rPr lang="zh-CN" altLang="zh-CN" dirty="0"/>
              <a:t> </a:t>
            </a:r>
            <a:endParaRPr lang="en-US" altLang="zh-CN" dirty="0"/>
          </a:p>
          <a:p>
            <a:pPr marL="285750" indent="-285750">
              <a:buFont typeface="Wingdings" panose="05000000000000000000" pitchFamily="2" charset="2"/>
              <a:buChar char="Ø"/>
            </a:pPr>
            <a:r>
              <a:rPr lang="zh-CN" altLang="zh-CN" dirty="0"/>
              <a:t>“</a:t>
            </a:r>
            <a:r>
              <a:rPr lang="en-US" altLang="zh-CN" dirty="0"/>
              <a:t>JSON Input</a:t>
            </a:r>
            <a:r>
              <a:rPr lang="zh-CN" altLang="zh-CN" dirty="0"/>
              <a:t>”实质是“</a:t>
            </a:r>
            <a:r>
              <a:rPr lang="en-US" altLang="zh-CN" dirty="0"/>
              <a:t>Json</a:t>
            </a:r>
            <a:r>
              <a:rPr lang="zh-CN" altLang="zh-CN" dirty="0"/>
              <a:t>输入”步骤，“</a:t>
            </a:r>
            <a:r>
              <a:rPr lang="en-US" altLang="zh-CN" dirty="0"/>
              <a:t>JSON Output</a:t>
            </a:r>
            <a:r>
              <a:rPr lang="zh-CN" altLang="zh-CN" dirty="0"/>
              <a:t>”实质上是“</a:t>
            </a:r>
            <a:r>
              <a:rPr lang="en-US" altLang="zh-CN" dirty="0"/>
              <a:t>Json </a:t>
            </a:r>
            <a:r>
              <a:rPr lang="zh-CN" altLang="zh-CN" dirty="0"/>
              <a:t>输出”步骤。</a:t>
            </a:r>
          </a:p>
          <a:p>
            <a:pPr marL="285750" indent="-285750">
              <a:buFont typeface="Wingdings" panose="05000000000000000000" pitchFamily="2" charset="2"/>
              <a:buChar char="Ø"/>
            </a:pPr>
            <a:r>
              <a:rPr lang="zh-CN" altLang="zh-CN" dirty="0"/>
              <a:t>其中，“</a:t>
            </a:r>
            <a:r>
              <a:rPr lang="en-US" altLang="zh-CN" dirty="0"/>
              <a:t>JSON Input</a:t>
            </a:r>
            <a:r>
              <a:rPr lang="zh-CN" altLang="zh-CN" dirty="0"/>
              <a:t>”连接“</a:t>
            </a:r>
            <a:r>
              <a:rPr lang="en-US" altLang="zh-CN" dirty="0"/>
              <a:t>JSON Output</a:t>
            </a:r>
            <a:r>
              <a:rPr lang="zh-CN" altLang="zh-CN" dirty="0"/>
              <a:t>”和“</a:t>
            </a:r>
            <a:r>
              <a:rPr lang="en-US" altLang="zh-CN" dirty="0"/>
              <a:t>Microsoft Excel </a:t>
            </a:r>
            <a:r>
              <a:rPr lang="zh-CN" altLang="zh-CN" dirty="0"/>
              <a:t>输出”时，在弹出的“警告”弹框中，选择“复制”，使得输入的数据复制两份，同时发送到两个输出步骤</a:t>
            </a:r>
          </a:p>
        </p:txBody>
      </p:sp>
      <p:pic>
        <p:nvPicPr>
          <p:cNvPr id="41986" name="图片 63">
            <a:extLst>
              <a:ext uri="{FF2B5EF4-FFF2-40B4-BE49-F238E27FC236}">
                <a16:creationId xmlns:a16="http://schemas.microsoft.com/office/drawing/2014/main" id="{9CB3B8C1-FE15-425D-95CF-1AAB43EF1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6593" y="2848748"/>
            <a:ext cx="3095072" cy="21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6628187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JSON</a:t>
            </a:r>
            <a:r>
              <a:rPr lang="zh-CN" altLang="zh-CN" dirty="0"/>
              <a:t>文件的导入与导出</a:t>
            </a:r>
            <a:endParaRPr lang="zh-CN" altLang="en-US" dirty="0"/>
          </a:p>
        </p:txBody>
      </p:sp>
      <p:sp>
        <p:nvSpPr>
          <p:cNvPr id="2" name="矩形 1">
            <a:extLst>
              <a:ext uri="{FF2B5EF4-FFF2-40B4-BE49-F238E27FC236}">
                <a16:creationId xmlns:a16="http://schemas.microsoft.com/office/drawing/2014/main" id="{8B631CAF-1219-4222-BE8E-86C84A9BE4FB}"/>
              </a:ext>
            </a:extLst>
          </p:cNvPr>
          <p:cNvSpPr/>
          <p:nvPr/>
        </p:nvSpPr>
        <p:spPr>
          <a:xfrm>
            <a:off x="-28404" y="514876"/>
            <a:ext cx="2185214" cy="369332"/>
          </a:xfrm>
          <a:prstGeom prst="rect">
            <a:avLst/>
          </a:prstGeom>
        </p:spPr>
        <p:txBody>
          <a:bodyPr wrap="none">
            <a:spAutoFit/>
          </a:bodyPr>
          <a:lstStyle/>
          <a:p>
            <a:pPr indent="266700">
              <a:spcAft>
                <a:spcPts val="0"/>
              </a:spcAft>
            </a:pPr>
            <a:r>
              <a:rPr lang="zh-CN" altLang="zh-CN" kern="1000" dirty="0">
                <a:ea typeface="微软雅黑" panose="020B0503020204020204" pitchFamily="34" charset="-122"/>
              </a:rPr>
              <a:t>（</a:t>
            </a:r>
            <a:r>
              <a:rPr lang="en-US" altLang="zh-CN" kern="1000" dirty="0">
                <a:ea typeface="微软雅黑" panose="020B0503020204020204" pitchFamily="34" charset="-122"/>
              </a:rPr>
              <a:t>3</a:t>
            </a:r>
            <a:r>
              <a:rPr lang="zh-CN" altLang="zh-CN" kern="1000" dirty="0">
                <a:ea typeface="微软雅黑" panose="020B0503020204020204" pitchFamily="34" charset="-122"/>
              </a:rPr>
              <a:t>）步骤的配置</a:t>
            </a:r>
          </a:p>
        </p:txBody>
      </p:sp>
      <p:sp>
        <p:nvSpPr>
          <p:cNvPr id="3" name="矩形 2">
            <a:extLst>
              <a:ext uri="{FF2B5EF4-FFF2-40B4-BE49-F238E27FC236}">
                <a16:creationId xmlns:a16="http://schemas.microsoft.com/office/drawing/2014/main" id="{EEF1481E-44AE-4678-94C2-C7FFD64176F0}"/>
              </a:ext>
            </a:extLst>
          </p:cNvPr>
          <p:cNvSpPr/>
          <p:nvPr/>
        </p:nvSpPr>
        <p:spPr>
          <a:xfrm>
            <a:off x="224990" y="1073415"/>
            <a:ext cx="2762834" cy="3139321"/>
          </a:xfrm>
          <a:prstGeom prst="rect">
            <a:avLst/>
          </a:prstGeom>
        </p:spPr>
        <p:txBody>
          <a:bodyPr wrap="square">
            <a:spAutoFit/>
          </a:bodyPr>
          <a:lstStyle/>
          <a:p>
            <a:r>
              <a:rPr lang="zh-CN" altLang="zh-CN" dirty="0"/>
              <a:t>“</a:t>
            </a:r>
            <a:r>
              <a:rPr lang="en-US" altLang="zh-CN" dirty="0"/>
              <a:t>JSON Input</a:t>
            </a:r>
            <a:r>
              <a:rPr lang="zh-CN" altLang="zh-CN" dirty="0"/>
              <a:t>”</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r>
              <a:rPr lang="zh-CN" altLang="en-US" dirty="0"/>
              <a:t>“</a:t>
            </a:r>
            <a:r>
              <a:rPr lang="zh-CN" altLang="zh-CN" dirty="0"/>
              <a:t>文件</a:t>
            </a:r>
            <a:r>
              <a:rPr lang="zh-CN" altLang="en-US" dirty="0"/>
              <a:t>”标签卡中的配置：</a:t>
            </a:r>
            <a:endParaRPr lang="en-US" altLang="zh-CN" dirty="0"/>
          </a:p>
          <a:p>
            <a:pPr marL="285750" indent="-285750">
              <a:buFont typeface="Wingdings" panose="05000000000000000000" pitchFamily="2" charset="2"/>
              <a:buChar char="Ø"/>
            </a:pPr>
            <a:r>
              <a:rPr lang="zh-CN" altLang="zh-CN" dirty="0"/>
              <a:t>点击“浏览</a:t>
            </a:r>
            <a:r>
              <a:rPr lang="en-US" altLang="zh-CN" dirty="0"/>
              <a:t>(B)</a:t>
            </a:r>
            <a:r>
              <a:rPr lang="zh-CN" altLang="zh-CN" dirty="0"/>
              <a:t>…”按钮，选择路径“</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章”下的“</a:t>
            </a:r>
            <a:r>
              <a:rPr lang="en-US" altLang="zh-CN" dirty="0"/>
              <a:t>student.js</a:t>
            </a:r>
            <a:r>
              <a:rPr lang="zh-CN" altLang="zh-CN" dirty="0"/>
              <a:t>”文件作为输入文件，然后点击“增加”按钮，把文件增加到“选中的文件”列表中。</a:t>
            </a:r>
            <a:endParaRPr lang="en-US" altLang="zh-CN" kern="1000" dirty="0">
              <a:ea typeface="微软雅黑" panose="020B0503020204020204" pitchFamily="34" charset="-122"/>
              <a:cs typeface="微软雅黑" panose="020B0503020204020204" pitchFamily="34" charset="-122"/>
            </a:endParaRPr>
          </a:p>
          <a:p>
            <a:r>
              <a:rPr lang="en-US" altLang="zh-CN" dirty="0"/>
              <a:t>  </a:t>
            </a:r>
            <a:endParaRPr lang="zh-CN" altLang="zh-CN" dirty="0"/>
          </a:p>
        </p:txBody>
      </p:sp>
      <p:pic>
        <p:nvPicPr>
          <p:cNvPr id="43010" name="图片 64">
            <a:extLst>
              <a:ext uri="{FF2B5EF4-FFF2-40B4-BE49-F238E27FC236}">
                <a16:creationId xmlns:a16="http://schemas.microsoft.com/office/drawing/2014/main" id="{155558D3-D745-4BA8-A79D-039EDC1391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1347614"/>
            <a:ext cx="5643562"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8149756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JSON</a:t>
            </a:r>
            <a:r>
              <a:rPr lang="zh-CN" altLang="zh-CN" dirty="0"/>
              <a:t>文件的导入与导出</a:t>
            </a:r>
            <a:endParaRPr lang="zh-CN" altLang="en-US" dirty="0"/>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8379458" cy="646331"/>
          </a:xfrm>
          <a:prstGeom prst="rect">
            <a:avLst/>
          </a:prstGeom>
        </p:spPr>
        <p:txBody>
          <a:bodyPr wrap="square">
            <a:spAutoFit/>
          </a:bodyPr>
          <a:lstStyle/>
          <a:p>
            <a:r>
              <a:rPr lang="en-US" altLang="zh-CN" dirty="0"/>
              <a:t> </a:t>
            </a:r>
            <a:r>
              <a:rPr lang="zh-CN" altLang="zh-CN" dirty="0"/>
              <a:t>设置字段映射，注意</a:t>
            </a:r>
            <a:r>
              <a:rPr lang="en-US" altLang="zh-CN" dirty="0"/>
              <a:t>path</a:t>
            </a:r>
            <a:r>
              <a:rPr lang="zh-CN" altLang="zh-CN" dirty="0"/>
              <a:t>的填写方式要遵照</a:t>
            </a:r>
            <a:r>
              <a:rPr lang="en-US" altLang="zh-CN" dirty="0" err="1"/>
              <a:t>jsonpath</a:t>
            </a:r>
            <a:r>
              <a:rPr lang="zh-CN" altLang="zh-CN" dirty="0"/>
              <a:t>规则，每一级子对象可以用一个</a:t>
            </a:r>
            <a:r>
              <a:rPr lang="zh-CN" altLang="en-US" dirty="0"/>
              <a:t>“</a:t>
            </a:r>
            <a:r>
              <a:rPr lang="en-US" altLang="zh-CN" dirty="0"/>
              <a:t>.</a:t>
            </a:r>
            <a:r>
              <a:rPr lang="zh-CN" altLang="en-US" dirty="0"/>
              <a:t> ”</a:t>
            </a:r>
            <a:r>
              <a:rPr lang="zh-CN" altLang="zh-CN" dirty="0"/>
              <a:t>指代，有关</a:t>
            </a:r>
            <a:r>
              <a:rPr lang="en-US" altLang="zh-CN" dirty="0" err="1"/>
              <a:t>jsonpath</a:t>
            </a:r>
            <a:r>
              <a:rPr lang="zh-CN" altLang="zh-CN" dirty="0"/>
              <a:t>的说明，参考</a:t>
            </a:r>
            <a:r>
              <a:rPr lang="en-US" altLang="zh-CN" u="sng" dirty="0">
                <a:solidFill>
                  <a:srgbClr val="0070C0"/>
                </a:solidFill>
              </a:rPr>
              <a:t>http://goessner.net/articles/JsonPath/</a:t>
            </a:r>
            <a:r>
              <a:rPr lang="zh-CN" altLang="zh-CN" dirty="0"/>
              <a:t>。</a:t>
            </a:r>
            <a:endParaRPr lang="en-US" altLang="zh-CN" dirty="0"/>
          </a:p>
        </p:txBody>
      </p:sp>
      <p:pic>
        <p:nvPicPr>
          <p:cNvPr id="44034" name="图片 65">
            <a:extLst>
              <a:ext uri="{FF2B5EF4-FFF2-40B4-BE49-F238E27FC236}">
                <a16:creationId xmlns:a16="http://schemas.microsoft.com/office/drawing/2014/main" id="{846A1DBF-5281-45C1-BF8E-946E136F4F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604" y="2211710"/>
            <a:ext cx="6294230" cy="156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13873638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JSON</a:t>
            </a:r>
            <a:r>
              <a:rPr lang="zh-CN" altLang="zh-CN" dirty="0"/>
              <a:t>文件的导入与导出</a:t>
            </a:r>
            <a:endParaRPr lang="zh-CN" altLang="en-US" dirty="0"/>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51520" y="687097"/>
            <a:ext cx="4058978" cy="3693319"/>
          </a:xfrm>
          <a:prstGeom prst="rect">
            <a:avLst/>
          </a:prstGeom>
        </p:spPr>
        <p:txBody>
          <a:bodyPr wrap="square">
            <a:spAutoFit/>
          </a:bodyPr>
          <a:lstStyle/>
          <a:p>
            <a:r>
              <a:rPr lang="zh-CN" altLang="zh-CN" dirty="0"/>
              <a:t>“</a:t>
            </a:r>
            <a:r>
              <a:rPr lang="en-US" altLang="zh-CN" dirty="0"/>
              <a:t>JSON Output</a:t>
            </a:r>
            <a:r>
              <a:rPr lang="zh-CN" altLang="zh-CN" dirty="0"/>
              <a:t>”</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endParaRPr lang="en-US" altLang="zh-CN" kern="1000" dirty="0">
              <a:ea typeface="微软雅黑" panose="020B0503020204020204" pitchFamily="34" charset="-122"/>
              <a:cs typeface="微软雅黑" panose="020B0503020204020204" pitchFamily="34" charset="-122"/>
            </a:endParaRPr>
          </a:p>
          <a:p>
            <a:r>
              <a:rPr lang="zh-CN" altLang="en-US" dirty="0"/>
              <a:t>“一般”标签卡中的配置：</a:t>
            </a:r>
            <a:endParaRPr lang="en-US" altLang="zh-CN" dirty="0"/>
          </a:p>
          <a:p>
            <a:pPr marL="285750" indent="-285750">
              <a:buFont typeface="Wingdings" panose="05000000000000000000" pitchFamily="2" charset="2"/>
              <a:buChar char="Ø"/>
            </a:pPr>
            <a:r>
              <a:rPr lang="zh-CN" altLang="zh-CN" dirty="0"/>
              <a:t>“</a:t>
            </a:r>
            <a:r>
              <a:rPr lang="en-US" altLang="zh-CN" dirty="0"/>
              <a:t>Json</a:t>
            </a:r>
            <a:r>
              <a:rPr lang="zh-CN" altLang="zh-CN" dirty="0"/>
              <a:t>条目名称”栏填写“</a:t>
            </a:r>
            <a:r>
              <a:rPr lang="en-US" altLang="zh-CN" dirty="0"/>
              <a:t>student</a:t>
            </a:r>
            <a:r>
              <a:rPr lang="zh-CN" altLang="zh-CN" dirty="0"/>
              <a:t>”，为输出文件“</a:t>
            </a:r>
            <a:r>
              <a:rPr lang="en-US" altLang="zh-CN" dirty="0"/>
              <a:t>student_out.js</a:t>
            </a:r>
            <a:r>
              <a:rPr lang="zh-CN" altLang="zh-CN" dirty="0"/>
              <a:t>”文件的条目。</a:t>
            </a:r>
          </a:p>
          <a:p>
            <a:pPr marL="285750" indent="-285750">
              <a:buFont typeface="Wingdings" panose="05000000000000000000" pitchFamily="2" charset="2"/>
              <a:buChar char="Ø"/>
            </a:pPr>
            <a:r>
              <a:rPr lang="zh-CN" altLang="zh-CN" dirty="0"/>
              <a:t>“一个数据条目的数据行”配置为</a:t>
            </a:r>
            <a:r>
              <a:rPr lang="en-US" altLang="zh-CN" dirty="0"/>
              <a:t>3</a:t>
            </a:r>
            <a:r>
              <a:rPr lang="zh-CN" altLang="zh-CN" dirty="0"/>
              <a:t>，因为“</a:t>
            </a:r>
            <a:r>
              <a:rPr lang="en-US" altLang="zh-CN" dirty="0"/>
              <a:t>student.js</a:t>
            </a:r>
            <a:r>
              <a:rPr lang="zh-CN" altLang="zh-CN" dirty="0"/>
              <a:t>”文件有</a:t>
            </a:r>
            <a:r>
              <a:rPr lang="en-US" altLang="zh-CN" dirty="0"/>
              <a:t>3</a:t>
            </a:r>
            <a:r>
              <a:rPr lang="zh-CN" altLang="zh-CN" dirty="0"/>
              <a:t>条记录。</a:t>
            </a:r>
          </a:p>
          <a:p>
            <a:pPr marL="285750" indent="-285750">
              <a:buFont typeface="Wingdings" panose="05000000000000000000" pitchFamily="2" charset="2"/>
              <a:buChar char="Ø"/>
            </a:pPr>
            <a:r>
              <a:rPr lang="zh-CN" altLang="zh-CN" dirty="0"/>
              <a:t>点击“浏览</a:t>
            </a:r>
            <a:r>
              <a:rPr lang="en-US" altLang="zh-CN" dirty="0"/>
              <a:t>(B)</a:t>
            </a:r>
            <a:r>
              <a:rPr lang="zh-CN" altLang="zh-CN" dirty="0"/>
              <a:t>…”按钮，选择输出文件的路径和名称，这里配置为</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a:t>
            </a:r>
            <a:r>
              <a:rPr lang="en-US" altLang="zh-CN" dirty="0"/>
              <a:t>\student-out</a:t>
            </a:r>
            <a:r>
              <a:rPr lang="zh-CN" altLang="zh-CN" dirty="0"/>
              <a:t>，后缀名在“扩展名”栏中配置，配置为“</a:t>
            </a:r>
            <a:r>
              <a:rPr lang="en-US" altLang="zh-CN" dirty="0" err="1"/>
              <a:t>js</a:t>
            </a:r>
            <a:r>
              <a:rPr lang="zh-CN" altLang="zh-CN" dirty="0"/>
              <a:t>”。</a:t>
            </a:r>
            <a:endParaRPr lang="zh-CN" altLang="en-US" dirty="0"/>
          </a:p>
        </p:txBody>
      </p:sp>
      <p:pic>
        <p:nvPicPr>
          <p:cNvPr id="45058" name="图片 66">
            <a:extLst>
              <a:ext uri="{FF2B5EF4-FFF2-40B4-BE49-F238E27FC236}">
                <a16:creationId xmlns:a16="http://schemas.microsoft.com/office/drawing/2014/main" id="{66E22860-037B-4CBC-B75F-91BB1167C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1025" y="699542"/>
            <a:ext cx="3312368" cy="4149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381223636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JSON</a:t>
            </a:r>
            <a:r>
              <a:rPr lang="zh-CN" altLang="zh-CN" dirty="0"/>
              <a:t>文件的导入与导出</a:t>
            </a:r>
            <a:endParaRPr lang="zh-CN" altLang="en-US" dirty="0"/>
          </a:p>
        </p:txBody>
      </p:sp>
      <p:sp>
        <p:nvSpPr>
          <p:cNvPr id="2" name="矩形 1">
            <a:extLst>
              <a:ext uri="{FF2B5EF4-FFF2-40B4-BE49-F238E27FC236}">
                <a16:creationId xmlns:a16="http://schemas.microsoft.com/office/drawing/2014/main" id="{3A4B438F-7937-46AC-BC9B-1D4E46456DC9}"/>
              </a:ext>
            </a:extLst>
          </p:cNvPr>
          <p:cNvSpPr/>
          <p:nvPr/>
        </p:nvSpPr>
        <p:spPr>
          <a:xfrm>
            <a:off x="396400" y="750912"/>
            <a:ext cx="6839895" cy="646331"/>
          </a:xfrm>
          <a:prstGeom prst="rect">
            <a:avLst/>
          </a:prstGeom>
        </p:spPr>
        <p:txBody>
          <a:bodyPr wrap="square">
            <a:spAutoFit/>
          </a:bodyPr>
          <a:lstStyle/>
          <a:p>
            <a:r>
              <a:rPr lang="zh-CN" altLang="zh-CN" dirty="0"/>
              <a:t>点击“获取字段”，将在字段列表中列出输出的字段名和该字段数据的来源于</a:t>
            </a:r>
            <a:r>
              <a:rPr lang="en-US" altLang="zh-CN" dirty="0"/>
              <a:t>json</a:t>
            </a:r>
            <a:r>
              <a:rPr lang="zh-CN" altLang="zh-CN" dirty="0"/>
              <a:t>文件的哪个元素名称。</a:t>
            </a:r>
          </a:p>
        </p:txBody>
      </p:sp>
      <p:pic>
        <p:nvPicPr>
          <p:cNvPr id="35842" name="图片 54">
            <a:extLst>
              <a:ext uri="{FF2B5EF4-FFF2-40B4-BE49-F238E27FC236}">
                <a16:creationId xmlns:a16="http://schemas.microsoft.com/office/drawing/2014/main" id="{4F9F11C1-6C6C-4D51-A708-5EF3E9D6D2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561" y="1995686"/>
            <a:ext cx="7358877" cy="2232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40434728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基于文件的数据导入与导出</a:t>
            </a:r>
          </a:p>
        </p:txBody>
      </p:sp>
      <p:grpSp>
        <p:nvGrpSpPr>
          <p:cNvPr id="19" name="组合 18">
            <a:extLst>
              <a:ext uri="{FF2B5EF4-FFF2-40B4-BE49-F238E27FC236}">
                <a16:creationId xmlns:a16="http://schemas.microsoft.com/office/drawing/2014/main" id="{9EDCA206-3C0B-497A-8EF7-3503D9BDE8C2}"/>
              </a:ext>
            </a:extLst>
          </p:cNvPr>
          <p:cNvGrpSpPr>
            <a:grpSpLocks noChangeAspect="1"/>
          </p:cNvGrpSpPr>
          <p:nvPr/>
        </p:nvGrpSpPr>
        <p:grpSpPr>
          <a:xfrm>
            <a:off x="2924597" y="4341378"/>
            <a:ext cx="2295475" cy="472082"/>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3" name="圆角矩形 32">
            <a:extLst>
              <a:ext uri="{FF2B5EF4-FFF2-40B4-BE49-F238E27FC236}">
                <a16:creationId xmlns:a16="http://schemas.microsoft.com/office/drawing/2014/main" id="{3EAF75A0-E4B2-4893-BD5B-25FAC1FDD9C6}"/>
              </a:ext>
            </a:extLst>
          </p:cNvPr>
          <p:cNvSpPr>
            <a:spLocks noChangeAspect="1"/>
          </p:cNvSpPr>
          <p:nvPr/>
        </p:nvSpPr>
        <p:spPr>
          <a:xfrm>
            <a:off x="1678782" y="2212006"/>
            <a:ext cx="2636573" cy="2558412"/>
          </a:xfrm>
          <a:prstGeom prst="roundRect">
            <a:avLst/>
          </a:prstGeom>
          <a:noFill/>
          <a:ln w="12700" cap="flat" cmpd="sng" algn="ctr">
            <a:solidFill>
              <a:schemeClr val="bg1">
                <a:lumMod val="50000"/>
              </a:schemeClr>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grpSp>
        <p:nvGrpSpPr>
          <p:cNvPr id="27" name="组合 26">
            <a:extLst>
              <a:ext uri="{FF2B5EF4-FFF2-40B4-BE49-F238E27FC236}">
                <a16:creationId xmlns:a16="http://schemas.microsoft.com/office/drawing/2014/main" id="{5573CAB0-0717-4955-B47E-0DB387D1F489}"/>
              </a:ext>
            </a:extLst>
          </p:cNvPr>
          <p:cNvGrpSpPr>
            <a:grpSpLocks noChangeAspect="1"/>
          </p:cNvGrpSpPr>
          <p:nvPr/>
        </p:nvGrpSpPr>
        <p:grpSpPr>
          <a:xfrm>
            <a:off x="2250448" y="791067"/>
            <a:ext cx="1558768" cy="1558768"/>
            <a:chOff x="304800" y="673100"/>
            <a:chExt cx="4000500" cy="4000500"/>
          </a:xfrm>
          <a:effectLst>
            <a:outerShdw blurRad="444500" dist="254000" dir="8100000" algn="tr" rotWithShape="0">
              <a:prstClr val="black">
                <a:alpha val="50000"/>
              </a:prstClr>
            </a:outerShdw>
          </a:effectLst>
        </p:grpSpPr>
        <p:sp>
          <p:nvSpPr>
            <p:cNvPr id="53" name="同心圆 34">
              <a:extLst>
                <a:ext uri="{FF2B5EF4-FFF2-40B4-BE49-F238E27FC236}">
                  <a16:creationId xmlns:a16="http://schemas.microsoft.com/office/drawing/2014/main" id="{71E5C9F6-BCC5-48ED-A0AB-E432D0EF3D95}"/>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lt"/>
                <a:ea typeface="+mn-ea"/>
                <a:cs typeface="+mn-ea"/>
                <a:sym typeface="+mn-lt"/>
              </a:endParaRPr>
            </a:p>
          </p:txBody>
        </p:sp>
        <p:sp>
          <p:nvSpPr>
            <p:cNvPr id="54" name="椭圆 53">
              <a:extLst>
                <a:ext uri="{FF2B5EF4-FFF2-40B4-BE49-F238E27FC236}">
                  <a16:creationId xmlns:a16="http://schemas.microsoft.com/office/drawing/2014/main" id="{5B611428-5058-4F25-9956-B1B97D4EC93B}"/>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grpSp>
      <p:sp>
        <p:nvSpPr>
          <p:cNvPr id="29" name="椭圆 28">
            <a:extLst>
              <a:ext uri="{FF2B5EF4-FFF2-40B4-BE49-F238E27FC236}">
                <a16:creationId xmlns:a16="http://schemas.microsoft.com/office/drawing/2014/main" id="{AD34D4EB-6EC2-43B8-B905-BAC01F1BC6F2}"/>
              </a:ext>
            </a:extLst>
          </p:cNvPr>
          <p:cNvSpPr>
            <a:spLocks noChangeAspect="1"/>
          </p:cNvSpPr>
          <p:nvPr/>
        </p:nvSpPr>
        <p:spPr>
          <a:xfrm>
            <a:off x="3504109" y="1745773"/>
            <a:ext cx="402022" cy="402022"/>
          </a:xfrm>
          <a:prstGeom prst="ellipse">
            <a:avLst/>
          </a:prstGeom>
          <a:gradFill>
            <a:gsLst>
              <a:gs pos="0">
                <a:srgbClr val="0070C0"/>
              </a:gs>
              <a:gs pos="100000">
                <a:srgbClr val="3CA0EA"/>
              </a:gs>
            </a:gsLst>
            <a:lin ang="8400000" scaled="0"/>
          </a:gradFill>
          <a:ln w="3175">
            <a:solidFill>
              <a:schemeClr val="bg1"/>
            </a:solidFill>
          </a:ln>
          <a:effectLst>
            <a:outerShdw blurRad="558800" dist="38100" dir="8100000" algn="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lt1"/>
                </a:solidFill>
                <a:cs typeface="+mn-ea"/>
                <a:sym typeface="+mn-lt"/>
              </a:rPr>
              <a:t>1</a:t>
            </a:r>
            <a:endParaRPr lang="zh-CN" altLang="en-US" dirty="0">
              <a:solidFill>
                <a:schemeClr val="lt1"/>
              </a:solidFill>
              <a:cs typeface="+mn-ea"/>
              <a:sym typeface="+mn-lt"/>
            </a:endParaRPr>
          </a:p>
        </p:txBody>
      </p:sp>
      <p:sp>
        <p:nvSpPr>
          <p:cNvPr id="31" name="矩形 30">
            <a:extLst>
              <a:ext uri="{FF2B5EF4-FFF2-40B4-BE49-F238E27FC236}">
                <a16:creationId xmlns:a16="http://schemas.microsoft.com/office/drawing/2014/main" id="{77F480DD-50CE-4130-8CD3-D74659080591}"/>
              </a:ext>
            </a:extLst>
          </p:cNvPr>
          <p:cNvSpPr>
            <a:spLocks noChangeAspect="1"/>
          </p:cNvSpPr>
          <p:nvPr/>
        </p:nvSpPr>
        <p:spPr>
          <a:xfrm>
            <a:off x="2364076" y="1385785"/>
            <a:ext cx="1338828"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zh-CN" altLang="zh-CN" dirty="0"/>
              <a:t>分割符文件</a:t>
            </a:r>
            <a:endParaRPr lang="zh-CN" altLang="en-US" dirty="0">
              <a:solidFill>
                <a:prstClr val="black"/>
              </a:solidFill>
              <a:latin typeface="+mn-lt"/>
              <a:ea typeface="+mn-ea"/>
              <a:cs typeface="+mn-ea"/>
              <a:sym typeface="+mn-lt"/>
            </a:endParaRPr>
          </a:p>
        </p:txBody>
      </p:sp>
      <p:sp>
        <p:nvSpPr>
          <p:cNvPr id="32" name="圆角矩形 38">
            <a:extLst>
              <a:ext uri="{FF2B5EF4-FFF2-40B4-BE49-F238E27FC236}">
                <a16:creationId xmlns:a16="http://schemas.microsoft.com/office/drawing/2014/main" id="{DC3C31D1-3A5B-453E-9C74-442CCF289A09}"/>
              </a:ext>
            </a:extLst>
          </p:cNvPr>
          <p:cNvSpPr>
            <a:spLocks noChangeAspect="1"/>
          </p:cNvSpPr>
          <p:nvPr/>
        </p:nvSpPr>
        <p:spPr>
          <a:xfrm>
            <a:off x="5100058" y="2212006"/>
            <a:ext cx="2636573" cy="2558412"/>
          </a:xfrm>
          <a:prstGeom prst="roundRect">
            <a:avLst/>
          </a:prstGeom>
          <a:noFill/>
          <a:ln w="12700" cap="flat" cmpd="sng" algn="ctr">
            <a:solidFill>
              <a:schemeClr val="bg1">
                <a:lumMod val="50000"/>
              </a:schemeClr>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grpSp>
        <p:nvGrpSpPr>
          <p:cNvPr id="35" name="组合 34">
            <a:extLst>
              <a:ext uri="{FF2B5EF4-FFF2-40B4-BE49-F238E27FC236}">
                <a16:creationId xmlns:a16="http://schemas.microsoft.com/office/drawing/2014/main" id="{B2D5141C-15C7-4243-A430-B61B217FE6A8}"/>
              </a:ext>
            </a:extLst>
          </p:cNvPr>
          <p:cNvGrpSpPr>
            <a:grpSpLocks noChangeAspect="1"/>
          </p:cNvGrpSpPr>
          <p:nvPr/>
        </p:nvGrpSpPr>
        <p:grpSpPr>
          <a:xfrm>
            <a:off x="5703586" y="761376"/>
            <a:ext cx="1558768" cy="1558768"/>
            <a:chOff x="304800" y="673100"/>
            <a:chExt cx="4000500" cy="4000500"/>
          </a:xfrm>
          <a:effectLst>
            <a:outerShdw blurRad="444500" dist="254000" dir="8100000" algn="tr" rotWithShape="0">
              <a:prstClr val="black">
                <a:alpha val="50000"/>
              </a:prstClr>
            </a:outerShdw>
          </a:effectLst>
        </p:grpSpPr>
        <p:sp>
          <p:nvSpPr>
            <p:cNvPr id="51" name="同心圆 41">
              <a:extLst>
                <a:ext uri="{FF2B5EF4-FFF2-40B4-BE49-F238E27FC236}">
                  <a16:creationId xmlns:a16="http://schemas.microsoft.com/office/drawing/2014/main" id="{6F81F8C7-2BBC-46F6-9ADB-D519D249549C}"/>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lt"/>
                <a:ea typeface="+mn-ea"/>
                <a:cs typeface="+mn-ea"/>
                <a:sym typeface="+mn-lt"/>
              </a:endParaRPr>
            </a:p>
          </p:txBody>
        </p:sp>
        <p:sp>
          <p:nvSpPr>
            <p:cNvPr id="52" name="椭圆 51">
              <a:extLst>
                <a:ext uri="{FF2B5EF4-FFF2-40B4-BE49-F238E27FC236}">
                  <a16:creationId xmlns:a16="http://schemas.microsoft.com/office/drawing/2014/main" id="{4C63BE83-2D2D-4133-9D34-4BFBC3C9EEDE}"/>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grpSp>
      <p:sp>
        <p:nvSpPr>
          <p:cNvPr id="39" name="椭圆 38">
            <a:extLst>
              <a:ext uri="{FF2B5EF4-FFF2-40B4-BE49-F238E27FC236}">
                <a16:creationId xmlns:a16="http://schemas.microsoft.com/office/drawing/2014/main" id="{1E8F77C3-3A92-4DCE-8D40-9400E23B030E}"/>
              </a:ext>
            </a:extLst>
          </p:cNvPr>
          <p:cNvSpPr>
            <a:spLocks noChangeAspect="1"/>
          </p:cNvSpPr>
          <p:nvPr/>
        </p:nvSpPr>
        <p:spPr>
          <a:xfrm>
            <a:off x="6934916" y="1755118"/>
            <a:ext cx="402022" cy="402022"/>
          </a:xfrm>
          <a:prstGeom prst="ellipse">
            <a:avLst/>
          </a:prstGeom>
          <a:gradFill>
            <a:gsLst>
              <a:gs pos="0">
                <a:srgbClr val="D4DAE0"/>
              </a:gs>
              <a:gs pos="60000">
                <a:schemeClr val="bg1">
                  <a:lumMod val="95000"/>
                </a:schemeClr>
              </a:gs>
              <a:gs pos="100000">
                <a:schemeClr val="bg1"/>
              </a:gs>
            </a:gsLst>
            <a:lin ang="8400000" scaled="0"/>
          </a:gradFill>
          <a:ln w="3175">
            <a:solidFill>
              <a:schemeClr val="bg1"/>
            </a:solidFill>
          </a:ln>
          <a:effectLst>
            <a:outerShdw blurRad="215900" dist="381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tx1">
                    <a:lumMod val="65000"/>
                    <a:lumOff val="35000"/>
                  </a:schemeClr>
                </a:solidFill>
                <a:cs typeface="+mn-ea"/>
                <a:sym typeface="+mn-lt"/>
              </a:rPr>
              <a:t>2</a:t>
            </a:r>
            <a:endParaRPr lang="zh-CN" altLang="en-US" dirty="0">
              <a:solidFill>
                <a:schemeClr val="tx1">
                  <a:lumMod val="65000"/>
                  <a:lumOff val="35000"/>
                </a:schemeClr>
              </a:solidFill>
              <a:cs typeface="+mn-ea"/>
              <a:sym typeface="+mn-lt"/>
            </a:endParaRPr>
          </a:p>
        </p:txBody>
      </p:sp>
      <p:sp>
        <p:nvSpPr>
          <p:cNvPr id="43" name="矩形 42">
            <a:extLst>
              <a:ext uri="{FF2B5EF4-FFF2-40B4-BE49-F238E27FC236}">
                <a16:creationId xmlns:a16="http://schemas.microsoft.com/office/drawing/2014/main" id="{0A928F6B-8050-43E9-9F5A-CCD334D29844}"/>
              </a:ext>
            </a:extLst>
          </p:cNvPr>
          <p:cNvSpPr>
            <a:spLocks noChangeAspect="1"/>
          </p:cNvSpPr>
          <p:nvPr/>
        </p:nvSpPr>
        <p:spPr>
          <a:xfrm>
            <a:off x="5767278" y="1273489"/>
            <a:ext cx="1569660"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zh-CN" altLang="zh-CN" dirty="0"/>
              <a:t>固定宽度文件</a:t>
            </a:r>
            <a:endParaRPr lang="zh-CN" altLang="en-US" dirty="0">
              <a:solidFill>
                <a:prstClr val="black"/>
              </a:solidFill>
              <a:latin typeface="+mn-lt"/>
              <a:ea typeface="+mn-ea"/>
              <a:cs typeface="+mn-ea"/>
              <a:sym typeface="+mn-lt"/>
            </a:endParaRPr>
          </a:p>
        </p:txBody>
      </p:sp>
      <p:sp>
        <p:nvSpPr>
          <p:cNvPr id="45" name="TextBox 20">
            <a:extLst>
              <a:ext uri="{FF2B5EF4-FFF2-40B4-BE49-F238E27FC236}">
                <a16:creationId xmlns:a16="http://schemas.microsoft.com/office/drawing/2014/main" id="{5DF359DB-0590-4054-BD0A-C32EFD76EE93}"/>
              </a:ext>
            </a:extLst>
          </p:cNvPr>
          <p:cNvSpPr txBox="1">
            <a:spLocks noChangeAspect="1"/>
          </p:cNvSpPr>
          <p:nvPr/>
        </p:nvSpPr>
        <p:spPr>
          <a:xfrm>
            <a:off x="1979712" y="2672699"/>
            <a:ext cx="2093749" cy="104477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buFontTx/>
              <a:buNone/>
            </a:pPr>
            <a:r>
              <a:rPr lang="zh-CN" altLang="zh-CN" dirty="0"/>
              <a:t>在这种文件里，每个字段或列都有特定字符或制表符分割。</a:t>
            </a:r>
            <a:endParaRPr lang="zh-CN" altLang="en-US" sz="2400" b="1" dirty="0">
              <a:solidFill>
                <a:schemeClr val="tx1">
                  <a:lumMod val="75000"/>
                  <a:lumOff val="25000"/>
                </a:schemeClr>
              </a:solidFill>
              <a:latin typeface="+mn-lt"/>
              <a:ea typeface="+mn-ea"/>
              <a:cs typeface="+mn-ea"/>
              <a:sym typeface="+mn-lt"/>
            </a:endParaRPr>
          </a:p>
        </p:txBody>
      </p:sp>
      <p:sp>
        <p:nvSpPr>
          <p:cNvPr id="46" name="TextBox 21">
            <a:extLst>
              <a:ext uri="{FF2B5EF4-FFF2-40B4-BE49-F238E27FC236}">
                <a16:creationId xmlns:a16="http://schemas.microsoft.com/office/drawing/2014/main" id="{95889532-57D2-46AB-B440-BF45DDF12867}"/>
              </a:ext>
            </a:extLst>
          </p:cNvPr>
          <p:cNvSpPr txBox="1">
            <a:spLocks noChangeAspect="1"/>
          </p:cNvSpPr>
          <p:nvPr/>
        </p:nvSpPr>
        <p:spPr>
          <a:xfrm>
            <a:off x="5371469" y="2664204"/>
            <a:ext cx="2093749" cy="685124"/>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buFontTx/>
              <a:buNone/>
            </a:pPr>
            <a:r>
              <a:rPr lang="zh-CN" altLang="zh-CN" dirty="0"/>
              <a:t>每个字段或列都有指定的宽度或长度</a:t>
            </a:r>
            <a:r>
              <a:rPr lang="zh-CN" altLang="en-US" sz="1400" dirty="0">
                <a:solidFill>
                  <a:schemeClr val="tx1">
                    <a:lumMod val="75000"/>
                    <a:lumOff val="25000"/>
                  </a:schemeClr>
                </a:solidFill>
                <a:latin typeface="+mn-lt"/>
                <a:ea typeface="+mn-ea"/>
                <a:cs typeface="+mn-ea"/>
                <a:sym typeface="+mn-lt"/>
              </a:rPr>
              <a:t>。</a:t>
            </a:r>
            <a:endParaRPr lang="zh-CN" altLang="en-US" sz="2400" b="1" dirty="0">
              <a:solidFill>
                <a:schemeClr val="tx1">
                  <a:lumMod val="75000"/>
                  <a:lumOff val="25000"/>
                </a:schemeClr>
              </a:solidFill>
              <a:latin typeface="+mn-lt"/>
              <a:ea typeface="+mn-ea"/>
              <a:cs typeface="+mn-ea"/>
              <a:sym typeface="+mn-lt"/>
            </a:endParaRPr>
          </a:p>
        </p:txBody>
      </p:sp>
    </p:spTree>
    <p:custDataLst>
      <p:tags r:id="rId1"/>
    </p:custDataLst>
    <p:extLst>
      <p:ext uri="{BB962C8B-B14F-4D97-AF65-F5344CB8AC3E}">
        <p14:creationId xmlns:p14="http://schemas.microsoft.com/office/powerpoint/2010/main" val="236144504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JSON</a:t>
            </a:r>
            <a:r>
              <a:rPr lang="zh-CN" altLang="zh-CN" dirty="0"/>
              <a:t>文件的导入与导出</a:t>
            </a:r>
            <a:endParaRPr lang="zh-CN" altLang="en-US" dirty="0"/>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3842954" cy="2862322"/>
          </a:xfrm>
          <a:prstGeom prst="rect">
            <a:avLst/>
          </a:prstGeom>
        </p:spPr>
        <p:txBody>
          <a:bodyPr wrap="square">
            <a:spAutoFit/>
          </a:bodyPr>
          <a:lstStyle/>
          <a:p>
            <a:r>
              <a:rPr lang="zh-CN" altLang="zh-CN" dirty="0"/>
              <a:t>“</a:t>
            </a:r>
            <a:r>
              <a:rPr lang="en-US" altLang="zh-CN" dirty="0"/>
              <a:t>Microsoft Excel </a:t>
            </a:r>
            <a:r>
              <a:rPr lang="zh-CN" altLang="zh-CN" dirty="0"/>
              <a:t>输出”</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r>
              <a:rPr lang="zh-CN" altLang="en-US" dirty="0"/>
              <a:t>“</a:t>
            </a:r>
            <a:r>
              <a:rPr lang="zh-CN" altLang="zh-CN" dirty="0"/>
              <a:t>文件</a:t>
            </a:r>
            <a:r>
              <a:rPr lang="en-US" altLang="zh-CN" dirty="0"/>
              <a:t>&amp;</a:t>
            </a:r>
            <a:r>
              <a:rPr lang="zh-CN" altLang="zh-CN" dirty="0"/>
              <a:t>工作表</a:t>
            </a:r>
            <a:r>
              <a:rPr lang="zh-CN" altLang="en-US" dirty="0"/>
              <a:t>”标签卡中的配置。</a:t>
            </a:r>
            <a:endParaRPr lang="en-US" altLang="zh-CN" dirty="0"/>
          </a:p>
          <a:p>
            <a:pPr marL="285750" indent="-285750">
              <a:buFont typeface="Wingdings" panose="05000000000000000000" pitchFamily="2" charset="2"/>
              <a:buChar char="Ø"/>
            </a:pPr>
            <a:r>
              <a:rPr lang="zh-CN" altLang="en-US" dirty="0"/>
              <a:t>“浏览</a:t>
            </a:r>
            <a:r>
              <a:rPr lang="en-US" altLang="zh-CN" dirty="0"/>
              <a:t>(B)…”</a:t>
            </a:r>
            <a:r>
              <a:rPr lang="zh-CN" altLang="en-US" dirty="0"/>
              <a:t>按钮，选择输出</a:t>
            </a:r>
            <a:r>
              <a:rPr lang="en-US" altLang="zh-CN" dirty="0"/>
              <a:t>Excel</a:t>
            </a:r>
            <a:r>
              <a:rPr lang="zh-CN" altLang="en-US" dirty="0"/>
              <a:t>的路径与文件名。这里为“</a:t>
            </a:r>
            <a:r>
              <a:rPr lang="en-US" altLang="zh-CN" dirty="0"/>
              <a:t>E:\</a:t>
            </a:r>
            <a:r>
              <a:rPr lang="zh-CN" altLang="en-US" dirty="0"/>
              <a:t>教材案例</a:t>
            </a:r>
            <a:r>
              <a:rPr lang="en-US" altLang="zh-CN" dirty="0"/>
              <a:t>\</a:t>
            </a:r>
            <a:r>
              <a:rPr lang="zh-CN" altLang="en-US" dirty="0"/>
              <a:t>第</a:t>
            </a:r>
            <a:r>
              <a:rPr lang="en-US" altLang="zh-CN" dirty="0"/>
              <a:t>3</a:t>
            </a:r>
            <a:r>
              <a:rPr lang="zh-CN" altLang="en-US" dirty="0"/>
              <a:t>章</a:t>
            </a:r>
            <a:r>
              <a:rPr lang="en-US" altLang="zh-CN" dirty="0"/>
              <a:t>\ </a:t>
            </a:r>
            <a:r>
              <a:rPr lang="en-US" altLang="zh-CN" dirty="0" err="1"/>
              <a:t>JsontoExcel</a:t>
            </a:r>
            <a:r>
              <a:rPr lang="en-US" altLang="zh-CN" dirty="0"/>
              <a:t>”</a:t>
            </a:r>
            <a:r>
              <a:rPr lang="zh-CN" altLang="en-US" dirty="0"/>
              <a:t>。</a:t>
            </a:r>
          </a:p>
          <a:p>
            <a:pPr marL="285750" indent="-285750">
              <a:buFont typeface="Wingdings" panose="05000000000000000000" pitchFamily="2" charset="2"/>
              <a:buChar char="Ø"/>
            </a:pPr>
            <a:r>
              <a:rPr lang="zh-CN" altLang="en-US" dirty="0"/>
              <a:t>“扩展名”配置为“</a:t>
            </a:r>
            <a:r>
              <a:rPr lang="en-US" altLang="zh-CN" dirty="0"/>
              <a:t>xlsx[Excel 2007 and above]”,</a:t>
            </a:r>
            <a:r>
              <a:rPr lang="zh-CN" altLang="en-US" dirty="0"/>
              <a:t>可通过点击 下拉选择。其他的配置为默认配置。</a:t>
            </a:r>
          </a:p>
          <a:p>
            <a:pPr marL="285750" indent="-285750">
              <a:buFont typeface="Wingdings" panose="05000000000000000000" pitchFamily="2" charset="2"/>
              <a:buChar char="Ø"/>
            </a:pPr>
            <a:endParaRPr lang="zh-CN" altLang="en-US" dirty="0"/>
          </a:p>
        </p:txBody>
      </p:sp>
      <p:pic>
        <p:nvPicPr>
          <p:cNvPr id="46082" name="图片 69">
            <a:extLst>
              <a:ext uri="{FF2B5EF4-FFF2-40B4-BE49-F238E27FC236}">
                <a16:creationId xmlns:a16="http://schemas.microsoft.com/office/drawing/2014/main" id="{1C688235-F221-4890-9D2F-444B931D42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7984" y="771550"/>
            <a:ext cx="4328424" cy="36848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82268428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JSON</a:t>
            </a:r>
            <a:r>
              <a:rPr lang="zh-CN" altLang="zh-CN" dirty="0"/>
              <a:t>文件的导入与导出</a:t>
            </a:r>
            <a:endParaRPr lang="zh-CN" altLang="en-US" dirty="0"/>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3842954" cy="923330"/>
          </a:xfrm>
          <a:prstGeom prst="rect">
            <a:avLst/>
          </a:prstGeom>
        </p:spPr>
        <p:txBody>
          <a:bodyPr wrap="square">
            <a:spAutoFit/>
          </a:bodyPr>
          <a:lstStyle/>
          <a:p>
            <a:r>
              <a:rPr lang="zh-CN" altLang="zh-CN" dirty="0"/>
              <a:t>点击“获取字段”按钮，将在“字段”栏目中显示出输出表格的所有字段。</a:t>
            </a:r>
          </a:p>
          <a:p>
            <a:endParaRPr lang="zh-CN" altLang="en-US" dirty="0"/>
          </a:p>
        </p:txBody>
      </p:sp>
      <p:pic>
        <p:nvPicPr>
          <p:cNvPr id="47106" name="图片 70">
            <a:extLst>
              <a:ext uri="{FF2B5EF4-FFF2-40B4-BE49-F238E27FC236}">
                <a16:creationId xmlns:a16="http://schemas.microsoft.com/office/drawing/2014/main" id="{D72A44D3-1BA1-4621-A84C-3A9CB8FD3F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9531" y="915566"/>
            <a:ext cx="4292600" cy="360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353570294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JSON</a:t>
            </a:r>
            <a:r>
              <a:rPr lang="zh-CN" altLang="zh-CN" dirty="0"/>
              <a:t>文件的导入与导出</a:t>
            </a:r>
            <a:endParaRPr lang="zh-CN" altLang="en-US" dirty="0"/>
          </a:p>
        </p:txBody>
      </p:sp>
      <p:sp>
        <p:nvSpPr>
          <p:cNvPr id="2" name="矩形 1">
            <a:extLst>
              <a:ext uri="{FF2B5EF4-FFF2-40B4-BE49-F238E27FC236}">
                <a16:creationId xmlns:a16="http://schemas.microsoft.com/office/drawing/2014/main" id="{E2CADD74-D71B-477B-A59F-9B6239EC9F00}"/>
              </a:ext>
            </a:extLst>
          </p:cNvPr>
          <p:cNvSpPr/>
          <p:nvPr/>
        </p:nvSpPr>
        <p:spPr>
          <a:xfrm>
            <a:off x="443781" y="739243"/>
            <a:ext cx="7459965" cy="646331"/>
          </a:xfrm>
          <a:prstGeom prst="rect">
            <a:avLst/>
          </a:prstGeom>
        </p:spPr>
        <p:txBody>
          <a:bodyPr wrap="square">
            <a:spAutoFit/>
          </a:bodyPr>
          <a:lstStyle/>
          <a:p>
            <a:r>
              <a:rPr lang="zh-CN" altLang="en-US" dirty="0"/>
              <a:t>  点击运行按钮，在弹出的对话框中点击启动按钮， 将在路径</a:t>
            </a:r>
            <a:r>
              <a:rPr lang="zh-CN" altLang="zh-CN" dirty="0"/>
              <a:t>“</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章”中输出名为</a:t>
            </a:r>
            <a:r>
              <a:rPr lang="en-US" altLang="zh-CN" dirty="0"/>
              <a:t>JsontoExcel.xlsx</a:t>
            </a:r>
            <a:r>
              <a:rPr lang="zh-CN" altLang="en-US" dirty="0"/>
              <a:t>和</a:t>
            </a:r>
            <a:r>
              <a:rPr lang="en-US" altLang="zh-CN" dirty="0"/>
              <a:t>student-out.js</a:t>
            </a:r>
            <a:r>
              <a:rPr lang="zh-CN" altLang="zh-CN" dirty="0"/>
              <a:t>的文件</a:t>
            </a:r>
            <a:endParaRPr lang="zh-CN" altLang="en-US" dirty="0"/>
          </a:p>
        </p:txBody>
      </p:sp>
      <p:pic>
        <p:nvPicPr>
          <p:cNvPr id="48130" name="图片 73">
            <a:extLst>
              <a:ext uri="{FF2B5EF4-FFF2-40B4-BE49-F238E27FC236}">
                <a16:creationId xmlns:a16="http://schemas.microsoft.com/office/drawing/2014/main" id="{A1D61CEE-94B6-4EE9-BCEF-847330585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1525" y="1506570"/>
            <a:ext cx="5996705" cy="322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75075782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03422922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0" y="1959744"/>
            <a:ext cx="9144000" cy="370511"/>
          </a:xfrm>
          <a:custGeom>
            <a:avLst/>
            <a:gdLst>
              <a:gd name="connsiteX0" fmla="*/ 0 w 9948397"/>
              <a:gd name="connsiteY0" fmla="*/ 541994 h 693248"/>
              <a:gd name="connsiteX1" fmla="*/ 1395663 w 9948397"/>
              <a:gd name="connsiteY1" fmla="*/ 95106 h 693248"/>
              <a:gd name="connsiteX2" fmla="*/ 3258839 w 9948397"/>
              <a:gd name="connsiteY2" fmla="*/ 590120 h 693248"/>
              <a:gd name="connsiteX3" fmla="*/ 5266394 w 9948397"/>
              <a:gd name="connsiteY3" fmla="*/ 12604 h 693248"/>
              <a:gd name="connsiteX4" fmla="*/ 7053943 w 9948397"/>
              <a:gd name="connsiteY4" fmla="*/ 665747 h 693248"/>
              <a:gd name="connsiteX5" fmla="*/ 8621486 w 9948397"/>
              <a:gd name="connsiteY5" fmla="*/ 136357 h 693248"/>
              <a:gd name="connsiteX6" fmla="*/ 9948397 w 9948397"/>
              <a:gd name="connsiteY6" fmla="*/ 693248 h 69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48397" h="693248">
                <a:moveTo>
                  <a:pt x="0" y="541994"/>
                </a:moveTo>
                <a:cubicBezTo>
                  <a:pt x="426261" y="314539"/>
                  <a:pt x="852523" y="87085"/>
                  <a:pt x="1395663" y="95106"/>
                </a:cubicBezTo>
                <a:cubicBezTo>
                  <a:pt x="1938803" y="103127"/>
                  <a:pt x="2613717" y="603870"/>
                  <a:pt x="3258839" y="590120"/>
                </a:cubicBezTo>
                <a:cubicBezTo>
                  <a:pt x="3903961" y="576370"/>
                  <a:pt x="4633877" y="0"/>
                  <a:pt x="5266394" y="12604"/>
                </a:cubicBezTo>
                <a:cubicBezTo>
                  <a:pt x="5898911" y="25208"/>
                  <a:pt x="6494761" y="645121"/>
                  <a:pt x="7053943" y="665747"/>
                </a:cubicBezTo>
                <a:cubicBezTo>
                  <a:pt x="7613125" y="686373"/>
                  <a:pt x="8139077" y="131774"/>
                  <a:pt x="8621486" y="136357"/>
                </a:cubicBezTo>
                <a:cubicBezTo>
                  <a:pt x="9103895" y="140941"/>
                  <a:pt x="9727245" y="600433"/>
                  <a:pt x="9948397" y="693248"/>
                </a:cubicBezTo>
              </a:path>
            </a:pathLst>
          </a:custGeom>
          <a:ln>
            <a:solidFill>
              <a:srgbClr val="B22F33">
                <a:alpha val="50196"/>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5" name="任意多边形 24"/>
          <p:cNvSpPr/>
          <p:nvPr/>
        </p:nvSpPr>
        <p:spPr>
          <a:xfrm>
            <a:off x="-6875" y="1857370"/>
            <a:ext cx="9157750" cy="493868"/>
          </a:xfrm>
          <a:custGeom>
            <a:avLst/>
            <a:gdLst>
              <a:gd name="connsiteX0" fmla="*/ 0 w 9157750"/>
              <a:gd name="connsiteY0" fmla="*/ 55001 h 493868"/>
              <a:gd name="connsiteX1" fmla="*/ 1381913 w 9157750"/>
              <a:gd name="connsiteY1" fmla="*/ 412511 h 493868"/>
              <a:gd name="connsiteX2" fmla="*/ 3066334 w 9157750"/>
              <a:gd name="connsiteY2" fmla="*/ 6875 h 493868"/>
              <a:gd name="connsiteX3" fmla="*/ 5163266 w 9157750"/>
              <a:gd name="connsiteY3" fmla="*/ 453762 h 493868"/>
              <a:gd name="connsiteX4" fmla="*/ 6930189 w 9157750"/>
              <a:gd name="connsiteY4" fmla="*/ 6875 h 493868"/>
              <a:gd name="connsiteX5" fmla="*/ 8373979 w 9157750"/>
              <a:gd name="connsiteY5" fmla="*/ 481263 h 493868"/>
              <a:gd name="connsiteX6" fmla="*/ 9157750 w 9157750"/>
              <a:gd name="connsiteY6" fmla="*/ 82502 h 49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7750" h="493868">
                <a:moveTo>
                  <a:pt x="0" y="55001"/>
                </a:moveTo>
                <a:cubicBezTo>
                  <a:pt x="435428" y="237766"/>
                  <a:pt x="870857" y="420532"/>
                  <a:pt x="1381913" y="412511"/>
                </a:cubicBezTo>
                <a:cubicBezTo>
                  <a:pt x="1892969" y="404490"/>
                  <a:pt x="2436109" y="0"/>
                  <a:pt x="3066334" y="6875"/>
                </a:cubicBezTo>
                <a:cubicBezTo>
                  <a:pt x="3696559" y="13750"/>
                  <a:pt x="4519290" y="453762"/>
                  <a:pt x="5163266" y="453762"/>
                </a:cubicBezTo>
                <a:cubicBezTo>
                  <a:pt x="5807242" y="453762"/>
                  <a:pt x="6395070" y="2292"/>
                  <a:pt x="6930189" y="6875"/>
                </a:cubicBezTo>
                <a:cubicBezTo>
                  <a:pt x="7465308" y="11459"/>
                  <a:pt x="8002719" y="468659"/>
                  <a:pt x="8373979" y="481263"/>
                </a:cubicBezTo>
                <a:cubicBezTo>
                  <a:pt x="8745239" y="493868"/>
                  <a:pt x="9157750" y="82502"/>
                  <a:pt x="9157750" y="82502"/>
                </a:cubicBezTo>
              </a:path>
            </a:pathLst>
          </a:custGeom>
          <a:ln>
            <a:solidFill>
              <a:srgbClr val="B22F33">
                <a:alpha val="50196"/>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nvGrpSpPr>
          <p:cNvPr id="27" name="组合 26"/>
          <p:cNvGrpSpPr/>
          <p:nvPr/>
        </p:nvGrpSpPr>
        <p:grpSpPr>
          <a:xfrm>
            <a:off x="1383513" y="928676"/>
            <a:ext cx="2402671" cy="2442551"/>
            <a:chOff x="1000099" y="1980054"/>
            <a:chExt cx="784833" cy="797860"/>
          </a:xfrm>
        </p:grpSpPr>
        <p:grpSp>
          <p:nvGrpSpPr>
            <p:cNvPr id="28" name="组合 130"/>
            <p:cNvGrpSpPr/>
            <p:nvPr/>
          </p:nvGrpSpPr>
          <p:grpSpPr>
            <a:xfrm>
              <a:off x="1000099" y="1980054"/>
              <a:ext cx="784833" cy="797860"/>
              <a:chOff x="1000100" y="2214560"/>
              <a:chExt cx="554156" cy="563354"/>
            </a:xfrm>
          </p:grpSpPr>
          <p:sp>
            <p:nvSpPr>
              <p:cNvPr id="30" name="椭圆 29"/>
              <p:cNvSpPr/>
              <p:nvPr/>
            </p:nvSpPr>
            <p:spPr>
              <a:xfrm>
                <a:off x="1000100" y="2214560"/>
                <a:ext cx="554156" cy="554157"/>
              </a:xfrm>
              <a:prstGeom prst="ellipse">
                <a:avLst/>
              </a:prstGeom>
              <a:solidFill>
                <a:srgbClr val="FFFFFF"/>
              </a:solidFill>
              <a:ln w="12700" cap="flat" cmpd="sng" algn="ctr">
                <a:solidFill>
                  <a:srgbClr val="B22F33"/>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5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nvSpPr>
            <p:spPr>
              <a:xfrm>
                <a:off x="1046389" y="2260849"/>
                <a:ext cx="461578" cy="461578"/>
              </a:xfrm>
              <a:prstGeom prst="ellipse">
                <a:avLst/>
              </a:prstGeom>
              <a:solidFill>
                <a:srgbClr val="B22F3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32" name="椭圆 31"/>
              <p:cNvSpPr/>
              <p:nvPr/>
            </p:nvSpPr>
            <p:spPr>
              <a:xfrm>
                <a:off x="1399447" y="2649243"/>
                <a:ext cx="128671" cy="128671"/>
              </a:xfrm>
              <a:prstGeom prst="ellipse">
                <a:avLst/>
              </a:prstGeom>
              <a:solidFill>
                <a:srgbClr val="FDAF17">
                  <a:alpha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3" name="椭圆 32"/>
              <p:cNvSpPr/>
              <p:nvPr/>
            </p:nvSpPr>
            <p:spPr>
              <a:xfrm>
                <a:off x="1046389" y="2226855"/>
                <a:ext cx="80950" cy="80950"/>
              </a:xfrm>
              <a:prstGeom prst="ellipse">
                <a:avLst/>
              </a:prstGeom>
              <a:solidFill>
                <a:srgbClr val="FDAF17">
                  <a:alpha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29" name="TextBox 28"/>
            <p:cNvSpPr txBox="1"/>
            <p:nvPr/>
          </p:nvSpPr>
          <p:spPr>
            <a:xfrm>
              <a:off x="1138769" y="2116106"/>
              <a:ext cx="507494" cy="512730"/>
            </a:xfrm>
            <a:prstGeom prst="rect">
              <a:avLst/>
            </a:prstGeom>
            <a:noFill/>
            <a:ln>
              <a:noFill/>
            </a:ln>
          </p:spPr>
          <p:txBody>
            <a:bodyPr wrap="none" rtlCol="0">
              <a:spAutoFit/>
            </a:bodyPr>
            <a:lstStyle/>
            <a:p>
              <a:r>
                <a:rPr lang="en-US" altLang="zh-CN" sz="9600" b="1" dirty="0">
                  <a:solidFill>
                    <a:schemeClr val="bg1"/>
                  </a:solidFill>
                </a:rPr>
                <a:t>02</a:t>
              </a:r>
              <a:endParaRPr lang="zh-CN" altLang="en-US" sz="9600" b="1" dirty="0">
                <a:solidFill>
                  <a:schemeClr val="bg1"/>
                </a:solidFill>
              </a:endParaRPr>
            </a:p>
          </p:txBody>
        </p:sp>
      </p:grpSp>
      <p:sp>
        <p:nvSpPr>
          <p:cNvPr id="14" name="自由: 形状 34"/>
          <p:cNvSpPr/>
          <p:nvPr/>
        </p:nvSpPr>
        <p:spPr>
          <a:xfrm rot="2700000">
            <a:off x="2520426" y="3384253"/>
            <a:ext cx="128842" cy="128842"/>
          </a:xfrm>
          <a:custGeom>
            <a:avLst/>
            <a:gdLst>
              <a:gd name="connsiteX0" fmla="*/ 75778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749181 h 914400"/>
              <a:gd name="connsiteX5" fmla="*/ 757780 w 914400"/>
              <a:gd name="connsiteY5" fmla="*/ 74918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914400">
                <a:moveTo>
                  <a:pt x="757780" y="0"/>
                </a:moveTo>
                <a:lnTo>
                  <a:pt x="914400" y="0"/>
                </a:lnTo>
                <a:lnTo>
                  <a:pt x="914400" y="914400"/>
                </a:lnTo>
                <a:lnTo>
                  <a:pt x="0" y="914400"/>
                </a:lnTo>
                <a:lnTo>
                  <a:pt x="0" y="749181"/>
                </a:lnTo>
                <a:lnTo>
                  <a:pt x="757780" y="74918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a:p>
        </p:txBody>
      </p:sp>
      <p:sp>
        <p:nvSpPr>
          <p:cNvPr id="15" name="文本框 8"/>
          <p:cNvSpPr txBox="1"/>
          <p:nvPr/>
        </p:nvSpPr>
        <p:spPr>
          <a:xfrm>
            <a:off x="901245" y="3576300"/>
            <a:ext cx="3549416" cy="1177245"/>
          </a:xfrm>
          <a:prstGeom prst="rect">
            <a:avLst/>
          </a:prstGeom>
          <a:noFill/>
        </p:spPr>
        <p:txBody>
          <a:bodyPr wrap="square" lIns="68580" tIns="34290" rIns="68580" bIns="3429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基于数据库的数据导入与导出</a:t>
            </a:r>
          </a:p>
        </p:txBody>
      </p:sp>
      <p:pic>
        <p:nvPicPr>
          <p:cNvPr id="11" name="图片 10" descr="曙光科技机器人设-男.png"/>
          <p:cNvPicPr>
            <a:picLocks noChangeAspect="1"/>
          </p:cNvPicPr>
          <p:nvPr/>
        </p:nvPicPr>
        <p:blipFill>
          <a:blip r:embed="rId4"/>
          <a:srcRect l="52344" r="9375"/>
          <a:stretch>
            <a:fillRect/>
          </a:stretch>
        </p:blipFill>
        <p:spPr>
          <a:xfrm>
            <a:off x="4938714" y="0"/>
            <a:ext cx="3500462" cy="5143500"/>
          </a:xfrm>
          <a:prstGeom prst="rect">
            <a:avLst/>
          </a:prstGeom>
        </p:spPr>
      </p:pic>
    </p:spTree>
    <p:custDataLst>
      <p:tags r:id="rId1"/>
    </p:custDataLst>
    <p:extLst>
      <p:ext uri="{BB962C8B-B14F-4D97-AF65-F5344CB8AC3E}">
        <p14:creationId xmlns:p14="http://schemas.microsoft.com/office/powerpoint/2010/main" val="3910120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1000"/>
                                        <p:tgtEl>
                                          <p:spTgt spid="2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right)">
                                      <p:cBhvr>
                                        <p:cTn id="10" dur="1000"/>
                                        <p:tgtEl>
                                          <p:spTgt spid="18"/>
                                        </p:tgtEl>
                                      </p:cBhvr>
                                    </p:animEffect>
                                  </p:childTnLst>
                                </p:cTn>
                              </p:par>
                            </p:childTnLst>
                          </p:cTn>
                        </p:par>
                        <p:par>
                          <p:cTn id="11" fill="hold">
                            <p:stCondLst>
                              <p:cond delay="1000"/>
                            </p:stCondLst>
                            <p:childTnLst>
                              <p:par>
                                <p:cTn id="12" presetID="49" presetClass="entr" presetSubtype="0" decel="10000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1000" fill="hold"/>
                                        <p:tgtEl>
                                          <p:spTgt spid="27"/>
                                        </p:tgtEl>
                                        <p:attrNameLst>
                                          <p:attrName>ppt_w</p:attrName>
                                        </p:attrNameLst>
                                      </p:cBhvr>
                                      <p:tavLst>
                                        <p:tav tm="0">
                                          <p:val>
                                            <p:fltVal val="0"/>
                                          </p:val>
                                        </p:tav>
                                        <p:tav tm="100000">
                                          <p:val>
                                            <p:strVal val="#ppt_w"/>
                                          </p:val>
                                        </p:tav>
                                      </p:tavLst>
                                    </p:anim>
                                    <p:anim calcmode="lin" valueType="num">
                                      <p:cBhvr>
                                        <p:cTn id="15" dur="1000" fill="hold"/>
                                        <p:tgtEl>
                                          <p:spTgt spid="27"/>
                                        </p:tgtEl>
                                        <p:attrNameLst>
                                          <p:attrName>ppt_h</p:attrName>
                                        </p:attrNameLst>
                                      </p:cBhvr>
                                      <p:tavLst>
                                        <p:tav tm="0">
                                          <p:val>
                                            <p:fltVal val="0"/>
                                          </p:val>
                                        </p:tav>
                                        <p:tav tm="100000">
                                          <p:val>
                                            <p:strVal val="#ppt_h"/>
                                          </p:val>
                                        </p:tav>
                                      </p:tavLst>
                                    </p:anim>
                                    <p:anim calcmode="lin" valueType="num">
                                      <p:cBhvr>
                                        <p:cTn id="16" dur="1000" fill="hold"/>
                                        <p:tgtEl>
                                          <p:spTgt spid="27"/>
                                        </p:tgtEl>
                                        <p:attrNameLst>
                                          <p:attrName>style.rotation</p:attrName>
                                        </p:attrNameLst>
                                      </p:cBhvr>
                                      <p:tavLst>
                                        <p:tav tm="0">
                                          <p:val>
                                            <p:fltVal val="360"/>
                                          </p:val>
                                        </p:tav>
                                        <p:tav tm="100000">
                                          <p:val>
                                            <p:fltVal val="0"/>
                                          </p:val>
                                        </p:tav>
                                      </p:tavLst>
                                    </p:anim>
                                    <p:animEffect transition="in" filter="fade">
                                      <p:cBhvr>
                                        <p:cTn id="17" dur="1000"/>
                                        <p:tgtEl>
                                          <p:spTgt spid="27"/>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par>
                          <p:cTn id="22" fill="hold">
                            <p:stCondLst>
                              <p:cond delay="2500"/>
                            </p:stCondLst>
                            <p:childTnLst>
                              <p:par>
                                <p:cTn id="23" presetID="22" presetClass="entr" presetSubtype="1"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5" grpId="0" bldLvl="0" animBg="1"/>
      <p:bldP spid="14" grpId="0" bldLvl="0" animBg="1"/>
      <p:bldP spid="1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基于数据库的数据导入与导出</a:t>
            </a:r>
          </a:p>
        </p:txBody>
      </p:sp>
      <p:graphicFrame>
        <p:nvGraphicFramePr>
          <p:cNvPr id="18" name="图示 17">
            <a:extLst>
              <a:ext uri="{FF2B5EF4-FFF2-40B4-BE49-F238E27FC236}">
                <a16:creationId xmlns:a16="http://schemas.microsoft.com/office/drawing/2014/main" id="{980F652C-119C-4784-A4D7-94AC0BB76652}"/>
              </a:ext>
            </a:extLst>
          </p:cNvPr>
          <p:cNvGraphicFramePr/>
          <p:nvPr>
            <p:extLst>
              <p:ext uri="{D42A27DB-BD31-4B8C-83A1-F6EECF244321}">
                <p14:modId xmlns:p14="http://schemas.microsoft.com/office/powerpoint/2010/main" val="1432250387"/>
              </p:ext>
            </p:extLst>
          </p:nvPr>
        </p:nvGraphicFramePr>
        <p:xfrm>
          <a:off x="1043608" y="539750"/>
          <a:ext cx="7156320" cy="41202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9106522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基于数据库的数据导入与导出</a:t>
            </a:r>
          </a:p>
        </p:txBody>
      </p:sp>
      <p:sp>
        <p:nvSpPr>
          <p:cNvPr id="2" name="矩形 1">
            <a:extLst>
              <a:ext uri="{FF2B5EF4-FFF2-40B4-BE49-F238E27FC236}">
                <a16:creationId xmlns:a16="http://schemas.microsoft.com/office/drawing/2014/main" id="{3F52F4BF-C668-447E-B880-409235EDBA26}"/>
              </a:ext>
            </a:extLst>
          </p:cNvPr>
          <p:cNvSpPr/>
          <p:nvPr/>
        </p:nvSpPr>
        <p:spPr>
          <a:xfrm>
            <a:off x="539552" y="627534"/>
            <a:ext cx="8064896" cy="1200329"/>
          </a:xfrm>
          <a:prstGeom prst="rect">
            <a:avLst/>
          </a:prstGeom>
        </p:spPr>
        <p:txBody>
          <a:bodyPr wrap="square">
            <a:spAutoFit/>
          </a:bodyPr>
          <a:lstStyle/>
          <a:p>
            <a:pPr lvl="0">
              <a:defRPr/>
            </a:pPr>
            <a:r>
              <a:rPr lang="zh-CN" altLang="zh-CN" dirty="0"/>
              <a:t>“数据库连接”实际是数据库连接的描述：也就是建立实际连接所需要的参数。尽管都是关系型的数据库，但是，各个数据库的连接行为都不是完全相同的。</a:t>
            </a:r>
            <a:r>
              <a:rPr lang="zh-CN" altLang="en-US" dirty="0"/>
              <a:t>例子中显示了</a:t>
            </a:r>
            <a:r>
              <a:rPr lang="en-US" altLang="zh-CN" dirty="0"/>
              <a:t>MySQL</a:t>
            </a:r>
            <a:r>
              <a:rPr lang="zh-CN" altLang="zh-CN" dirty="0"/>
              <a:t>数据的连接参数与</a:t>
            </a:r>
            <a:r>
              <a:rPr lang="en-US" altLang="zh-CN" dirty="0"/>
              <a:t>Oracle</a:t>
            </a:r>
            <a:r>
              <a:rPr lang="zh-CN" altLang="zh-CN" dirty="0"/>
              <a:t>的连接参数是不完全相同的。</a:t>
            </a:r>
          </a:p>
          <a:p>
            <a:endParaRPr lang="zh-CN" altLang="en-US" dirty="0"/>
          </a:p>
        </p:txBody>
      </p:sp>
      <p:pic>
        <p:nvPicPr>
          <p:cNvPr id="49154" name="图片 74">
            <a:extLst>
              <a:ext uri="{FF2B5EF4-FFF2-40B4-BE49-F238E27FC236}">
                <a16:creationId xmlns:a16="http://schemas.microsoft.com/office/drawing/2014/main" id="{13C1C89D-0DF4-4843-AE13-6D131A59A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850" y="1707654"/>
            <a:ext cx="7386300"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90584401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基于数据库的数据导入与导出</a:t>
            </a:r>
          </a:p>
        </p:txBody>
      </p:sp>
      <p:grpSp>
        <p:nvGrpSpPr>
          <p:cNvPr id="3" name="组合 2">
            <a:extLst>
              <a:ext uri="{FF2B5EF4-FFF2-40B4-BE49-F238E27FC236}">
                <a16:creationId xmlns:a16="http://schemas.microsoft.com/office/drawing/2014/main" id="{F4F777EC-EAFA-4E29-A146-1B2B546E4B50}"/>
              </a:ext>
            </a:extLst>
          </p:cNvPr>
          <p:cNvGrpSpPr/>
          <p:nvPr/>
        </p:nvGrpSpPr>
        <p:grpSpPr>
          <a:xfrm>
            <a:off x="530546" y="699542"/>
            <a:ext cx="8037390" cy="4161338"/>
            <a:chOff x="757150" y="1382751"/>
            <a:chExt cx="8705775" cy="4508437"/>
          </a:xfrm>
        </p:grpSpPr>
        <p:sp>
          <p:nvSpPr>
            <p:cNvPr id="4" name="箭头3">
              <a:extLst>
                <a:ext uri="{FF2B5EF4-FFF2-40B4-BE49-F238E27FC236}">
                  <a16:creationId xmlns:a16="http://schemas.microsoft.com/office/drawing/2014/main" id="{A378DE7F-3373-413A-96CB-A12658B59E0B}"/>
                </a:ext>
              </a:extLst>
            </p:cNvPr>
            <p:cNvSpPr/>
            <p:nvPr/>
          </p:nvSpPr>
          <p:spPr bwMode="gray">
            <a:xfrm flipV="1">
              <a:off x="1513183" y="3672106"/>
              <a:ext cx="1372427" cy="1679584"/>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050" dirty="0">
                <a:solidFill>
                  <a:sysClr val="windowText" lastClr="000000"/>
                </a:solidFill>
                <a:latin typeface="Calibri" panose="020F0502020204030204"/>
                <a:ea typeface="宋体" panose="02010600030101010101" pitchFamily="2" charset="-122"/>
              </a:endParaRPr>
            </a:p>
          </p:txBody>
        </p:sp>
        <p:sp>
          <p:nvSpPr>
            <p:cNvPr id="5" name="箭头2">
              <a:extLst>
                <a:ext uri="{FF2B5EF4-FFF2-40B4-BE49-F238E27FC236}">
                  <a16:creationId xmlns:a16="http://schemas.microsoft.com/office/drawing/2014/main" id="{70AF2A11-3A55-4C45-B45A-CB716AF3BCA3}"/>
                </a:ext>
              </a:extLst>
            </p:cNvPr>
            <p:cNvSpPr/>
            <p:nvPr/>
          </p:nvSpPr>
          <p:spPr bwMode="gray">
            <a:xfrm rot="16200000">
              <a:off x="1937389" y="2954637"/>
              <a:ext cx="358803" cy="1434939"/>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050">
                <a:solidFill>
                  <a:sysClr val="windowText" lastClr="000000"/>
                </a:solidFill>
                <a:latin typeface="Calibri" panose="020F0502020204030204"/>
                <a:ea typeface="宋体" panose="02010600030101010101" pitchFamily="2" charset="-122"/>
              </a:endParaRPr>
            </a:p>
          </p:txBody>
        </p:sp>
        <p:sp>
          <p:nvSpPr>
            <p:cNvPr id="6" name="箭头1">
              <a:extLst>
                <a:ext uri="{FF2B5EF4-FFF2-40B4-BE49-F238E27FC236}">
                  <a16:creationId xmlns:a16="http://schemas.microsoft.com/office/drawing/2014/main" id="{1B04280B-9492-4428-B4EF-5EB191443E48}"/>
                </a:ext>
              </a:extLst>
            </p:cNvPr>
            <p:cNvSpPr/>
            <p:nvPr/>
          </p:nvSpPr>
          <p:spPr bwMode="gray">
            <a:xfrm>
              <a:off x="1473299" y="1805398"/>
              <a:ext cx="1360962" cy="1945630"/>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050">
                <a:solidFill>
                  <a:sysClr val="windowText" lastClr="000000"/>
                </a:solidFill>
                <a:latin typeface="Calibri" panose="020F0502020204030204"/>
                <a:ea typeface="宋体" panose="02010600030101010101" pitchFamily="2" charset="-122"/>
              </a:endParaRPr>
            </a:p>
          </p:txBody>
        </p:sp>
        <p:sp>
          <p:nvSpPr>
            <p:cNvPr id="7" name="文本1">
              <a:extLst>
                <a:ext uri="{FF2B5EF4-FFF2-40B4-BE49-F238E27FC236}">
                  <a16:creationId xmlns:a16="http://schemas.microsoft.com/office/drawing/2014/main" id="{C684E5C7-FCC0-4840-A694-613ADB7A47EC}"/>
                </a:ext>
              </a:extLst>
            </p:cNvPr>
            <p:cNvSpPr>
              <a:spLocks noChangeArrowheads="1"/>
            </p:cNvSpPr>
            <p:nvPr/>
          </p:nvSpPr>
          <p:spPr bwMode="gray">
            <a:xfrm>
              <a:off x="4338380" y="1389512"/>
              <a:ext cx="5124545" cy="1320942"/>
            </a:xfrm>
            <a:prstGeom prst="roundRect">
              <a:avLst>
                <a:gd name="adj" fmla="val 11505"/>
              </a:avLst>
            </a:prstGeom>
            <a:noFill/>
            <a:ln w="15875" cap="flat" cmpd="sng" algn="ctr">
              <a:solidFill>
                <a:schemeClr val="accent1"/>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zh-CN" dirty="0"/>
                <a:t>设定一个在作业或转换范围内唯一的名称</a:t>
              </a:r>
              <a:endParaRPr lang="zh-CN" altLang="zh-CN" sz="1600" dirty="0">
                <a:solidFill>
                  <a:schemeClr val="tx1">
                    <a:lumMod val="75000"/>
                    <a:lumOff val="25000"/>
                  </a:schemeClr>
                </a:solidFill>
                <a:latin typeface="微软雅黑" panose="020B0503020204020204" charset="-122"/>
                <a:ea typeface="微软雅黑" panose="020B0503020204020204" charset="-122"/>
              </a:endParaRPr>
            </a:p>
          </p:txBody>
        </p:sp>
        <p:sp>
          <p:nvSpPr>
            <p:cNvPr id="8" name="标题1">
              <a:extLst>
                <a:ext uri="{FF2B5EF4-FFF2-40B4-BE49-F238E27FC236}">
                  <a16:creationId xmlns:a16="http://schemas.microsoft.com/office/drawing/2014/main" id="{C53A1B6A-204C-4851-8B84-F995378959D4}"/>
                </a:ext>
              </a:extLst>
            </p:cNvPr>
            <p:cNvSpPr>
              <a:spLocks noChangeArrowheads="1"/>
            </p:cNvSpPr>
            <p:nvPr/>
          </p:nvSpPr>
          <p:spPr bwMode="gray">
            <a:xfrm>
              <a:off x="2965953" y="1382751"/>
              <a:ext cx="1372427" cy="1327704"/>
            </a:xfrm>
            <a:prstGeom prst="roundRect">
              <a:avLst>
                <a:gd name="adj" fmla="val 11921"/>
              </a:avLst>
            </a:prstGeom>
            <a:solidFill>
              <a:schemeClr val="accent5"/>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b="1" dirty="0">
                  <a:solidFill>
                    <a:sysClr val="window" lastClr="FFFFFF">
                      <a:lumMod val="95000"/>
                    </a:sysClr>
                  </a:solidFill>
                  <a:latin typeface="微软雅黑" panose="020B0503020204020204" charset="-122"/>
                  <a:ea typeface="微软雅黑" panose="020B0503020204020204" charset="-122"/>
                </a:rPr>
                <a:t>连接名称</a:t>
              </a:r>
              <a:endParaRPr lang="zh-CN" altLang="zh-CN" b="1" dirty="0">
                <a:solidFill>
                  <a:sysClr val="window" lastClr="FFFFFF">
                    <a:lumMod val="95000"/>
                  </a:sysClr>
                </a:solidFill>
                <a:latin typeface="微软雅黑" panose="020B0503020204020204" charset="-122"/>
                <a:ea typeface="微软雅黑" panose="020B0503020204020204" charset="-122"/>
              </a:endParaRPr>
            </a:p>
          </p:txBody>
        </p:sp>
        <p:sp>
          <p:nvSpPr>
            <p:cNvPr id="9" name="文本2">
              <a:extLst>
                <a:ext uri="{FF2B5EF4-FFF2-40B4-BE49-F238E27FC236}">
                  <a16:creationId xmlns:a16="http://schemas.microsoft.com/office/drawing/2014/main" id="{0A44AD7A-7516-499F-AE54-EA96703FA0E7}"/>
                </a:ext>
              </a:extLst>
            </p:cNvPr>
            <p:cNvSpPr>
              <a:spLocks noChangeArrowheads="1"/>
            </p:cNvSpPr>
            <p:nvPr/>
          </p:nvSpPr>
          <p:spPr bwMode="gray">
            <a:xfrm>
              <a:off x="4338380" y="2994731"/>
              <a:ext cx="5124545" cy="1316574"/>
            </a:xfrm>
            <a:prstGeom prst="roundRect">
              <a:avLst>
                <a:gd name="adj" fmla="val 11505"/>
              </a:avLst>
            </a:prstGeom>
            <a:noFill/>
            <a:ln w="15875" cap="flat" cmpd="sng" algn="ctr">
              <a:solidFill>
                <a:schemeClr val="accent1"/>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zh-CN" dirty="0"/>
                <a:t>从数据库列表中选择要连接的数据库类型。根据选中数据库的类型不同，要设置的访问方式和连接参数设置也不同</a:t>
              </a:r>
              <a:endParaRPr lang="zh-CN" altLang="zh-CN" sz="1600" dirty="0">
                <a:solidFill>
                  <a:schemeClr val="tx1">
                    <a:lumMod val="75000"/>
                    <a:lumOff val="25000"/>
                  </a:schemeClr>
                </a:solidFill>
                <a:latin typeface="微软雅黑" panose="020B0503020204020204" charset="-122"/>
                <a:ea typeface="微软雅黑" panose="020B0503020204020204" charset="-122"/>
              </a:endParaRPr>
            </a:p>
          </p:txBody>
        </p:sp>
        <p:sp>
          <p:nvSpPr>
            <p:cNvPr id="10" name="标题2">
              <a:extLst>
                <a:ext uri="{FF2B5EF4-FFF2-40B4-BE49-F238E27FC236}">
                  <a16:creationId xmlns:a16="http://schemas.microsoft.com/office/drawing/2014/main" id="{3DA17A5B-31D1-4105-A3AF-F1887AE9D529}"/>
                </a:ext>
              </a:extLst>
            </p:cNvPr>
            <p:cNvSpPr>
              <a:spLocks noChangeArrowheads="1"/>
            </p:cNvSpPr>
            <p:nvPr/>
          </p:nvSpPr>
          <p:spPr bwMode="gray">
            <a:xfrm>
              <a:off x="2965953" y="2994731"/>
              <a:ext cx="1372428" cy="1316574"/>
            </a:xfrm>
            <a:prstGeom prst="roundRect">
              <a:avLst>
                <a:gd name="adj" fmla="val 11921"/>
              </a:avLst>
            </a:prstGeom>
            <a:solidFill>
              <a:schemeClr val="accent5"/>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b="1" dirty="0">
                  <a:solidFill>
                    <a:sysClr val="window" lastClr="FFFFFF">
                      <a:lumMod val="95000"/>
                    </a:sysClr>
                  </a:solidFill>
                  <a:latin typeface="微软雅黑" panose="020B0503020204020204" charset="-122"/>
                  <a:ea typeface="微软雅黑" panose="020B0503020204020204" charset="-122"/>
                </a:rPr>
                <a:t>连接类型</a:t>
              </a:r>
              <a:endParaRPr lang="zh-CN" altLang="zh-CN" b="1" dirty="0">
                <a:solidFill>
                  <a:sysClr val="window" lastClr="FFFFFF">
                    <a:lumMod val="95000"/>
                  </a:sysClr>
                </a:solidFill>
                <a:latin typeface="微软雅黑" panose="020B0503020204020204" charset="-122"/>
                <a:ea typeface="微软雅黑" panose="020B0503020204020204" charset="-122"/>
              </a:endParaRPr>
            </a:p>
          </p:txBody>
        </p:sp>
        <p:sp>
          <p:nvSpPr>
            <p:cNvPr id="11" name="文本3">
              <a:extLst>
                <a:ext uri="{FF2B5EF4-FFF2-40B4-BE49-F238E27FC236}">
                  <a16:creationId xmlns:a16="http://schemas.microsoft.com/office/drawing/2014/main" id="{6673F54E-AFA7-42B9-A9F8-8F95C8C8E3E2}"/>
                </a:ext>
              </a:extLst>
            </p:cNvPr>
            <p:cNvSpPr>
              <a:spLocks noChangeArrowheads="1"/>
            </p:cNvSpPr>
            <p:nvPr/>
          </p:nvSpPr>
          <p:spPr bwMode="ltGray">
            <a:xfrm>
              <a:off x="4338380" y="4586359"/>
              <a:ext cx="5124545" cy="1304829"/>
            </a:xfrm>
            <a:prstGeom prst="roundRect">
              <a:avLst>
                <a:gd name="adj" fmla="val 11505"/>
              </a:avLst>
            </a:prstGeom>
            <a:noFill/>
            <a:ln w="15875" cap="flat" cmpd="sng" algn="ctr">
              <a:solidFill>
                <a:schemeClr val="accent1"/>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zh-CN" dirty="0"/>
                <a:t>在列表里可以选择可用的访问方式。一般都使用</a:t>
              </a:r>
              <a:r>
                <a:rPr lang="en-US" altLang="zh-CN" dirty="0"/>
                <a:t>JDBC</a:t>
              </a:r>
              <a:r>
                <a:rPr lang="zh-CN" altLang="zh-CN" dirty="0"/>
                <a:t>连接，不过也可以使用</a:t>
              </a:r>
              <a:r>
                <a:rPr lang="en-US" altLang="zh-CN" dirty="0"/>
                <a:t>ODBC</a:t>
              </a:r>
              <a:r>
                <a:rPr lang="zh-CN" altLang="zh-CN" dirty="0"/>
                <a:t>数据源、</a:t>
              </a:r>
              <a:r>
                <a:rPr lang="en-US" altLang="zh-CN" dirty="0"/>
                <a:t>JNDI</a:t>
              </a:r>
              <a:r>
                <a:rPr lang="zh-CN" altLang="zh-CN" dirty="0"/>
                <a:t>数据源、</a:t>
              </a:r>
              <a:r>
                <a:rPr lang="en-US" altLang="zh-CN" dirty="0"/>
                <a:t>Oracle</a:t>
              </a:r>
              <a:r>
                <a:rPr lang="zh-CN" altLang="zh-CN" dirty="0"/>
                <a:t>的</a:t>
              </a:r>
              <a:r>
                <a:rPr lang="en-US" altLang="zh-CN" dirty="0"/>
                <a:t>OCI</a:t>
              </a:r>
              <a:r>
                <a:rPr lang="zh-CN" altLang="zh-CN" dirty="0"/>
                <a:t>连接</a:t>
              </a:r>
              <a:endParaRPr lang="zh-CN" altLang="zh-CN" sz="1600" dirty="0">
                <a:solidFill>
                  <a:schemeClr val="tx1">
                    <a:lumMod val="75000"/>
                    <a:lumOff val="25000"/>
                  </a:schemeClr>
                </a:solidFill>
                <a:latin typeface="微软雅黑" panose="020B0503020204020204" charset="-122"/>
                <a:ea typeface="微软雅黑" panose="020B0503020204020204" charset="-122"/>
              </a:endParaRPr>
            </a:p>
          </p:txBody>
        </p:sp>
        <p:sp>
          <p:nvSpPr>
            <p:cNvPr id="12" name="标题3">
              <a:extLst>
                <a:ext uri="{FF2B5EF4-FFF2-40B4-BE49-F238E27FC236}">
                  <a16:creationId xmlns:a16="http://schemas.microsoft.com/office/drawing/2014/main" id="{626E52E1-B122-4ACD-B79C-82D98B9EE322}"/>
                </a:ext>
              </a:extLst>
            </p:cNvPr>
            <p:cNvSpPr>
              <a:spLocks noChangeArrowheads="1"/>
            </p:cNvSpPr>
            <p:nvPr/>
          </p:nvSpPr>
          <p:spPr bwMode="gray">
            <a:xfrm>
              <a:off x="2965953" y="4586359"/>
              <a:ext cx="1372427" cy="1304829"/>
            </a:xfrm>
            <a:prstGeom prst="roundRect">
              <a:avLst>
                <a:gd name="adj" fmla="val 11921"/>
              </a:avLst>
            </a:prstGeom>
            <a:solidFill>
              <a:schemeClr val="accent5"/>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b="1" dirty="0">
                  <a:solidFill>
                    <a:sysClr val="window" lastClr="FFFFFF">
                      <a:lumMod val="95000"/>
                    </a:sysClr>
                  </a:solidFill>
                  <a:latin typeface="微软雅黑" panose="020B0503020204020204" charset="-122"/>
                  <a:ea typeface="微软雅黑" panose="020B0503020204020204" charset="-122"/>
                </a:rPr>
                <a:t>访问方式</a:t>
              </a:r>
              <a:endParaRPr lang="zh-CN" altLang="zh-CN" b="1" dirty="0">
                <a:solidFill>
                  <a:sysClr val="window" lastClr="FFFFFF">
                    <a:lumMod val="95000"/>
                  </a:sysClr>
                </a:solidFill>
                <a:latin typeface="微软雅黑" panose="020B0503020204020204" charset="-122"/>
                <a:ea typeface="微软雅黑" panose="020B0503020204020204" charset="-122"/>
              </a:endParaRPr>
            </a:p>
          </p:txBody>
        </p:sp>
        <p:sp>
          <p:nvSpPr>
            <p:cNvPr id="13" name="Oval 19">
              <a:extLst>
                <a:ext uri="{FF2B5EF4-FFF2-40B4-BE49-F238E27FC236}">
                  <a16:creationId xmlns:a16="http://schemas.microsoft.com/office/drawing/2014/main" id="{58A78687-E4A2-4C36-9C97-F8EF44A0AA92}"/>
                </a:ext>
              </a:extLst>
            </p:cNvPr>
            <p:cNvSpPr>
              <a:spLocks noChangeArrowheads="1"/>
            </p:cNvSpPr>
            <p:nvPr/>
          </p:nvSpPr>
          <p:spPr bwMode="auto">
            <a:xfrm>
              <a:off x="757150" y="2852591"/>
              <a:ext cx="1637919" cy="1600853"/>
            </a:xfrm>
            <a:prstGeom prst="ellipse">
              <a:avLst/>
            </a:prstGeom>
            <a:solidFill>
              <a:schemeClr val="accent2"/>
            </a:solidFill>
            <a:ln w="9525">
              <a:noFill/>
              <a:roun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defRPr/>
              </a:pPr>
              <a:r>
                <a:rPr lang="zh-CN" altLang="en-US" sz="2400" b="1" kern="0" dirty="0">
                  <a:solidFill>
                    <a:schemeClr val="bg1"/>
                  </a:solidFill>
                  <a:latin typeface="Arial" panose="020B0604020202020204" pitchFamily="34" charset="0"/>
                  <a:ea typeface="微软雅黑" panose="020B0503020204020204" charset="-122"/>
                </a:rPr>
                <a:t>数据库连接</a:t>
              </a:r>
            </a:p>
          </p:txBody>
        </p:sp>
      </p:grpSp>
    </p:spTree>
    <p:custDataLst>
      <p:tags r:id="rId1"/>
    </p:custDataLst>
    <p:extLst>
      <p:ext uri="{BB962C8B-B14F-4D97-AF65-F5344CB8AC3E}">
        <p14:creationId xmlns:p14="http://schemas.microsoft.com/office/powerpoint/2010/main" val="95544997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基于数据库的数据导入与导出</a:t>
            </a:r>
          </a:p>
        </p:txBody>
      </p:sp>
      <p:sp>
        <p:nvSpPr>
          <p:cNvPr id="3" name="TextBox 54">
            <a:extLst>
              <a:ext uri="{FF2B5EF4-FFF2-40B4-BE49-F238E27FC236}">
                <a16:creationId xmlns:a16="http://schemas.microsoft.com/office/drawing/2014/main" id="{1D6D1726-CC8D-4009-B911-E8ADEA2FD696}"/>
              </a:ext>
            </a:extLst>
          </p:cNvPr>
          <p:cNvSpPr txBox="1"/>
          <p:nvPr/>
        </p:nvSpPr>
        <p:spPr>
          <a:xfrm>
            <a:off x="4776477" y="1137086"/>
            <a:ext cx="4037325" cy="215444"/>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zh-CN" sz="1400" dirty="0">
                <a:solidFill>
                  <a:schemeClr val="tx1"/>
                </a:solidFill>
              </a:rPr>
              <a:t>数据库服务器的主机名或</a:t>
            </a:r>
            <a:r>
              <a:rPr lang="en-US" altLang="zh-CN" sz="1400" dirty="0">
                <a:solidFill>
                  <a:schemeClr val="tx1"/>
                </a:solidFill>
              </a:rPr>
              <a:t>IP</a:t>
            </a:r>
            <a:r>
              <a:rPr lang="zh-CN" altLang="zh-CN" sz="1400" dirty="0">
                <a:solidFill>
                  <a:schemeClr val="tx1"/>
                </a:solidFill>
              </a:rPr>
              <a:t>地址。</a:t>
            </a:r>
          </a:p>
        </p:txBody>
      </p:sp>
      <p:sp>
        <p:nvSpPr>
          <p:cNvPr id="4" name="Freeform 5">
            <a:extLst>
              <a:ext uri="{FF2B5EF4-FFF2-40B4-BE49-F238E27FC236}">
                <a16:creationId xmlns:a16="http://schemas.microsoft.com/office/drawing/2014/main" id="{A98A8CE1-6500-4991-BAFF-8E0C81FEA321}"/>
              </a:ext>
            </a:extLst>
          </p:cNvPr>
          <p:cNvSpPr/>
          <p:nvPr/>
        </p:nvSpPr>
        <p:spPr bwMode="auto">
          <a:xfrm rot="5400000">
            <a:off x="1107108" y="1428129"/>
            <a:ext cx="2779779" cy="24747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100000">
                <a:srgbClr val="C00000"/>
              </a:gs>
              <a:gs pos="0">
                <a:srgbClr val="C00000"/>
              </a:gs>
            </a:gsLst>
            <a:lin ang="10800000" scaled="1"/>
          </a:gradFill>
          <a:ln w="9525" cap="flat">
            <a:noFill/>
            <a:prstDash val="solid"/>
            <a:miter lim="800000"/>
          </a:ln>
        </p:spPr>
        <p:txBody>
          <a:bodyPr vert="horz" wrap="square" lIns="121884" tIns="60941" rIns="121884" bIns="60941" numCol="1" anchor="t" anchorCtr="0" compatLnSpc="1"/>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9025" algn="l" defTabSz="1088390" rtl="0" eaLnBrk="1" latinLnBrk="0" hangingPunct="1">
              <a:defRPr sz="2100" kern="1200">
                <a:solidFill>
                  <a:schemeClr val="tx1"/>
                </a:solidFill>
                <a:latin typeface="+mn-lt"/>
                <a:ea typeface="+mn-ea"/>
                <a:cs typeface="+mn-cs"/>
              </a:defRPr>
            </a:lvl3pPr>
            <a:lvl4pPr marL="1633220" algn="l" defTabSz="1088390" rtl="0" eaLnBrk="1" latinLnBrk="0" hangingPunct="1">
              <a:defRPr sz="2100" kern="1200">
                <a:solidFill>
                  <a:schemeClr val="tx1"/>
                </a:solidFill>
                <a:latin typeface="+mn-lt"/>
                <a:ea typeface="+mn-ea"/>
                <a:cs typeface="+mn-cs"/>
              </a:defRPr>
            </a:lvl4pPr>
            <a:lvl5pPr marL="2178050" algn="l" defTabSz="1088390" rtl="0" eaLnBrk="1" latinLnBrk="0" hangingPunct="1">
              <a:defRPr sz="2100" kern="1200">
                <a:solidFill>
                  <a:schemeClr val="tx1"/>
                </a:solidFill>
                <a:latin typeface="+mn-lt"/>
                <a:ea typeface="+mn-ea"/>
                <a:cs typeface="+mn-cs"/>
              </a:defRPr>
            </a:lvl5pPr>
            <a:lvl6pPr marL="2722245" algn="l" defTabSz="1088390" rtl="0" eaLnBrk="1" latinLnBrk="0" hangingPunct="1">
              <a:defRPr sz="2100" kern="1200">
                <a:solidFill>
                  <a:schemeClr val="tx1"/>
                </a:solidFill>
                <a:latin typeface="+mn-lt"/>
                <a:ea typeface="+mn-ea"/>
                <a:cs typeface="+mn-cs"/>
              </a:defRPr>
            </a:lvl6pPr>
            <a:lvl7pPr marL="3267075" algn="l" defTabSz="1088390" rtl="0" eaLnBrk="1" latinLnBrk="0" hangingPunct="1">
              <a:defRPr sz="2100" kern="1200">
                <a:solidFill>
                  <a:schemeClr val="tx1"/>
                </a:solidFill>
                <a:latin typeface="+mn-lt"/>
                <a:ea typeface="+mn-ea"/>
                <a:cs typeface="+mn-cs"/>
              </a:defRPr>
            </a:lvl7pPr>
            <a:lvl8pPr marL="3811270" algn="l" defTabSz="1088390" rtl="0" eaLnBrk="1" latinLnBrk="0" hangingPunct="1">
              <a:defRPr sz="2100" kern="1200">
                <a:solidFill>
                  <a:schemeClr val="tx1"/>
                </a:solidFill>
                <a:latin typeface="+mn-lt"/>
                <a:ea typeface="+mn-ea"/>
                <a:cs typeface="+mn-cs"/>
              </a:defRPr>
            </a:lvl8pPr>
            <a:lvl9pPr marL="4356100" algn="l" defTabSz="1088390" rtl="0" eaLnBrk="1" latinLnBrk="0" hangingPunct="1">
              <a:defRPr sz="2100" kern="1200">
                <a:solidFill>
                  <a:schemeClr val="tx1"/>
                </a:solidFill>
                <a:latin typeface="+mn-lt"/>
                <a:ea typeface="+mn-ea"/>
                <a:cs typeface="+mn-cs"/>
              </a:defRPr>
            </a:lvl9pPr>
          </a:lstStyle>
          <a:p>
            <a:pPr defTabSz="1218565">
              <a:defRPr/>
            </a:pPr>
            <a:endParaRPr lang="zh-CN" altLang="en-US" sz="1800" kern="0">
              <a:solidFill>
                <a:sysClr val="windowText" lastClr="000000"/>
              </a:solidFill>
              <a:cs typeface="+mn-ea"/>
              <a:sym typeface="+mn-lt"/>
            </a:endParaRPr>
          </a:p>
        </p:txBody>
      </p:sp>
      <p:sp>
        <p:nvSpPr>
          <p:cNvPr id="5" name="TextBox 56">
            <a:extLst>
              <a:ext uri="{FF2B5EF4-FFF2-40B4-BE49-F238E27FC236}">
                <a16:creationId xmlns:a16="http://schemas.microsoft.com/office/drawing/2014/main" id="{2F276123-5A3D-4289-9A19-E14B6B9AD871}"/>
              </a:ext>
            </a:extLst>
          </p:cNvPr>
          <p:cNvSpPr txBox="1"/>
          <p:nvPr/>
        </p:nvSpPr>
        <p:spPr>
          <a:xfrm>
            <a:off x="1886471" y="1829191"/>
            <a:ext cx="1251199" cy="1724318"/>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defTabSz="1218565">
              <a:defRPr/>
            </a:pPr>
            <a:r>
              <a:rPr lang="zh-CN" altLang="en-US" sz="3735" kern="0" dirty="0">
                <a:solidFill>
                  <a:sysClr val="window" lastClr="FFFFFF"/>
                </a:solidFill>
                <a:latin typeface="+mn-lt"/>
                <a:ea typeface="+mn-ea"/>
                <a:cs typeface="+mn-ea"/>
                <a:sym typeface="+mn-lt"/>
              </a:rPr>
              <a:t>一般连接参数</a:t>
            </a:r>
          </a:p>
        </p:txBody>
      </p:sp>
      <p:sp>
        <p:nvSpPr>
          <p:cNvPr id="6" name="Freeform 5">
            <a:extLst>
              <a:ext uri="{FF2B5EF4-FFF2-40B4-BE49-F238E27FC236}">
                <a16:creationId xmlns:a16="http://schemas.microsoft.com/office/drawing/2014/main" id="{82D68A8E-33B1-4947-85C9-C0AA87290852}"/>
              </a:ext>
            </a:extLst>
          </p:cNvPr>
          <p:cNvSpPr/>
          <p:nvPr/>
        </p:nvSpPr>
        <p:spPr bwMode="auto">
          <a:xfrm rot="5400000">
            <a:off x="949657" y="1308069"/>
            <a:ext cx="3049749" cy="268697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chemeClr val="tx1">
                <a:lumMod val="75000"/>
                <a:lumOff val="25000"/>
              </a:schemeClr>
            </a:solidFill>
            <a:prstDash val="solid"/>
            <a:miter lim="800000"/>
          </a:ln>
        </p:spPr>
        <p:txBody>
          <a:bodyPr vert="horz" wrap="square" lIns="121884" tIns="60941" rIns="121884" bIns="60941" numCol="1" anchor="t" anchorCtr="0" compatLnSpc="1"/>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9025" algn="l" defTabSz="1088390" rtl="0" eaLnBrk="1" latinLnBrk="0" hangingPunct="1">
              <a:defRPr sz="2100" kern="1200">
                <a:solidFill>
                  <a:schemeClr val="tx1"/>
                </a:solidFill>
                <a:latin typeface="+mn-lt"/>
                <a:ea typeface="+mn-ea"/>
                <a:cs typeface="+mn-cs"/>
              </a:defRPr>
            </a:lvl3pPr>
            <a:lvl4pPr marL="1633220" algn="l" defTabSz="1088390" rtl="0" eaLnBrk="1" latinLnBrk="0" hangingPunct="1">
              <a:defRPr sz="2100" kern="1200">
                <a:solidFill>
                  <a:schemeClr val="tx1"/>
                </a:solidFill>
                <a:latin typeface="+mn-lt"/>
                <a:ea typeface="+mn-ea"/>
                <a:cs typeface="+mn-cs"/>
              </a:defRPr>
            </a:lvl4pPr>
            <a:lvl5pPr marL="2178050" algn="l" defTabSz="1088390" rtl="0" eaLnBrk="1" latinLnBrk="0" hangingPunct="1">
              <a:defRPr sz="2100" kern="1200">
                <a:solidFill>
                  <a:schemeClr val="tx1"/>
                </a:solidFill>
                <a:latin typeface="+mn-lt"/>
                <a:ea typeface="+mn-ea"/>
                <a:cs typeface="+mn-cs"/>
              </a:defRPr>
            </a:lvl5pPr>
            <a:lvl6pPr marL="2722245" algn="l" defTabSz="1088390" rtl="0" eaLnBrk="1" latinLnBrk="0" hangingPunct="1">
              <a:defRPr sz="2100" kern="1200">
                <a:solidFill>
                  <a:schemeClr val="tx1"/>
                </a:solidFill>
                <a:latin typeface="+mn-lt"/>
                <a:ea typeface="+mn-ea"/>
                <a:cs typeface="+mn-cs"/>
              </a:defRPr>
            </a:lvl6pPr>
            <a:lvl7pPr marL="3267075" algn="l" defTabSz="1088390" rtl="0" eaLnBrk="1" latinLnBrk="0" hangingPunct="1">
              <a:defRPr sz="2100" kern="1200">
                <a:solidFill>
                  <a:schemeClr val="tx1"/>
                </a:solidFill>
                <a:latin typeface="+mn-lt"/>
                <a:ea typeface="+mn-ea"/>
                <a:cs typeface="+mn-cs"/>
              </a:defRPr>
            </a:lvl7pPr>
            <a:lvl8pPr marL="3811270" algn="l" defTabSz="1088390" rtl="0" eaLnBrk="1" latinLnBrk="0" hangingPunct="1">
              <a:defRPr sz="2100" kern="1200">
                <a:solidFill>
                  <a:schemeClr val="tx1"/>
                </a:solidFill>
                <a:latin typeface="+mn-lt"/>
                <a:ea typeface="+mn-ea"/>
                <a:cs typeface="+mn-cs"/>
              </a:defRPr>
            </a:lvl8pPr>
            <a:lvl9pPr marL="4356100" algn="l" defTabSz="1088390" rtl="0" eaLnBrk="1" latinLnBrk="0" hangingPunct="1">
              <a:defRPr sz="2100" kern="1200">
                <a:solidFill>
                  <a:schemeClr val="tx1"/>
                </a:solidFill>
                <a:latin typeface="+mn-lt"/>
                <a:ea typeface="+mn-ea"/>
                <a:cs typeface="+mn-cs"/>
              </a:defRPr>
            </a:lvl9pPr>
          </a:lstStyle>
          <a:p>
            <a:pPr defTabSz="1218565">
              <a:defRPr/>
            </a:pPr>
            <a:endParaRPr lang="zh-CN" altLang="en-US" sz="1800" kern="0">
              <a:solidFill>
                <a:sysClr val="windowText" lastClr="000000"/>
              </a:solidFill>
              <a:cs typeface="+mn-ea"/>
              <a:sym typeface="+mn-lt"/>
            </a:endParaRPr>
          </a:p>
        </p:txBody>
      </p:sp>
      <p:sp>
        <p:nvSpPr>
          <p:cNvPr id="7" name="椭圆 6">
            <a:extLst>
              <a:ext uri="{FF2B5EF4-FFF2-40B4-BE49-F238E27FC236}">
                <a16:creationId xmlns:a16="http://schemas.microsoft.com/office/drawing/2014/main" id="{00526AFD-2586-4BFC-B801-83A029D13A8C}"/>
              </a:ext>
            </a:extLst>
          </p:cNvPr>
          <p:cNvSpPr/>
          <p:nvPr/>
        </p:nvSpPr>
        <p:spPr>
          <a:xfrm>
            <a:off x="2925953" y="1017176"/>
            <a:ext cx="510352" cy="516858"/>
          </a:xfrm>
          <a:prstGeom prst="ellipse">
            <a:avLst/>
          </a:prstGeom>
          <a:solidFill>
            <a:schemeClr val="tx1">
              <a:lumMod val="75000"/>
              <a:lumOff val="25000"/>
            </a:schemeClr>
          </a:solidFill>
          <a:ln w="25400" cap="flat" cmpd="sng" algn="ctr">
            <a:solidFill>
              <a:sysClr val="window" lastClr="FFFFFF">
                <a:lumMod val="75000"/>
              </a:sysClr>
            </a:solidFill>
            <a:prstDash val="solid"/>
          </a:ln>
          <a:effectLst/>
        </p:spPr>
        <p:txBody>
          <a:bodyPr lIns="121884" tIns="60941" rIns="121884" bIns="60941" rtlCol="0" anchor="ct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9025" algn="l" defTabSz="1088390" rtl="0" eaLnBrk="1" latinLnBrk="0" hangingPunct="1">
              <a:defRPr sz="2100" kern="1200">
                <a:solidFill>
                  <a:schemeClr val="tx1"/>
                </a:solidFill>
                <a:latin typeface="+mn-lt"/>
                <a:ea typeface="+mn-ea"/>
                <a:cs typeface="+mn-cs"/>
              </a:defRPr>
            </a:lvl3pPr>
            <a:lvl4pPr marL="1633220" algn="l" defTabSz="1088390" rtl="0" eaLnBrk="1" latinLnBrk="0" hangingPunct="1">
              <a:defRPr sz="2100" kern="1200">
                <a:solidFill>
                  <a:schemeClr val="tx1"/>
                </a:solidFill>
                <a:latin typeface="+mn-lt"/>
                <a:ea typeface="+mn-ea"/>
                <a:cs typeface="+mn-cs"/>
              </a:defRPr>
            </a:lvl4pPr>
            <a:lvl5pPr marL="2178050" algn="l" defTabSz="1088390" rtl="0" eaLnBrk="1" latinLnBrk="0" hangingPunct="1">
              <a:defRPr sz="2100" kern="1200">
                <a:solidFill>
                  <a:schemeClr val="tx1"/>
                </a:solidFill>
                <a:latin typeface="+mn-lt"/>
                <a:ea typeface="+mn-ea"/>
                <a:cs typeface="+mn-cs"/>
              </a:defRPr>
            </a:lvl5pPr>
            <a:lvl6pPr marL="2722245" algn="l" defTabSz="1088390" rtl="0" eaLnBrk="1" latinLnBrk="0" hangingPunct="1">
              <a:defRPr sz="2100" kern="1200">
                <a:solidFill>
                  <a:schemeClr val="tx1"/>
                </a:solidFill>
                <a:latin typeface="+mn-lt"/>
                <a:ea typeface="+mn-ea"/>
                <a:cs typeface="+mn-cs"/>
              </a:defRPr>
            </a:lvl6pPr>
            <a:lvl7pPr marL="3267075" algn="l" defTabSz="1088390" rtl="0" eaLnBrk="1" latinLnBrk="0" hangingPunct="1">
              <a:defRPr sz="2100" kern="1200">
                <a:solidFill>
                  <a:schemeClr val="tx1"/>
                </a:solidFill>
                <a:latin typeface="+mn-lt"/>
                <a:ea typeface="+mn-ea"/>
                <a:cs typeface="+mn-cs"/>
              </a:defRPr>
            </a:lvl7pPr>
            <a:lvl8pPr marL="3811270" algn="l" defTabSz="1088390" rtl="0" eaLnBrk="1" latinLnBrk="0" hangingPunct="1">
              <a:defRPr sz="2100" kern="1200">
                <a:solidFill>
                  <a:schemeClr val="tx1"/>
                </a:solidFill>
                <a:latin typeface="+mn-lt"/>
                <a:ea typeface="+mn-ea"/>
                <a:cs typeface="+mn-cs"/>
              </a:defRPr>
            </a:lvl8pPr>
            <a:lvl9pPr marL="4356100" algn="l" defTabSz="1088390" rtl="0" eaLnBrk="1" latinLnBrk="0" hangingPunct="1">
              <a:defRPr sz="2100" kern="1200">
                <a:solidFill>
                  <a:schemeClr val="tx1"/>
                </a:solidFill>
                <a:latin typeface="+mn-lt"/>
                <a:ea typeface="+mn-ea"/>
                <a:cs typeface="+mn-cs"/>
              </a:defRPr>
            </a:lvl9pPr>
          </a:lstStyle>
          <a:p>
            <a:pPr defTabSz="1218565">
              <a:defRPr/>
            </a:pPr>
            <a:r>
              <a:rPr lang="en-US" altLang="zh-CN" sz="1800" kern="0" dirty="0">
                <a:solidFill>
                  <a:sysClr val="window" lastClr="FFFFFF"/>
                </a:solidFill>
                <a:cs typeface="+mn-ea"/>
                <a:sym typeface="+mn-lt"/>
              </a:rPr>
              <a:t>1</a:t>
            </a:r>
            <a:endParaRPr lang="zh-CN" altLang="en-US" sz="1800" kern="0" dirty="0">
              <a:solidFill>
                <a:sysClr val="window" lastClr="FFFFFF"/>
              </a:solidFill>
              <a:cs typeface="+mn-ea"/>
              <a:sym typeface="+mn-lt"/>
            </a:endParaRPr>
          </a:p>
        </p:txBody>
      </p:sp>
      <p:sp>
        <p:nvSpPr>
          <p:cNvPr id="8" name="椭圆 7">
            <a:extLst>
              <a:ext uri="{FF2B5EF4-FFF2-40B4-BE49-F238E27FC236}">
                <a16:creationId xmlns:a16="http://schemas.microsoft.com/office/drawing/2014/main" id="{72C03BA6-F03F-461B-AD30-0CADD579BB8D}"/>
              </a:ext>
            </a:extLst>
          </p:cNvPr>
          <p:cNvSpPr/>
          <p:nvPr/>
        </p:nvSpPr>
        <p:spPr>
          <a:xfrm>
            <a:off x="3587368" y="1776074"/>
            <a:ext cx="510352" cy="516858"/>
          </a:xfrm>
          <a:prstGeom prst="ellipse">
            <a:avLst/>
          </a:prstGeom>
          <a:solidFill>
            <a:schemeClr val="tx1">
              <a:lumMod val="75000"/>
              <a:lumOff val="25000"/>
            </a:schemeClr>
          </a:solidFill>
          <a:ln w="25400" cap="flat" cmpd="sng" algn="ctr">
            <a:solidFill>
              <a:sysClr val="window" lastClr="FFFFFF">
                <a:lumMod val="75000"/>
              </a:sysClr>
            </a:solidFill>
            <a:prstDash val="solid"/>
          </a:ln>
          <a:effectLst/>
        </p:spPr>
        <p:txBody>
          <a:bodyPr lIns="121884" tIns="60941" rIns="121884" bIns="60941" rtlCol="0" anchor="ct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9025" algn="l" defTabSz="1088390" rtl="0" eaLnBrk="1" latinLnBrk="0" hangingPunct="1">
              <a:defRPr sz="2100" kern="1200">
                <a:solidFill>
                  <a:schemeClr val="tx1"/>
                </a:solidFill>
                <a:latin typeface="+mn-lt"/>
                <a:ea typeface="+mn-ea"/>
                <a:cs typeface="+mn-cs"/>
              </a:defRPr>
            </a:lvl3pPr>
            <a:lvl4pPr marL="1633220" algn="l" defTabSz="1088390" rtl="0" eaLnBrk="1" latinLnBrk="0" hangingPunct="1">
              <a:defRPr sz="2100" kern="1200">
                <a:solidFill>
                  <a:schemeClr val="tx1"/>
                </a:solidFill>
                <a:latin typeface="+mn-lt"/>
                <a:ea typeface="+mn-ea"/>
                <a:cs typeface="+mn-cs"/>
              </a:defRPr>
            </a:lvl4pPr>
            <a:lvl5pPr marL="2178050" algn="l" defTabSz="1088390" rtl="0" eaLnBrk="1" latinLnBrk="0" hangingPunct="1">
              <a:defRPr sz="2100" kern="1200">
                <a:solidFill>
                  <a:schemeClr val="tx1"/>
                </a:solidFill>
                <a:latin typeface="+mn-lt"/>
                <a:ea typeface="+mn-ea"/>
                <a:cs typeface="+mn-cs"/>
              </a:defRPr>
            </a:lvl5pPr>
            <a:lvl6pPr marL="2722245" algn="l" defTabSz="1088390" rtl="0" eaLnBrk="1" latinLnBrk="0" hangingPunct="1">
              <a:defRPr sz="2100" kern="1200">
                <a:solidFill>
                  <a:schemeClr val="tx1"/>
                </a:solidFill>
                <a:latin typeface="+mn-lt"/>
                <a:ea typeface="+mn-ea"/>
                <a:cs typeface="+mn-cs"/>
              </a:defRPr>
            </a:lvl6pPr>
            <a:lvl7pPr marL="3267075" algn="l" defTabSz="1088390" rtl="0" eaLnBrk="1" latinLnBrk="0" hangingPunct="1">
              <a:defRPr sz="2100" kern="1200">
                <a:solidFill>
                  <a:schemeClr val="tx1"/>
                </a:solidFill>
                <a:latin typeface="+mn-lt"/>
                <a:ea typeface="+mn-ea"/>
                <a:cs typeface="+mn-cs"/>
              </a:defRPr>
            </a:lvl7pPr>
            <a:lvl8pPr marL="3811270" algn="l" defTabSz="1088390" rtl="0" eaLnBrk="1" latinLnBrk="0" hangingPunct="1">
              <a:defRPr sz="2100" kern="1200">
                <a:solidFill>
                  <a:schemeClr val="tx1"/>
                </a:solidFill>
                <a:latin typeface="+mn-lt"/>
                <a:ea typeface="+mn-ea"/>
                <a:cs typeface="+mn-cs"/>
              </a:defRPr>
            </a:lvl8pPr>
            <a:lvl9pPr marL="4356100" algn="l" defTabSz="1088390" rtl="0" eaLnBrk="1" latinLnBrk="0" hangingPunct="1">
              <a:defRPr sz="2100" kern="1200">
                <a:solidFill>
                  <a:schemeClr val="tx1"/>
                </a:solidFill>
                <a:latin typeface="+mn-lt"/>
                <a:ea typeface="+mn-ea"/>
                <a:cs typeface="+mn-cs"/>
              </a:defRPr>
            </a:lvl9pPr>
          </a:lstStyle>
          <a:p>
            <a:pPr defTabSz="1218565">
              <a:defRPr/>
            </a:pPr>
            <a:r>
              <a:rPr lang="en-US" altLang="zh-CN" sz="1800" kern="0" dirty="0">
                <a:solidFill>
                  <a:sysClr val="window" lastClr="FFFFFF"/>
                </a:solidFill>
                <a:cs typeface="+mn-ea"/>
                <a:sym typeface="+mn-lt"/>
              </a:rPr>
              <a:t>2</a:t>
            </a:r>
            <a:endParaRPr lang="zh-CN" altLang="en-US" sz="1800" kern="0" dirty="0">
              <a:solidFill>
                <a:sysClr val="window" lastClr="FFFFFF"/>
              </a:solidFill>
              <a:cs typeface="+mn-ea"/>
              <a:sym typeface="+mn-lt"/>
            </a:endParaRPr>
          </a:p>
        </p:txBody>
      </p:sp>
      <p:sp>
        <p:nvSpPr>
          <p:cNvPr id="9" name="椭圆 8">
            <a:extLst>
              <a:ext uri="{FF2B5EF4-FFF2-40B4-BE49-F238E27FC236}">
                <a16:creationId xmlns:a16="http://schemas.microsoft.com/office/drawing/2014/main" id="{4DE2A50A-DA93-4412-97FD-26884C9AF0F9}"/>
              </a:ext>
            </a:extLst>
          </p:cNvPr>
          <p:cNvSpPr/>
          <p:nvPr/>
        </p:nvSpPr>
        <p:spPr>
          <a:xfrm>
            <a:off x="3022685" y="3757221"/>
            <a:ext cx="510352" cy="516858"/>
          </a:xfrm>
          <a:prstGeom prst="ellipse">
            <a:avLst/>
          </a:prstGeom>
          <a:solidFill>
            <a:schemeClr val="tx1">
              <a:lumMod val="75000"/>
              <a:lumOff val="25000"/>
            </a:schemeClr>
          </a:solidFill>
          <a:ln w="25400" cap="flat" cmpd="sng" algn="ctr">
            <a:solidFill>
              <a:sysClr val="window" lastClr="FFFFFF">
                <a:lumMod val="75000"/>
              </a:sysClr>
            </a:solidFill>
            <a:prstDash val="solid"/>
          </a:ln>
          <a:effectLst/>
        </p:spPr>
        <p:txBody>
          <a:bodyPr lIns="121884" tIns="60941" rIns="121884" bIns="60941" rtlCol="0" anchor="ct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9025" algn="l" defTabSz="1088390" rtl="0" eaLnBrk="1" latinLnBrk="0" hangingPunct="1">
              <a:defRPr sz="2100" kern="1200">
                <a:solidFill>
                  <a:schemeClr val="tx1"/>
                </a:solidFill>
                <a:latin typeface="+mn-lt"/>
                <a:ea typeface="+mn-ea"/>
                <a:cs typeface="+mn-cs"/>
              </a:defRPr>
            </a:lvl3pPr>
            <a:lvl4pPr marL="1633220" algn="l" defTabSz="1088390" rtl="0" eaLnBrk="1" latinLnBrk="0" hangingPunct="1">
              <a:defRPr sz="2100" kern="1200">
                <a:solidFill>
                  <a:schemeClr val="tx1"/>
                </a:solidFill>
                <a:latin typeface="+mn-lt"/>
                <a:ea typeface="+mn-ea"/>
                <a:cs typeface="+mn-cs"/>
              </a:defRPr>
            </a:lvl4pPr>
            <a:lvl5pPr marL="2178050" algn="l" defTabSz="1088390" rtl="0" eaLnBrk="1" latinLnBrk="0" hangingPunct="1">
              <a:defRPr sz="2100" kern="1200">
                <a:solidFill>
                  <a:schemeClr val="tx1"/>
                </a:solidFill>
                <a:latin typeface="+mn-lt"/>
                <a:ea typeface="+mn-ea"/>
                <a:cs typeface="+mn-cs"/>
              </a:defRPr>
            </a:lvl5pPr>
            <a:lvl6pPr marL="2722245" algn="l" defTabSz="1088390" rtl="0" eaLnBrk="1" latinLnBrk="0" hangingPunct="1">
              <a:defRPr sz="2100" kern="1200">
                <a:solidFill>
                  <a:schemeClr val="tx1"/>
                </a:solidFill>
                <a:latin typeface="+mn-lt"/>
                <a:ea typeface="+mn-ea"/>
                <a:cs typeface="+mn-cs"/>
              </a:defRPr>
            </a:lvl6pPr>
            <a:lvl7pPr marL="3267075" algn="l" defTabSz="1088390" rtl="0" eaLnBrk="1" latinLnBrk="0" hangingPunct="1">
              <a:defRPr sz="2100" kern="1200">
                <a:solidFill>
                  <a:schemeClr val="tx1"/>
                </a:solidFill>
                <a:latin typeface="+mn-lt"/>
                <a:ea typeface="+mn-ea"/>
                <a:cs typeface="+mn-cs"/>
              </a:defRPr>
            </a:lvl7pPr>
            <a:lvl8pPr marL="3811270" algn="l" defTabSz="1088390" rtl="0" eaLnBrk="1" latinLnBrk="0" hangingPunct="1">
              <a:defRPr sz="2100" kern="1200">
                <a:solidFill>
                  <a:schemeClr val="tx1"/>
                </a:solidFill>
                <a:latin typeface="+mn-lt"/>
                <a:ea typeface="+mn-ea"/>
                <a:cs typeface="+mn-cs"/>
              </a:defRPr>
            </a:lvl8pPr>
            <a:lvl9pPr marL="4356100" algn="l" defTabSz="1088390" rtl="0" eaLnBrk="1" latinLnBrk="0" hangingPunct="1">
              <a:defRPr sz="2100" kern="1200">
                <a:solidFill>
                  <a:schemeClr val="tx1"/>
                </a:solidFill>
                <a:latin typeface="+mn-lt"/>
                <a:ea typeface="+mn-ea"/>
                <a:cs typeface="+mn-cs"/>
              </a:defRPr>
            </a:lvl9pPr>
          </a:lstStyle>
          <a:p>
            <a:pPr defTabSz="1218565">
              <a:defRPr/>
            </a:pPr>
            <a:r>
              <a:rPr lang="en-US" altLang="zh-CN" sz="1800" kern="0" dirty="0">
                <a:solidFill>
                  <a:sysClr val="window" lastClr="FFFFFF"/>
                </a:solidFill>
                <a:cs typeface="+mn-ea"/>
                <a:sym typeface="+mn-lt"/>
              </a:rPr>
              <a:t>4</a:t>
            </a:r>
            <a:endParaRPr lang="zh-CN" altLang="en-US" sz="1800" kern="0" dirty="0">
              <a:solidFill>
                <a:sysClr val="window" lastClr="FFFFFF"/>
              </a:solidFill>
              <a:cs typeface="+mn-ea"/>
              <a:sym typeface="+mn-lt"/>
            </a:endParaRPr>
          </a:p>
        </p:txBody>
      </p:sp>
      <p:grpSp>
        <p:nvGrpSpPr>
          <p:cNvPr id="10" name="组合 9">
            <a:extLst>
              <a:ext uri="{FF2B5EF4-FFF2-40B4-BE49-F238E27FC236}">
                <a16:creationId xmlns:a16="http://schemas.microsoft.com/office/drawing/2014/main" id="{2B96CDA1-71EC-41D9-BBFB-1D0F625DD138}"/>
              </a:ext>
            </a:extLst>
          </p:cNvPr>
          <p:cNvGrpSpPr/>
          <p:nvPr/>
        </p:nvGrpSpPr>
        <p:grpSpPr>
          <a:xfrm>
            <a:off x="3390095" y="1092957"/>
            <a:ext cx="1254639" cy="321420"/>
            <a:chOff x="3513818" y="1963801"/>
            <a:chExt cx="1051729" cy="354618"/>
          </a:xfrm>
        </p:grpSpPr>
        <p:cxnSp>
          <p:nvCxnSpPr>
            <p:cNvPr id="19" name="直接连接符 18">
              <a:extLst>
                <a:ext uri="{FF2B5EF4-FFF2-40B4-BE49-F238E27FC236}">
                  <a16:creationId xmlns:a16="http://schemas.microsoft.com/office/drawing/2014/main" id="{3AF4C98C-821D-4C4A-AD73-4F20D54DCBB8}"/>
                </a:ext>
              </a:extLst>
            </p:cNvPr>
            <p:cNvCxnSpPr/>
            <p:nvPr/>
          </p:nvCxnSpPr>
          <p:spPr>
            <a:xfrm>
              <a:off x="3513818" y="2141110"/>
              <a:ext cx="1051729" cy="0"/>
            </a:xfrm>
            <a:prstGeom prst="line">
              <a:avLst/>
            </a:prstGeom>
            <a:noFill/>
            <a:ln w="9525" cap="flat" cmpd="sng" algn="ctr">
              <a:solidFill>
                <a:schemeClr val="tx1">
                  <a:lumMod val="75000"/>
                  <a:lumOff val="25000"/>
                </a:schemeClr>
              </a:solidFill>
              <a:prstDash val="dash"/>
              <a:tailEnd type="oval"/>
            </a:ln>
            <a:effectLst/>
          </p:spPr>
        </p:cxnSp>
        <p:cxnSp>
          <p:nvCxnSpPr>
            <p:cNvPr id="20" name="直接连接符 19">
              <a:extLst>
                <a:ext uri="{FF2B5EF4-FFF2-40B4-BE49-F238E27FC236}">
                  <a16:creationId xmlns:a16="http://schemas.microsoft.com/office/drawing/2014/main" id="{ABC64FF0-06CA-4406-88F6-0D95B97E05B1}"/>
                </a:ext>
              </a:extLst>
            </p:cNvPr>
            <p:cNvCxnSpPr/>
            <p:nvPr/>
          </p:nvCxnSpPr>
          <p:spPr>
            <a:xfrm>
              <a:off x="4565547" y="1963801"/>
              <a:ext cx="0" cy="354618"/>
            </a:xfrm>
            <a:prstGeom prst="line">
              <a:avLst/>
            </a:prstGeom>
            <a:noFill/>
            <a:ln w="9525" cap="flat" cmpd="sng" algn="ctr">
              <a:solidFill>
                <a:schemeClr val="tx1">
                  <a:lumMod val="75000"/>
                  <a:lumOff val="25000"/>
                </a:schemeClr>
              </a:solidFill>
              <a:prstDash val="solid"/>
            </a:ln>
            <a:effectLst/>
          </p:spPr>
        </p:cxnSp>
      </p:grpSp>
      <p:sp>
        <p:nvSpPr>
          <p:cNvPr id="11" name="TextBox 64">
            <a:extLst>
              <a:ext uri="{FF2B5EF4-FFF2-40B4-BE49-F238E27FC236}">
                <a16:creationId xmlns:a16="http://schemas.microsoft.com/office/drawing/2014/main" id="{EF3DC670-4F79-4E99-A551-FC43D2BE414B}"/>
              </a:ext>
            </a:extLst>
          </p:cNvPr>
          <p:cNvSpPr txBox="1"/>
          <p:nvPr/>
        </p:nvSpPr>
        <p:spPr>
          <a:xfrm>
            <a:off x="5488658" y="1936097"/>
            <a:ext cx="4037325" cy="215444"/>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zh-CN" sz="1400" dirty="0">
                <a:solidFill>
                  <a:schemeClr val="tx1"/>
                </a:solidFill>
              </a:rPr>
              <a:t>要访问的数据库名。</a:t>
            </a:r>
          </a:p>
        </p:txBody>
      </p:sp>
      <p:sp>
        <p:nvSpPr>
          <p:cNvPr id="12" name="TextBox 65">
            <a:extLst>
              <a:ext uri="{FF2B5EF4-FFF2-40B4-BE49-F238E27FC236}">
                <a16:creationId xmlns:a16="http://schemas.microsoft.com/office/drawing/2014/main" id="{46616429-F95A-4226-94EA-DBA177147FEC}"/>
              </a:ext>
            </a:extLst>
          </p:cNvPr>
          <p:cNvSpPr txBox="1"/>
          <p:nvPr/>
        </p:nvSpPr>
        <p:spPr>
          <a:xfrm>
            <a:off x="4955524" y="3967801"/>
            <a:ext cx="4037325" cy="215444"/>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zh-CN" sz="1400" dirty="0">
                <a:solidFill>
                  <a:schemeClr val="tx1"/>
                </a:solidFill>
              </a:rPr>
              <a:t>数据库服务器的用户名和密码。</a:t>
            </a:r>
          </a:p>
        </p:txBody>
      </p:sp>
      <p:grpSp>
        <p:nvGrpSpPr>
          <p:cNvPr id="13" name="组合 12">
            <a:extLst>
              <a:ext uri="{FF2B5EF4-FFF2-40B4-BE49-F238E27FC236}">
                <a16:creationId xmlns:a16="http://schemas.microsoft.com/office/drawing/2014/main" id="{BDC4C62A-860D-484D-AA9F-C0BF674C0B9F}"/>
              </a:ext>
            </a:extLst>
          </p:cNvPr>
          <p:cNvGrpSpPr/>
          <p:nvPr/>
        </p:nvGrpSpPr>
        <p:grpSpPr>
          <a:xfrm>
            <a:off x="4058697" y="1858215"/>
            <a:ext cx="1254639" cy="321420"/>
            <a:chOff x="3513818" y="1963801"/>
            <a:chExt cx="1051729" cy="354618"/>
          </a:xfrm>
        </p:grpSpPr>
        <p:cxnSp>
          <p:nvCxnSpPr>
            <p:cNvPr id="17" name="直接连接符 16">
              <a:extLst>
                <a:ext uri="{FF2B5EF4-FFF2-40B4-BE49-F238E27FC236}">
                  <a16:creationId xmlns:a16="http://schemas.microsoft.com/office/drawing/2014/main" id="{4FC0110D-AFE1-491D-8F83-197CD109E3BA}"/>
                </a:ext>
              </a:extLst>
            </p:cNvPr>
            <p:cNvCxnSpPr/>
            <p:nvPr/>
          </p:nvCxnSpPr>
          <p:spPr>
            <a:xfrm>
              <a:off x="3513818" y="2141110"/>
              <a:ext cx="1051729" cy="0"/>
            </a:xfrm>
            <a:prstGeom prst="line">
              <a:avLst/>
            </a:prstGeom>
            <a:noFill/>
            <a:ln w="9525" cap="flat" cmpd="sng" algn="ctr">
              <a:solidFill>
                <a:schemeClr val="tx1">
                  <a:lumMod val="75000"/>
                  <a:lumOff val="25000"/>
                </a:schemeClr>
              </a:solidFill>
              <a:prstDash val="dash"/>
              <a:tailEnd type="oval"/>
            </a:ln>
            <a:effectLst/>
          </p:spPr>
        </p:cxnSp>
        <p:cxnSp>
          <p:nvCxnSpPr>
            <p:cNvPr id="18" name="直接连接符 17">
              <a:extLst>
                <a:ext uri="{FF2B5EF4-FFF2-40B4-BE49-F238E27FC236}">
                  <a16:creationId xmlns:a16="http://schemas.microsoft.com/office/drawing/2014/main" id="{4D73D720-45E6-4E71-B7C7-7F762509B11A}"/>
                </a:ext>
              </a:extLst>
            </p:cNvPr>
            <p:cNvCxnSpPr/>
            <p:nvPr/>
          </p:nvCxnSpPr>
          <p:spPr>
            <a:xfrm>
              <a:off x="4565547" y="1963801"/>
              <a:ext cx="0" cy="354618"/>
            </a:xfrm>
            <a:prstGeom prst="line">
              <a:avLst/>
            </a:prstGeom>
            <a:noFill/>
            <a:ln w="9525" cap="flat" cmpd="sng" algn="ctr">
              <a:solidFill>
                <a:schemeClr val="tx1">
                  <a:lumMod val="75000"/>
                  <a:lumOff val="25000"/>
                </a:schemeClr>
              </a:solidFill>
              <a:prstDash val="solid"/>
            </a:ln>
            <a:effectLst/>
          </p:spPr>
        </p:cxnSp>
      </p:grpSp>
      <p:grpSp>
        <p:nvGrpSpPr>
          <p:cNvPr id="14" name="组合 13">
            <a:extLst>
              <a:ext uri="{FF2B5EF4-FFF2-40B4-BE49-F238E27FC236}">
                <a16:creationId xmlns:a16="http://schemas.microsoft.com/office/drawing/2014/main" id="{ACB8F5FA-D9F7-48A0-8F5B-5F35999A1007}"/>
              </a:ext>
            </a:extLst>
          </p:cNvPr>
          <p:cNvGrpSpPr/>
          <p:nvPr/>
        </p:nvGrpSpPr>
        <p:grpSpPr>
          <a:xfrm>
            <a:off x="4035932" y="2953129"/>
            <a:ext cx="1254639" cy="321420"/>
            <a:chOff x="3513818" y="1963801"/>
            <a:chExt cx="1051729" cy="354618"/>
          </a:xfrm>
        </p:grpSpPr>
        <p:cxnSp>
          <p:nvCxnSpPr>
            <p:cNvPr id="15" name="直接连接符 14">
              <a:extLst>
                <a:ext uri="{FF2B5EF4-FFF2-40B4-BE49-F238E27FC236}">
                  <a16:creationId xmlns:a16="http://schemas.microsoft.com/office/drawing/2014/main" id="{80DB6996-C564-49D4-A87A-741BE06745CF}"/>
                </a:ext>
              </a:extLst>
            </p:cNvPr>
            <p:cNvCxnSpPr/>
            <p:nvPr/>
          </p:nvCxnSpPr>
          <p:spPr>
            <a:xfrm>
              <a:off x="3513818" y="2141110"/>
              <a:ext cx="1051729" cy="0"/>
            </a:xfrm>
            <a:prstGeom prst="line">
              <a:avLst/>
            </a:prstGeom>
            <a:noFill/>
            <a:ln w="9525" cap="flat" cmpd="sng" algn="ctr">
              <a:solidFill>
                <a:schemeClr val="tx1">
                  <a:lumMod val="75000"/>
                  <a:lumOff val="25000"/>
                </a:schemeClr>
              </a:solidFill>
              <a:prstDash val="dash"/>
              <a:tailEnd type="oval"/>
            </a:ln>
            <a:effectLst/>
          </p:spPr>
        </p:cxnSp>
        <p:cxnSp>
          <p:nvCxnSpPr>
            <p:cNvPr id="16" name="直接连接符 15">
              <a:extLst>
                <a:ext uri="{FF2B5EF4-FFF2-40B4-BE49-F238E27FC236}">
                  <a16:creationId xmlns:a16="http://schemas.microsoft.com/office/drawing/2014/main" id="{A751E050-329D-4A10-B684-33F4F5161E30}"/>
                </a:ext>
              </a:extLst>
            </p:cNvPr>
            <p:cNvCxnSpPr/>
            <p:nvPr/>
          </p:nvCxnSpPr>
          <p:spPr>
            <a:xfrm>
              <a:off x="4565547" y="1963801"/>
              <a:ext cx="0" cy="354618"/>
            </a:xfrm>
            <a:prstGeom prst="line">
              <a:avLst/>
            </a:prstGeom>
            <a:noFill/>
            <a:ln w="9525" cap="flat" cmpd="sng" algn="ctr">
              <a:solidFill>
                <a:schemeClr val="tx1">
                  <a:lumMod val="75000"/>
                  <a:lumOff val="25000"/>
                </a:schemeClr>
              </a:solidFill>
              <a:prstDash val="solid"/>
            </a:ln>
            <a:effectLst/>
          </p:spPr>
        </p:cxnSp>
      </p:grpSp>
      <p:sp>
        <p:nvSpPr>
          <p:cNvPr id="21" name="椭圆 20">
            <a:extLst>
              <a:ext uri="{FF2B5EF4-FFF2-40B4-BE49-F238E27FC236}">
                <a16:creationId xmlns:a16="http://schemas.microsoft.com/office/drawing/2014/main" id="{4C3BDA31-C05F-46D5-9D3A-4BEE46EE8AB9}"/>
              </a:ext>
            </a:extLst>
          </p:cNvPr>
          <p:cNvSpPr/>
          <p:nvPr/>
        </p:nvSpPr>
        <p:spPr>
          <a:xfrm>
            <a:off x="3665764" y="2855410"/>
            <a:ext cx="510352" cy="516858"/>
          </a:xfrm>
          <a:prstGeom prst="ellipse">
            <a:avLst/>
          </a:prstGeom>
          <a:solidFill>
            <a:schemeClr val="tx1">
              <a:lumMod val="75000"/>
              <a:lumOff val="25000"/>
            </a:schemeClr>
          </a:solidFill>
          <a:ln w="25400" cap="flat" cmpd="sng" algn="ctr">
            <a:solidFill>
              <a:sysClr val="window" lastClr="FFFFFF">
                <a:lumMod val="75000"/>
              </a:sysClr>
            </a:solidFill>
            <a:prstDash val="solid"/>
          </a:ln>
          <a:effectLst/>
        </p:spPr>
        <p:txBody>
          <a:bodyPr lIns="121884" tIns="60941" rIns="121884" bIns="60941" rtlCol="0" anchor="ct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9025" algn="l" defTabSz="1088390" rtl="0" eaLnBrk="1" latinLnBrk="0" hangingPunct="1">
              <a:defRPr sz="2100" kern="1200">
                <a:solidFill>
                  <a:schemeClr val="tx1"/>
                </a:solidFill>
                <a:latin typeface="+mn-lt"/>
                <a:ea typeface="+mn-ea"/>
                <a:cs typeface="+mn-cs"/>
              </a:defRPr>
            </a:lvl3pPr>
            <a:lvl4pPr marL="1633220" algn="l" defTabSz="1088390" rtl="0" eaLnBrk="1" latinLnBrk="0" hangingPunct="1">
              <a:defRPr sz="2100" kern="1200">
                <a:solidFill>
                  <a:schemeClr val="tx1"/>
                </a:solidFill>
                <a:latin typeface="+mn-lt"/>
                <a:ea typeface="+mn-ea"/>
                <a:cs typeface="+mn-cs"/>
              </a:defRPr>
            </a:lvl4pPr>
            <a:lvl5pPr marL="2178050" algn="l" defTabSz="1088390" rtl="0" eaLnBrk="1" latinLnBrk="0" hangingPunct="1">
              <a:defRPr sz="2100" kern="1200">
                <a:solidFill>
                  <a:schemeClr val="tx1"/>
                </a:solidFill>
                <a:latin typeface="+mn-lt"/>
                <a:ea typeface="+mn-ea"/>
                <a:cs typeface="+mn-cs"/>
              </a:defRPr>
            </a:lvl5pPr>
            <a:lvl6pPr marL="2722245" algn="l" defTabSz="1088390" rtl="0" eaLnBrk="1" latinLnBrk="0" hangingPunct="1">
              <a:defRPr sz="2100" kern="1200">
                <a:solidFill>
                  <a:schemeClr val="tx1"/>
                </a:solidFill>
                <a:latin typeface="+mn-lt"/>
                <a:ea typeface="+mn-ea"/>
                <a:cs typeface="+mn-cs"/>
              </a:defRPr>
            </a:lvl6pPr>
            <a:lvl7pPr marL="3267075" algn="l" defTabSz="1088390" rtl="0" eaLnBrk="1" latinLnBrk="0" hangingPunct="1">
              <a:defRPr sz="2100" kern="1200">
                <a:solidFill>
                  <a:schemeClr val="tx1"/>
                </a:solidFill>
                <a:latin typeface="+mn-lt"/>
                <a:ea typeface="+mn-ea"/>
                <a:cs typeface="+mn-cs"/>
              </a:defRPr>
            </a:lvl7pPr>
            <a:lvl8pPr marL="3811270" algn="l" defTabSz="1088390" rtl="0" eaLnBrk="1" latinLnBrk="0" hangingPunct="1">
              <a:defRPr sz="2100" kern="1200">
                <a:solidFill>
                  <a:schemeClr val="tx1"/>
                </a:solidFill>
                <a:latin typeface="+mn-lt"/>
                <a:ea typeface="+mn-ea"/>
                <a:cs typeface="+mn-cs"/>
              </a:defRPr>
            </a:lvl8pPr>
            <a:lvl9pPr marL="4356100" algn="l" defTabSz="1088390" rtl="0" eaLnBrk="1" latinLnBrk="0" hangingPunct="1">
              <a:defRPr sz="2100" kern="1200">
                <a:solidFill>
                  <a:schemeClr val="tx1"/>
                </a:solidFill>
                <a:latin typeface="+mn-lt"/>
                <a:ea typeface="+mn-ea"/>
                <a:cs typeface="+mn-cs"/>
              </a:defRPr>
            </a:lvl9pPr>
          </a:lstStyle>
          <a:p>
            <a:pPr defTabSz="1218565">
              <a:defRPr/>
            </a:pPr>
            <a:r>
              <a:rPr lang="en-US" altLang="zh-CN" sz="1800" kern="0" dirty="0">
                <a:solidFill>
                  <a:sysClr val="window" lastClr="FFFFFF"/>
                </a:solidFill>
                <a:cs typeface="+mn-ea"/>
                <a:sym typeface="+mn-lt"/>
              </a:rPr>
              <a:t>3</a:t>
            </a:r>
            <a:endParaRPr lang="zh-CN" altLang="en-US" sz="1800" kern="0" dirty="0">
              <a:solidFill>
                <a:sysClr val="window" lastClr="FFFFFF"/>
              </a:solidFill>
              <a:cs typeface="+mn-ea"/>
              <a:sym typeface="+mn-lt"/>
            </a:endParaRPr>
          </a:p>
        </p:txBody>
      </p:sp>
      <p:grpSp>
        <p:nvGrpSpPr>
          <p:cNvPr id="22" name="组合 21">
            <a:extLst>
              <a:ext uri="{FF2B5EF4-FFF2-40B4-BE49-F238E27FC236}">
                <a16:creationId xmlns:a16="http://schemas.microsoft.com/office/drawing/2014/main" id="{09C317E9-6F4C-4B6F-8059-B2669F9C6236}"/>
              </a:ext>
            </a:extLst>
          </p:cNvPr>
          <p:cNvGrpSpPr/>
          <p:nvPr/>
        </p:nvGrpSpPr>
        <p:grpSpPr>
          <a:xfrm>
            <a:off x="3499558" y="3914813"/>
            <a:ext cx="1254639" cy="321420"/>
            <a:chOff x="3513818" y="1963801"/>
            <a:chExt cx="1051729" cy="354618"/>
          </a:xfrm>
        </p:grpSpPr>
        <p:cxnSp>
          <p:nvCxnSpPr>
            <p:cNvPr id="23" name="直接连接符 22">
              <a:extLst>
                <a:ext uri="{FF2B5EF4-FFF2-40B4-BE49-F238E27FC236}">
                  <a16:creationId xmlns:a16="http://schemas.microsoft.com/office/drawing/2014/main" id="{E7C4F2FA-F14E-46AC-AED1-B6B7955776C1}"/>
                </a:ext>
              </a:extLst>
            </p:cNvPr>
            <p:cNvCxnSpPr/>
            <p:nvPr/>
          </p:nvCxnSpPr>
          <p:spPr>
            <a:xfrm>
              <a:off x="3513818" y="2141110"/>
              <a:ext cx="1051729" cy="0"/>
            </a:xfrm>
            <a:prstGeom prst="line">
              <a:avLst/>
            </a:prstGeom>
            <a:noFill/>
            <a:ln w="9525" cap="flat" cmpd="sng" algn="ctr">
              <a:solidFill>
                <a:schemeClr val="tx1">
                  <a:lumMod val="75000"/>
                  <a:lumOff val="25000"/>
                </a:schemeClr>
              </a:solidFill>
              <a:prstDash val="dash"/>
              <a:tailEnd type="oval"/>
            </a:ln>
            <a:effectLst/>
          </p:spPr>
        </p:cxnSp>
        <p:cxnSp>
          <p:nvCxnSpPr>
            <p:cNvPr id="24" name="直接连接符 23">
              <a:extLst>
                <a:ext uri="{FF2B5EF4-FFF2-40B4-BE49-F238E27FC236}">
                  <a16:creationId xmlns:a16="http://schemas.microsoft.com/office/drawing/2014/main" id="{1A9D13A8-7AA9-4246-8C40-FEA569ABA0BF}"/>
                </a:ext>
              </a:extLst>
            </p:cNvPr>
            <p:cNvCxnSpPr/>
            <p:nvPr/>
          </p:nvCxnSpPr>
          <p:spPr>
            <a:xfrm>
              <a:off x="4565547" y="1963801"/>
              <a:ext cx="0" cy="354618"/>
            </a:xfrm>
            <a:prstGeom prst="line">
              <a:avLst/>
            </a:prstGeom>
            <a:noFill/>
            <a:ln w="9525" cap="flat" cmpd="sng" algn="ctr">
              <a:solidFill>
                <a:schemeClr val="tx1">
                  <a:lumMod val="75000"/>
                  <a:lumOff val="25000"/>
                </a:schemeClr>
              </a:solidFill>
              <a:prstDash val="solid"/>
            </a:ln>
            <a:effectLst/>
          </p:spPr>
        </p:cxnSp>
      </p:grpSp>
      <p:sp>
        <p:nvSpPr>
          <p:cNvPr id="2" name="文本框 1">
            <a:extLst>
              <a:ext uri="{FF2B5EF4-FFF2-40B4-BE49-F238E27FC236}">
                <a16:creationId xmlns:a16="http://schemas.microsoft.com/office/drawing/2014/main" id="{C881B5E0-CDB9-4135-904F-118EAADF85C1}"/>
              </a:ext>
            </a:extLst>
          </p:cNvPr>
          <p:cNvSpPr txBox="1"/>
          <p:nvPr/>
        </p:nvSpPr>
        <p:spPr>
          <a:xfrm>
            <a:off x="3568048" y="911726"/>
            <a:ext cx="920524" cy="369332"/>
          </a:xfrm>
          <a:prstGeom prst="rect">
            <a:avLst/>
          </a:prstGeom>
          <a:noFill/>
        </p:spPr>
        <p:txBody>
          <a:bodyPr wrap="square" rtlCol="0">
            <a:spAutoFit/>
          </a:bodyPr>
          <a:lstStyle/>
          <a:p>
            <a:r>
              <a:rPr lang="zh-CN" altLang="en-US" dirty="0"/>
              <a:t>主机名</a:t>
            </a:r>
          </a:p>
        </p:txBody>
      </p:sp>
      <p:sp>
        <p:nvSpPr>
          <p:cNvPr id="26" name="文本框 25">
            <a:extLst>
              <a:ext uri="{FF2B5EF4-FFF2-40B4-BE49-F238E27FC236}">
                <a16:creationId xmlns:a16="http://schemas.microsoft.com/office/drawing/2014/main" id="{8A7EA098-9927-4122-8C47-1BB752FFCC25}"/>
              </a:ext>
            </a:extLst>
          </p:cNvPr>
          <p:cNvSpPr txBox="1"/>
          <p:nvPr/>
        </p:nvSpPr>
        <p:spPr>
          <a:xfrm>
            <a:off x="4063024" y="1644525"/>
            <a:ext cx="1162768" cy="369332"/>
          </a:xfrm>
          <a:prstGeom prst="rect">
            <a:avLst/>
          </a:prstGeom>
          <a:noFill/>
        </p:spPr>
        <p:txBody>
          <a:bodyPr wrap="square" rtlCol="0">
            <a:spAutoFit/>
          </a:bodyPr>
          <a:lstStyle/>
          <a:p>
            <a:r>
              <a:rPr lang="zh-CN" altLang="en-US" dirty="0"/>
              <a:t>数据库名</a:t>
            </a:r>
          </a:p>
        </p:txBody>
      </p:sp>
      <p:sp>
        <p:nvSpPr>
          <p:cNvPr id="27" name="文本框 26">
            <a:extLst>
              <a:ext uri="{FF2B5EF4-FFF2-40B4-BE49-F238E27FC236}">
                <a16:creationId xmlns:a16="http://schemas.microsoft.com/office/drawing/2014/main" id="{F264C5C1-81E5-4937-8278-21695DD106B4}"/>
              </a:ext>
            </a:extLst>
          </p:cNvPr>
          <p:cNvSpPr txBox="1"/>
          <p:nvPr/>
        </p:nvSpPr>
        <p:spPr>
          <a:xfrm>
            <a:off x="4141288" y="2734438"/>
            <a:ext cx="920524" cy="369332"/>
          </a:xfrm>
          <a:prstGeom prst="rect">
            <a:avLst/>
          </a:prstGeom>
          <a:noFill/>
        </p:spPr>
        <p:txBody>
          <a:bodyPr wrap="square" rtlCol="0">
            <a:spAutoFit/>
          </a:bodyPr>
          <a:lstStyle/>
          <a:p>
            <a:r>
              <a:rPr lang="zh-CN" altLang="en-US" dirty="0"/>
              <a:t>端口号</a:t>
            </a:r>
          </a:p>
        </p:txBody>
      </p:sp>
      <p:sp>
        <p:nvSpPr>
          <p:cNvPr id="28" name="文本框 27">
            <a:extLst>
              <a:ext uri="{FF2B5EF4-FFF2-40B4-BE49-F238E27FC236}">
                <a16:creationId xmlns:a16="http://schemas.microsoft.com/office/drawing/2014/main" id="{66E11161-3AA5-48FF-A0D0-0A77C373C3A5}"/>
              </a:ext>
            </a:extLst>
          </p:cNvPr>
          <p:cNvSpPr txBox="1"/>
          <p:nvPr/>
        </p:nvSpPr>
        <p:spPr>
          <a:xfrm>
            <a:off x="3533814" y="3667884"/>
            <a:ext cx="1647254" cy="369332"/>
          </a:xfrm>
          <a:prstGeom prst="rect">
            <a:avLst/>
          </a:prstGeom>
          <a:noFill/>
        </p:spPr>
        <p:txBody>
          <a:bodyPr wrap="square" rtlCol="0">
            <a:spAutoFit/>
          </a:bodyPr>
          <a:lstStyle/>
          <a:p>
            <a:r>
              <a:rPr lang="zh-CN" altLang="en-US" dirty="0"/>
              <a:t>用户名、密码</a:t>
            </a:r>
          </a:p>
        </p:txBody>
      </p:sp>
      <p:sp>
        <p:nvSpPr>
          <p:cNvPr id="29" name="TextBox 65">
            <a:extLst>
              <a:ext uri="{FF2B5EF4-FFF2-40B4-BE49-F238E27FC236}">
                <a16:creationId xmlns:a16="http://schemas.microsoft.com/office/drawing/2014/main" id="{8C2D5F0A-0151-4CF1-971C-770D8CEC5FD7}"/>
              </a:ext>
            </a:extLst>
          </p:cNvPr>
          <p:cNvSpPr txBox="1"/>
          <p:nvPr/>
        </p:nvSpPr>
        <p:spPr>
          <a:xfrm>
            <a:off x="5488658" y="2996048"/>
            <a:ext cx="4037325" cy="215444"/>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zh-CN" sz="1400" dirty="0">
                <a:solidFill>
                  <a:schemeClr val="tx1"/>
                </a:solidFill>
              </a:rPr>
              <a:t>默认是选中的数据库服务器的默认端口号。</a:t>
            </a:r>
          </a:p>
        </p:txBody>
      </p:sp>
    </p:spTree>
    <p:custDataLst>
      <p:tags r:id="rId1"/>
    </p:custDataLst>
    <p:extLst>
      <p:ext uri="{BB962C8B-B14F-4D97-AF65-F5344CB8AC3E}">
        <p14:creationId xmlns:p14="http://schemas.microsoft.com/office/powerpoint/2010/main" val="153743067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基于数据库的数据导入与导出</a:t>
            </a:r>
          </a:p>
        </p:txBody>
      </p:sp>
      <p:sp>
        <p:nvSpPr>
          <p:cNvPr id="2" name="矩形 1">
            <a:extLst>
              <a:ext uri="{FF2B5EF4-FFF2-40B4-BE49-F238E27FC236}">
                <a16:creationId xmlns:a16="http://schemas.microsoft.com/office/drawing/2014/main" id="{27D68C0B-6BA9-4CE5-BD4E-2B0C2C1F6E1C}"/>
              </a:ext>
            </a:extLst>
          </p:cNvPr>
          <p:cNvSpPr/>
          <p:nvPr/>
        </p:nvSpPr>
        <p:spPr>
          <a:xfrm>
            <a:off x="0" y="849902"/>
            <a:ext cx="1800493" cy="369332"/>
          </a:xfrm>
          <a:prstGeom prst="rect">
            <a:avLst/>
          </a:prstGeom>
        </p:spPr>
        <p:txBody>
          <a:bodyPr wrap="none">
            <a:spAutoFit/>
          </a:bodyPr>
          <a:lstStyle/>
          <a:p>
            <a:r>
              <a:rPr lang="zh-CN" altLang="zh-CN" dirty="0"/>
              <a:t>“高级”标签</a:t>
            </a:r>
            <a:r>
              <a:rPr lang="zh-CN" altLang="en-US" dirty="0"/>
              <a:t>卡</a:t>
            </a:r>
          </a:p>
        </p:txBody>
      </p:sp>
      <p:grpSp>
        <p:nvGrpSpPr>
          <p:cNvPr id="4" name="组合 3">
            <a:extLst>
              <a:ext uri="{FF2B5EF4-FFF2-40B4-BE49-F238E27FC236}">
                <a16:creationId xmlns:a16="http://schemas.microsoft.com/office/drawing/2014/main" id="{91A98D5A-3268-4E7E-A230-22C88B40A72A}"/>
              </a:ext>
            </a:extLst>
          </p:cNvPr>
          <p:cNvGrpSpPr/>
          <p:nvPr/>
        </p:nvGrpSpPr>
        <p:grpSpPr>
          <a:xfrm>
            <a:off x="86214" y="732075"/>
            <a:ext cx="8996607" cy="4275006"/>
            <a:chOff x="86214" y="732075"/>
            <a:chExt cx="8996607" cy="4275006"/>
          </a:xfrm>
        </p:grpSpPr>
        <p:pic>
          <p:nvPicPr>
            <p:cNvPr id="50178" name="图片 873">
              <a:extLst>
                <a:ext uri="{FF2B5EF4-FFF2-40B4-BE49-F238E27FC236}">
                  <a16:creationId xmlns:a16="http://schemas.microsoft.com/office/drawing/2014/main" id="{AA10EFA8-1178-4930-A958-90C56D25E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830617"/>
              <a:ext cx="4989194" cy="417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对话气泡: 圆角矩形 2">
              <a:extLst>
                <a:ext uri="{FF2B5EF4-FFF2-40B4-BE49-F238E27FC236}">
                  <a16:creationId xmlns:a16="http://schemas.microsoft.com/office/drawing/2014/main" id="{AAF66A1B-FFFF-4B99-B2E3-6F242FC51489}"/>
                </a:ext>
              </a:extLst>
            </p:cNvPr>
            <p:cNvSpPr/>
            <p:nvPr/>
          </p:nvSpPr>
          <p:spPr>
            <a:xfrm>
              <a:off x="900246" y="1195248"/>
              <a:ext cx="1644327" cy="648072"/>
            </a:xfrm>
            <a:prstGeom prst="wedgeRoundRectCallout">
              <a:avLst>
                <a:gd name="adj1" fmla="val 143480"/>
                <a:gd name="adj2" fmla="val 7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支持布尔类型</a:t>
              </a:r>
            </a:p>
          </p:txBody>
        </p:sp>
        <p:sp>
          <p:nvSpPr>
            <p:cNvPr id="6" name="对话气泡: 圆角矩形 5">
              <a:extLst>
                <a:ext uri="{FF2B5EF4-FFF2-40B4-BE49-F238E27FC236}">
                  <a16:creationId xmlns:a16="http://schemas.microsoft.com/office/drawing/2014/main" id="{CFCDAE77-D513-4658-97A5-280F58D7E07B}"/>
                </a:ext>
              </a:extLst>
            </p:cNvPr>
            <p:cNvSpPr/>
            <p:nvPr/>
          </p:nvSpPr>
          <p:spPr>
            <a:xfrm>
              <a:off x="6055862" y="732075"/>
              <a:ext cx="2116538" cy="648072"/>
            </a:xfrm>
            <a:prstGeom prst="wedgeRoundRectCallout">
              <a:avLst>
                <a:gd name="adj1" fmla="val -102127"/>
                <a:gd name="adj2" fmla="val 933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支持时间戳类型</a:t>
              </a:r>
            </a:p>
          </p:txBody>
        </p:sp>
        <p:sp>
          <p:nvSpPr>
            <p:cNvPr id="7" name="对话气泡: 圆角矩形 6">
              <a:extLst>
                <a:ext uri="{FF2B5EF4-FFF2-40B4-BE49-F238E27FC236}">
                  <a16:creationId xmlns:a16="http://schemas.microsoft.com/office/drawing/2014/main" id="{96F4495D-60B5-4C23-B9D4-2818CF981E1D}"/>
                </a:ext>
              </a:extLst>
            </p:cNvPr>
            <p:cNvSpPr/>
            <p:nvPr/>
          </p:nvSpPr>
          <p:spPr>
            <a:xfrm>
              <a:off x="254543" y="1948957"/>
              <a:ext cx="2376263" cy="648072"/>
            </a:xfrm>
            <a:prstGeom prst="wedgeRoundRectCallout">
              <a:avLst>
                <a:gd name="adj1" fmla="val 122321"/>
                <a:gd name="adj2" fmla="val -668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标识符使用括号包围</a:t>
              </a:r>
            </a:p>
          </p:txBody>
        </p:sp>
        <p:sp>
          <p:nvSpPr>
            <p:cNvPr id="8" name="对话气泡: 圆角矩形 7">
              <a:extLst>
                <a:ext uri="{FF2B5EF4-FFF2-40B4-BE49-F238E27FC236}">
                  <a16:creationId xmlns:a16="http://schemas.microsoft.com/office/drawing/2014/main" id="{0F4A33D2-0407-4CAA-98FE-94EB89CB20A9}"/>
                </a:ext>
              </a:extLst>
            </p:cNvPr>
            <p:cNvSpPr/>
            <p:nvPr/>
          </p:nvSpPr>
          <p:spPr>
            <a:xfrm>
              <a:off x="6228184" y="1478689"/>
              <a:ext cx="2376264" cy="648072"/>
            </a:xfrm>
            <a:prstGeom prst="wedgeRoundRectCallout">
              <a:avLst>
                <a:gd name="adj1" fmla="val -104827"/>
                <a:gd name="adj2" fmla="val 286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强制标识符使用小写</a:t>
              </a:r>
            </a:p>
          </p:txBody>
        </p:sp>
        <p:sp>
          <p:nvSpPr>
            <p:cNvPr id="9" name="对话气泡: 圆角矩形 8">
              <a:extLst>
                <a:ext uri="{FF2B5EF4-FFF2-40B4-BE49-F238E27FC236}">
                  <a16:creationId xmlns:a16="http://schemas.microsoft.com/office/drawing/2014/main" id="{3F7E71FD-2CEE-4F40-B8B6-6BD5EE6947FE}"/>
                </a:ext>
              </a:extLst>
            </p:cNvPr>
            <p:cNvSpPr/>
            <p:nvPr/>
          </p:nvSpPr>
          <p:spPr>
            <a:xfrm>
              <a:off x="86214" y="2682914"/>
              <a:ext cx="2376263" cy="648072"/>
            </a:xfrm>
            <a:prstGeom prst="wedgeRoundRectCallout">
              <a:avLst>
                <a:gd name="adj1" fmla="val 117560"/>
                <a:gd name="adj2" fmla="val -1359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强制标识符使用大写</a:t>
              </a:r>
            </a:p>
          </p:txBody>
        </p:sp>
        <p:sp>
          <p:nvSpPr>
            <p:cNvPr id="10" name="对话气泡: 圆角矩形 9">
              <a:extLst>
                <a:ext uri="{FF2B5EF4-FFF2-40B4-BE49-F238E27FC236}">
                  <a16:creationId xmlns:a16="http://schemas.microsoft.com/office/drawing/2014/main" id="{94501417-1D84-478D-8088-AD421D9AE17E}"/>
                </a:ext>
              </a:extLst>
            </p:cNvPr>
            <p:cNvSpPr/>
            <p:nvPr/>
          </p:nvSpPr>
          <p:spPr>
            <a:xfrm>
              <a:off x="6706557" y="2247714"/>
              <a:ext cx="2376264" cy="648072"/>
            </a:xfrm>
            <a:prstGeom prst="wedgeRoundRectCallout">
              <a:avLst>
                <a:gd name="adj1" fmla="val -102823"/>
                <a:gd name="adj2" fmla="val -447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保留</a:t>
              </a:r>
              <a:r>
                <a:rPr lang="en-US" altLang="zh-CN" dirty="0"/>
                <a:t>SQL</a:t>
              </a:r>
              <a:r>
                <a:rPr lang="zh-CN" altLang="en-US" dirty="0"/>
                <a:t>关键字</a:t>
              </a:r>
            </a:p>
          </p:txBody>
        </p:sp>
        <p:sp>
          <p:nvSpPr>
            <p:cNvPr id="11" name="对话气泡: 圆角矩形 10">
              <a:extLst>
                <a:ext uri="{FF2B5EF4-FFF2-40B4-BE49-F238E27FC236}">
                  <a16:creationId xmlns:a16="http://schemas.microsoft.com/office/drawing/2014/main" id="{30BB95F8-8BDD-4229-8E27-D3A7C52333A9}"/>
                </a:ext>
              </a:extLst>
            </p:cNvPr>
            <p:cNvSpPr/>
            <p:nvPr/>
          </p:nvSpPr>
          <p:spPr>
            <a:xfrm>
              <a:off x="168310" y="3736673"/>
              <a:ext cx="2376263" cy="648072"/>
            </a:xfrm>
            <a:prstGeom prst="wedgeRoundRectCallout">
              <a:avLst>
                <a:gd name="adj1" fmla="val 115556"/>
                <a:gd name="adj2" fmla="val -1947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默认模式名</a:t>
              </a:r>
            </a:p>
          </p:txBody>
        </p:sp>
        <p:sp>
          <p:nvSpPr>
            <p:cNvPr id="12" name="对话气泡: 圆角矩形 11">
              <a:extLst>
                <a:ext uri="{FF2B5EF4-FFF2-40B4-BE49-F238E27FC236}">
                  <a16:creationId xmlns:a16="http://schemas.microsoft.com/office/drawing/2014/main" id="{9896406C-EFB0-4D85-8834-439E89C2FFB9}"/>
                </a:ext>
              </a:extLst>
            </p:cNvPr>
            <p:cNvSpPr/>
            <p:nvPr/>
          </p:nvSpPr>
          <p:spPr>
            <a:xfrm>
              <a:off x="6880206" y="3763353"/>
              <a:ext cx="1968690" cy="648072"/>
            </a:xfrm>
            <a:prstGeom prst="wedgeRoundRectCallout">
              <a:avLst>
                <a:gd name="adj1" fmla="val -102823"/>
                <a:gd name="adj2" fmla="val -447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连接后执行的</a:t>
              </a:r>
              <a:r>
                <a:rPr lang="en-US" altLang="zh-CN" dirty="0"/>
                <a:t>SQL</a:t>
              </a:r>
              <a:endParaRPr lang="zh-CN" altLang="en-US" dirty="0"/>
            </a:p>
          </p:txBody>
        </p:sp>
      </p:grpSp>
    </p:spTree>
    <p:custDataLst>
      <p:tags r:id="rId1"/>
    </p:custDataLst>
    <p:extLst>
      <p:ext uri="{BB962C8B-B14F-4D97-AF65-F5344CB8AC3E}">
        <p14:creationId xmlns:p14="http://schemas.microsoft.com/office/powerpoint/2010/main" val="39792516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基于文件的数据导入与导出</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F2F07C7D-18DA-4575-A021-C3D472ABB774}"/>
              </a:ext>
            </a:extLst>
          </p:cNvPr>
          <p:cNvSpPr/>
          <p:nvPr/>
        </p:nvSpPr>
        <p:spPr>
          <a:xfrm>
            <a:off x="396401" y="789457"/>
            <a:ext cx="8208047" cy="1200329"/>
          </a:xfrm>
          <a:prstGeom prst="rect">
            <a:avLst/>
          </a:prstGeom>
        </p:spPr>
        <p:txBody>
          <a:bodyPr wrap="square">
            <a:spAutoFit/>
          </a:bodyPr>
          <a:lstStyle/>
          <a:p>
            <a:r>
              <a:rPr lang="en-US" altLang="zh-CN" kern="1000" spc="10" dirty="0">
                <a:ea typeface="微软雅黑" panose="020B0503020204020204" pitchFamily="34" charset="-122"/>
                <a:cs typeface="微软雅黑" panose="020B0503020204020204" pitchFamily="34" charset="-122"/>
              </a:rPr>
              <a:t>   </a:t>
            </a:r>
            <a:r>
              <a:rPr lang="zh-CN" altLang="zh-CN" kern="1000" spc="10" dirty="0">
                <a:ea typeface="微软雅黑" panose="020B0503020204020204" pitchFamily="34" charset="-122"/>
                <a:cs typeface="微软雅黑" panose="020B0503020204020204" pitchFamily="34" charset="-122"/>
              </a:rPr>
              <a:t>为了能正确的读取这两种文件，我们需要在输入类的步骤中选择文字编码。查看文件的字符编码方法比较多，较方便的一种方法就是用</a:t>
            </a:r>
            <a:r>
              <a:rPr lang="en-US" altLang="zh-CN" kern="1000" spc="10" dirty="0">
                <a:ea typeface="微软雅黑" panose="020B0503020204020204" pitchFamily="34" charset="-122"/>
                <a:cs typeface="微软雅黑" panose="020B0503020204020204" pitchFamily="34" charset="-122"/>
              </a:rPr>
              <a:t>IE</a:t>
            </a:r>
            <a:r>
              <a:rPr lang="zh-CN" altLang="zh-CN" kern="1000" spc="10" dirty="0">
                <a:ea typeface="微软雅黑" panose="020B0503020204020204" pitchFamily="34" charset="-122"/>
                <a:cs typeface="微软雅黑" panose="020B0503020204020204" pitchFamily="34" charset="-122"/>
              </a:rPr>
              <a:t>浏览器查看</a:t>
            </a:r>
            <a:r>
              <a:rPr lang="zh-CN" altLang="en-US" kern="1000" spc="10" dirty="0">
                <a:ea typeface="微软雅黑" panose="020B0503020204020204" pitchFamily="34" charset="-122"/>
                <a:cs typeface="微软雅黑" panose="020B0503020204020204" pitchFamily="34" charset="-122"/>
              </a:rPr>
              <a:t>。</a:t>
            </a:r>
            <a:r>
              <a:rPr lang="zh-CN" altLang="zh-CN" kern="1000" spc="10" dirty="0">
                <a:ea typeface="微软雅黑" panose="020B0503020204020204" pitchFamily="34" charset="-122"/>
                <a:cs typeface="微软雅黑" panose="020B0503020204020204" pitchFamily="34" charset="-122"/>
              </a:rPr>
              <a:t>打开</a:t>
            </a:r>
            <a:r>
              <a:rPr lang="en-US" altLang="zh-CN" kern="1000" spc="10" dirty="0">
                <a:ea typeface="微软雅黑" panose="020B0503020204020204" pitchFamily="34" charset="-122"/>
                <a:cs typeface="微软雅黑" panose="020B0503020204020204" pitchFamily="34" charset="-122"/>
              </a:rPr>
              <a:t>IE</a:t>
            </a:r>
            <a:r>
              <a:rPr lang="zh-CN" altLang="zh-CN" kern="1000" spc="10" dirty="0">
                <a:ea typeface="微软雅黑" panose="020B0503020204020204" pitchFamily="34" charset="-122"/>
                <a:cs typeface="微软雅黑" panose="020B0503020204020204" pitchFamily="34" charset="-122"/>
              </a:rPr>
              <a:t>浏览器，把文件拖放在</a:t>
            </a:r>
            <a:r>
              <a:rPr lang="en-US" altLang="zh-CN" kern="1000" spc="10" dirty="0">
                <a:ea typeface="微软雅黑" panose="020B0503020204020204" pitchFamily="34" charset="-122"/>
                <a:cs typeface="微软雅黑" panose="020B0503020204020204" pitchFamily="34" charset="-122"/>
              </a:rPr>
              <a:t>IE</a:t>
            </a:r>
            <a:r>
              <a:rPr lang="zh-CN" altLang="zh-CN" kern="1000" spc="10" dirty="0">
                <a:ea typeface="微软雅黑" panose="020B0503020204020204" pitchFamily="34" charset="-122"/>
                <a:cs typeface="微软雅黑" panose="020B0503020204020204" pitchFamily="34" charset="-122"/>
              </a:rPr>
              <a:t>浏览器上显示。然后，右键单击文件，在右键菜单上选择“编码</a:t>
            </a:r>
            <a:r>
              <a:rPr lang="en-US" altLang="zh-CN" kern="1000" spc="10" dirty="0">
                <a:ea typeface="微软雅黑" panose="020B0503020204020204" pitchFamily="34" charset="-122"/>
                <a:cs typeface="微软雅黑" panose="020B0503020204020204" pitchFamily="34" charset="-122"/>
              </a:rPr>
              <a:t>(E)</a:t>
            </a:r>
            <a:r>
              <a:rPr lang="zh-CN" altLang="zh-CN" kern="1000" spc="10" dirty="0">
                <a:ea typeface="微软雅黑" panose="020B0503020204020204" pitchFamily="34" charset="-122"/>
                <a:cs typeface="微软雅黑" panose="020B0503020204020204" pitchFamily="34" charset="-122"/>
              </a:rPr>
              <a:t>”，在旁边的弹框中将看到此文件的编码。</a:t>
            </a:r>
            <a:endParaRPr lang="zh-CN" altLang="en-US" dirty="0"/>
          </a:p>
        </p:txBody>
      </p:sp>
      <p:pic>
        <p:nvPicPr>
          <p:cNvPr id="1026" name="图片 1">
            <a:extLst>
              <a:ext uri="{FF2B5EF4-FFF2-40B4-BE49-F238E27FC236}">
                <a16:creationId xmlns:a16="http://schemas.microsoft.com/office/drawing/2014/main" id="{46281A03-D0C8-4B8D-884A-E00413E76C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4608" y="1989321"/>
            <a:ext cx="5452658" cy="306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111750135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基于数据库的数据导入与导出</a:t>
            </a:r>
          </a:p>
        </p:txBody>
      </p:sp>
      <p:sp>
        <p:nvSpPr>
          <p:cNvPr id="2" name="矩形 1">
            <a:extLst>
              <a:ext uri="{FF2B5EF4-FFF2-40B4-BE49-F238E27FC236}">
                <a16:creationId xmlns:a16="http://schemas.microsoft.com/office/drawing/2014/main" id="{A6FCA290-539C-4704-A53A-F1414CDA6987}"/>
              </a:ext>
            </a:extLst>
          </p:cNvPr>
          <p:cNvSpPr/>
          <p:nvPr/>
        </p:nvSpPr>
        <p:spPr>
          <a:xfrm>
            <a:off x="587117" y="915566"/>
            <a:ext cx="8017331" cy="1477328"/>
          </a:xfrm>
          <a:prstGeom prst="rect">
            <a:avLst/>
          </a:prstGeom>
        </p:spPr>
        <p:txBody>
          <a:bodyPr wrap="square">
            <a:spAutoFit/>
          </a:bodyPr>
          <a:lstStyle/>
          <a:p>
            <a:r>
              <a:rPr lang="zh-CN" altLang="zh-CN" kern="1000" spc="10" dirty="0">
                <a:ea typeface="微软雅黑" panose="020B0503020204020204" pitchFamily="34" charset="-122"/>
                <a:cs typeface="微软雅黑" panose="020B0503020204020204" pitchFamily="34" charset="-122"/>
              </a:rPr>
              <a:t>除了这些高级选项，在连接对话框的“选项”标签下</a:t>
            </a:r>
            <a:r>
              <a:rPr lang="en-US" altLang="zh-CN" kern="1000" spc="10" dirty="0">
                <a:ea typeface="微软雅黑" panose="020B0503020204020204" pitchFamily="34" charset="-122"/>
                <a:cs typeface="微软雅黑" panose="020B0503020204020204" pitchFamily="34" charset="-122"/>
              </a:rPr>
              <a:t>,</a:t>
            </a:r>
            <a:r>
              <a:rPr lang="zh-CN" altLang="zh-CN" kern="1000" spc="10" dirty="0">
                <a:ea typeface="微软雅黑" panose="020B0503020204020204" pitchFamily="34" charset="-122"/>
                <a:cs typeface="微软雅黑" panose="020B0503020204020204" pitchFamily="34" charset="-122"/>
              </a:rPr>
              <a:t>还可以设置数据库的特定的参数，如一些连接参数。为便于使用，对于某些数据库</a:t>
            </a:r>
            <a:r>
              <a:rPr lang="en-US" altLang="zh-CN" kern="1000" spc="10" dirty="0">
                <a:ea typeface="微软雅黑" panose="020B0503020204020204" pitchFamily="34" charset="-122"/>
                <a:cs typeface="微软雅黑" panose="020B0503020204020204" pitchFamily="34" charset="-122"/>
              </a:rPr>
              <a:t>(</a:t>
            </a:r>
            <a:r>
              <a:rPr lang="zh-CN" altLang="zh-CN" kern="1000" spc="10" dirty="0">
                <a:ea typeface="微软雅黑" panose="020B0503020204020204" pitchFamily="34" charset="-122"/>
                <a:cs typeface="微软雅黑" panose="020B0503020204020204" pitchFamily="34" charset="-122"/>
              </a:rPr>
              <a:t>如</a:t>
            </a:r>
            <a:r>
              <a:rPr lang="en-US" altLang="zh-CN" kern="1000" spc="10" dirty="0">
                <a:ea typeface="微软雅黑" panose="020B0503020204020204" pitchFamily="34" charset="-122"/>
                <a:cs typeface="微软雅黑" panose="020B0503020204020204" pitchFamily="34" charset="-122"/>
              </a:rPr>
              <a:t>MySQL)</a:t>
            </a:r>
            <a:r>
              <a:rPr lang="zh-CN" altLang="zh-CN" kern="1000" spc="10" dirty="0">
                <a:ea typeface="微软雅黑" panose="020B0503020204020204" pitchFamily="34" charset="-122"/>
                <a:cs typeface="微软雅黑" panose="020B0503020204020204" pitchFamily="34" charset="-122"/>
              </a:rPr>
              <a:t>，</a:t>
            </a:r>
            <a:r>
              <a:rPr lang="en-US" altLang="zh-CN" kern="1000" spc="10" dirty="0">
                <a:ea typeface="微软雅黑" panose="020B0503020204020204" pitchFamily="34" charset="-122"/>
                <a:cs typeface="微软雅黑" panose="020B0503020204020204" pitchFamily="34" charset="-122"/>
              </a:rPr>
              <a:t>Kettle</a:t>
            </a:r>
            <a:r>
              <a:rPr lang="zh-CN" altLang="zh-CN" kern="1000" spc="10" dirty="0">
                <a:ea typeface="微软雅黑" panose="020B0503020204020204" pitchFamily="34" charset="-122"/>
                <a:cs typeface="微软雅黑" panose="020B0503020204020204" pitchFamily="34" charset="-122"/>
              </a:rPr>
              <a:t>是供了一些默认的连接参数和值。各个数据库详细的参数列表，请参考数据库</a:t>
            </a:r>
            <a:r>
              <a:rPr lang="en-US" altLang="zh-CN" kern="1000" spc="10" dirty="0">
                <a:ea typeface="微软雅黑" panose="020B0503020204020204" pitchFamily="34" charset="-122"/>
                <a:cs typeface="微软雅黑" panose="020B0503020204020204" pitchFamily="34" charset="-122"/>
              </a:rPr>
              <a:t>JDBC</a:t>
            </a:r>
            <a:r>
              <a:rPr lang="zh-CN" altLang="zh-CN" kern="1000" spc="10" dirty="0">
                <a:ea typeface="微软雅黑" panose="020B0503020204020204" pitchFamily="34" charset="-122"/>
                <a:cs typeface="微软雅黑" panose="020B0503020204020204" pitchFamily="34" charset="-122"/>
              </a:rPr>
              <a:t>驱动手册。例如</a:t>
            </a:r>
            <a:r>
              <a:rPr lang="en-US" altLang="zh-CN" kern="1000" spc="10" dirty="0">
                <a:ea typeface="微软雅黑" panose="020B0503020204020204" pitchFamily="34" charset="-122"/>
                <a:cs typeface="微软雅黑" panose="020B0503020204020204" pitchFamily="34" charset="-122"/>
              </a:rPr>
              <a:t>MySQL</a:t>
            </a:r>
            <a:r>
              <a:rPr lang="zh-CN" altLang="zh-CN" kern="1000" spc="10" dirty="0">
                <a:ea typeface="微软雅黑" panose="020B0503020204020204" pitchFamily="34" charset="-122"/>
                <a:cs typeface="微软雅黑" panose="020B0503020204020204" pitchFamily="34" charset="-122"/>
              </a:rPr>
              <a:t>，对用户来说，比较实用的一个选项就是通过参数设置数据库的字符编码</a:t>
            </a:r>
            <a:endParaRPr lang="zh-CN" altLang="en-US" dirty="0"/>
          </a:p>
        </p:txBody>
      </p:sp>
      <p:pic>
        <p:nvPicPr>
          <p:cNvPr id="51202" name="图片 877">
            <a:extLst>
              <a:ext uri="{FF2B5EF4-FFF2-40B4-BE49-F238E27FC236}">
                <a16:creationId xmlns:a16="http://schemas.microsoft.com/office/drawing/2014/main" id="{A6AA761B-7D9E-41B3-8B3E-A2DD3215C8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2392894"/>
            <a:ext cx="7228397" cy="226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17703051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基于数据库的数据导入与导出</a:t>
            </a:r>
          </a:p>
        </p:txBody>
      </p:sp>
      <p:sp>
        <p:nvSpPr>
          <p:cNvPr id="2" name="矩形 1">
            <a:extLst>
              <a:ext uri="{FF2B5EF4-FFF2-40B4-BE49-F238E27FC236}">
                <a16:creationId xmlns:a16="http://schemas.microsoft.com/office/drawing/2014/main" id="{8356CE00-60AF-4E52-A76D-E0ECB846568A}"/>
              </a:ext>
            </a:extLst>
          </p:cNvPr>
          <p:cNvSpPr/>
          <p:nvPr/>
        </p:nvSpPr>
        <p:spPr>
          <a:xfrm>
            <a:off x="410093" y="1635646"/>
            <a:ext cx="4665963" cy="2031325"/>
          </a:xfrm>
          <a:prstGeom prst="rect">
            <a:avLst/>
          </a:prstGeom>
        </p:spPr>
        <p:txBody>
          <a:bodyPr wrap="square">
            <a:spAutoFit/>
          </a:bodyPr>
          <a:lstStyle/>
          <a:p>
            <a:pPr indent="259080"/>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最后</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还可以选择</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Apache</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的通用数据库“连接池”和“集群”的选项。如果你需要在集群中运行很多转换或作业，那么，就必须使用到这些配置了。</a:t>
            </a:r>
            <a:endParaRPr lang="zh-CN" altLang="zh-CN" kern="1000" dirty="0">
              <a:latin typeface="Times New Roman" panose="02020603050405020304" pitchFamily="18" charset="0"/>
              <a:ea typeface="方正书宋简体"/>
            </a:endParaRPr>
          </a:p>
          <a:p>
            <a:pPr indent="259080"/>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考虑到关系数据库的共通性，在下</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面的</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章节中，我们选择</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MySQL</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作为样例介绍参数化的查询。</a:t>
            </a:r>
            <a:endParaRPr lang="zh-CN" altLang="zh-CN" kern="1000" dirty="0">
              <a:latin typeface="Times New Roman" panose="02020603050405020304" pitchFamily="18" charset="0"/>
              <a:ea typeface="方正书宋简体"/>
            </a:endParaRPr>
          </a:p>
        </p:txBody>
      </p:sp>
      <p:pic>
        <p:nvPicPr>
          <p:cNvPr id="4" name="图片 3" descr="曙光科技机器人设-男.png">
            <a:extLst>
              <a:ext uri="{FF2B5EF4-FFF2-40B4-BE49-F238E27FC236}">
                <a16:creationId xmlns:a16="http://schemas.microsoft.com/office/drawing/2014/main" id="{511E8A2A-8DA3-4229-9A54-8565548F3789}"/>
              </a:ext>
            </a:extLst>
          </p:cNvPr>
          <p:cNvPicPr>
            <a:picLocks noChangeAspect="1"/>
          </p:cNvPicPr>
          <p:nvPr/>
        </p:nvPicPr>
        <p:blipFill>
          <a:blip r:embed="rId4"/>
          <a:srcRect l="52344" r="9375"/>
          <a:stretch>
            <a:fillRect/>
          </a:stretch>
        </p:blipFill>
        <p:spPr>
          <a:xfrm>
            <a:off x="4938714" y="0"/>
            <a:ext cx="3500462" cy="5143500"/>
          </a:xfrm>
          <a:prstGeom prst="rect">
            <a:avLst/>
          </a:prstGeom>
        </p:spPr>
      </p:pic>
    </p:spTree>
    <p:custDataLst>
      <p:tags r:id="rId1"/>
    </p:custDataLst>
    <p:extLst>
      <p:ext uri="{BB962C8B-B14F-4D97-AF65-F5344CB8AC3E}">
        <p14:creationId xmlns:p14="http://schemas.microsoft.com/office/powerpoint/2010/main" val="213265070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基于数据库的数据导入与导出案例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2D843325-A287-4FD6-895A-80AB457A0036}"/>
              </a:ext>
            </a:extLst>
          </p:cNvPr>
          <p:cNvSpPr/>
          <p:nvPr/>
        </p:nvSpPr>
        <p:spPr>
          <a:xfrm>
            <a:off x="368977" y="687097"/>
            <a:ext cx="2858475" cy="369332"/>
          </a:xfrm>
          <a:prstGeom prst="rect">
            <a:avLst/>
          </a:prstGeom>
        </p:spPr>
        <p:txBody>
          <a:bodyPr wrap="none">
            <a:spAutoFit/>
          </a:bodyPr>
          <a:lstStyle/>
          <a:p>
            <a:r>
              <a:rPr lang="zh-CN" altLang="en-US" kern="1000" dirty="0">
                <a:latin typeface="微软雅黑" panose="020B0503020204020204" pitchFamily="34" charset="-122"/>
                <a:cs typeface="微软雅黑" panose="020B0503020204020204" pitchFamily="34" charset="-122"/>
              </a:rPr>
              <a:t>（</a:t>
            </a:r>
            <a:r>
              <a:rPr lang="en-US" altLang="zh-CN" kern="1000" dirty="0">
                <a:latin typeface="微软雅黑" panose="020B0503020204020204" pitchFamily="34" charset="-122"/>
                <a:cs typeface="微软雅黑" panose="020B0503020204020204" pitchFamily="34" charset="-122"/>
              </a:rPr>
              <a:t>1</a:t>
            </a:r>
            <a:r>
              <a:rPr lang="zh-CN" altLang="zh-CN" kern="1000" dirty="0">
                <a:ea typeface="微软雅黑" panose="020B0503020204020204" pitchFamily="34" charset="-122"/>
                <a:cs typeface="微软雅黑" panose="020B0503020204020204" pitchFamily="34" charset="-122"/>
              </a:rPr>
              <a:t>）转换的输入输出需求</a:t>
            </a:r>
            <a:endParaRPr lang="zh-CN" altLang="en-US" dirty="0"/>
          </a:p>
        </p:txBody>
      </p:sp>
      <p:sp>
        <p:nvSpPr>
          <p:cNvPr id="3" name="矩形 2">
            <a:extLst>
              <a:ext uri="{FF2B5EF4-FFF2-40B4-BE49-F238E27FC236}">
                <a16:creationId xmlns:a16="http://schemas.microsoft.com/office/drawing/2014/main" id="{A62FFF1D-1EA3-4118-A5F5-DCBF4DBD8F79}"/>
              </a:ext>
            </a:extLst>
          </p:cNvPr>
          <p:cNvSpPr/>
          <p:nvPr/>
        </p:nvSpPr>
        <p:spPr>
          <a:xfrm>
            <a:off x="475030" y="1302364"/>
            <a:ext cx="7841386" cy="646331"/>
          </a:xfrm>
          <a:prstGeom prst="rect">
            <a:avLst/>
          </a:prstGeom>
        </p:spPr>
        <p:txBody>
          <a:bodyPr wrap="square">
            <a:spAutoFit/>
          </a:bodyPr>
          <a:lstStyle/>
          <a:p>
            <a:r>
              <a:rPr lang="zh-CN" altLang="zh-CN" dirty="0"/>
              <a:t>读入</a:t>
            </a:r>
            <a:r>
              <a:rPr lang="en-US" altLang="zh-CN" dirty="0"/>
              <a:t>student</a:t>
            </a:r>
            <a:r>
              <a:rPr lang="zh-CN" altLang="zh-CN" dirty="0"/>
              <a:t>表格数据，输出满足身高大于等于</a:t>
            </a:r>
            <a:r>
              <a:rPr lang="en-US" altLang="zh-CN" dirty="0"/>
              <a:t>185</a:t>
            </a:r>
            <a:r>
              <a:rPr lang="zh-CN" altLang="zh-CN" dirty="0"/>
              <a:t>，成绩大于等于</a:t>
            </a:r>
            <a:r>
              <a:rPr lang="en-US" altLang="zh-CN" dirty="0"/>
              <a:t>85</a:t>
            </a:r>
            <a:r>
              <a:rPr lang="zh-CN" altLang="zh-CN" dirty="0"/>
              <a:t>的学生数据。输出的数据存储在</a:t>
            </a:r>
            <a:r>
              <a:rPr lang="en-US" altLang="zh-CN" dirty="0"/>
              <a:t>StuOut</a:t>
            </a:r>
            <a:r>
              <a:rPr lang="zh-CN" altLang="zh-CN" dirty="0"/>
              <a:t>表中。</a:t>
            </a:r>
            <a:endParaRPr lang="zh-CN" altLang="en-US" dirty="0"/>
          </a:p>
        </p:txBody>
      </p:sp>
      <p:pic>
        <p:nvPicPr>
          <p:cNvPr id="52226" name="图片 75">
            <a:extLst>
              <a:ext uri="{FF2B5EF4-FFF2-40B4-BE49-F238E27FC236}">
                <a16:creationId xmlns:a16="http://schemas.microsoft.com/office/drawing/2014/main" id="{8F57E401-9CE2-4E3E-ACC3-B7279A9BB6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977" y="2358199"/>
            <a:ext cx="8170541" cy="1950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25780253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基于数据库的数据导入与导出案例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66010" y="6068851"/>
            <a:ext cx="3436111" cy="151685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628CAB86-20F1-46E4-8825-68924BA213B3}"/>
              </a:ext>
            </a:extLst>
          </p:cNvPr>
          <p:cNvSpPr/>
          <p:nvPr/>
        </p:nvSpPr>
        <p:spPr>
          <a:xfrm>
            <a:off x="475030" y="708169"/>
            <a:ext cx="2989280" cy="369332"/>
          </a:xfrm>
          <a:prstGeom prst="rect">
            <a:avLst/>
          </a:prstGeom>
        </p:spPr>
        <p:txBody>
          <a:bodyPr wrap="none">
            <a:spAutoFit/>
          </a:bodyPr>
          <a:lstStyle/>
          <a:p>
            <a:r>
              <a:rPr lang="zh-CN" altLang="en-US" kern="1000" spc="10" dirty="0">
                <a:ea typeface="微软雅黑" panose="020B0503020204020204" pitchFamily="34" charset="-122"/>
                <a:cs typeface="微软雅黑" panose="020B0503020204020204" pitchFamily="34" charset="-122"/>
              </a:rPr>
              <a:t>期望输出的</a:t>
            </a:r>
            <a:r>
              <a:rPr lang="en-US" altLang="zh-CN" dirty="0"/>
              <a:t>StuOut</a:t>
            </a:r>
            <a:r>
              <a:rPr lang="zh-CN" altLang="zh-CN" dirty="0"/>
              <a:t>表</a:t>
            </a:r>
            <a:r>
              <a:rPr lang="zh-CN" altLang="en-US" dirty="0"/>
              <a:t>的</a:t>
            </a:r>
            <a:r>
              <a:rPr lang="zh-CN" altLang="en-US" kern="1000" spc="10" dirty="0">
                <a:ea typeface="微软雅黑" panose="020B0503020204020204" pitchFamily="34" charset="-122"/>
                <a:cs typeface="微软雅黑" panose="020B0503020204020204" pitchFamily="34" charset="-122"/>
              </a:rPr>
              <a:t>内容</a:t>
            </a:r>
            <a:endParaRPr lang="zh-CN" altLang="en-US" dirty="0"/>
          </a:p>
        </p:txBody>
      </p:sp>
      <p:pic>
        <p:nvPicPr>
          <p:cNvPr id="53250" name="图片 76">
            <a:extLst>
              <a:ext uri="{FF2B5EF4-FFF2-40B4-BE49-F238E27FC236}">
                <a16:creationId xmlns:a16="http://schemas.microsoft.com/office/drawing/2014/main" id="{57675CAD-6A74-498B-A370-E117BE9A0D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563" y="2221596"/>
            <a:ext cx="8658873" cy="159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7665828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基于数据库的数据导入与导出案例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3EC4E78A-C00A-4733-9C67-483D8AA6B737}"/>
              </a:ext>
            </a:extLst>
          </p:cNvPr>
          <p:cNvSpPr/>
          <p:nvPr/>
        </p:nvSpPr>
        <p:spPr>
          <a:xfrm>
            <a:off x="251520" y="687097"/>
            <a:ext cx="2159566"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a:t>
            </a:r>
            <a:r>
              <a:rPr lang="en-US" altLang="zh-CN" kern="1000" dirty="0">
                <a:ea typeface="微软雅黑" panose="020B0503020204020204" pitchFamily="34" charset="-122"/>
                <a:cs typeface="微软雅黑" panose="020B0503020204020204" pitchFamily="34" charset="-122"/>
              </a:rPr>
              <a:t>2</a:t>
            </a:r>
            <a:r>
              <a:rPr lang="zh-CN" altLang="zh-CN" kern="1000" dirty="0">
                <a:ea typeface="微软雅黑" panose="020B0503020204020204" pitchFamily="34" charset="-122"/>
                <a:cs typeface="微软雅黑" panose="020B0503020204020204" pitchFamily="34" charset="-122"/>
              </a:rPr>
              <a:t>）转换的设计图</a:t>
            </a:r>
            <a:endParaRPr lang="zh-CN" altLang="en-US" dirty="0"/>
          </a:p>
        </p:txBody>
      </p:sp>
      <p:sp>
        <p:nvSpPr>
          <p:cNvPr id="3" name="矩形 2">
            <a:extLst>
              <a:ext uri="{FF2B5EF4-FFF2-40B4-BE49-F238E27FC236}">
                <a16:creationId xmlns:a16="http://schemas.microsoft.com/office/drawing/2014/main" id="{C71C9BA5-CC6B-4682-93C1-0C283A72F57F}"/>
              </a:ext>
            </a:extLst>
          </p:cNvPr>
          <p:cNvSpPr/>
          <p:nvPr/>
        </p:nvSpPr>
        <p:spPr>
          <a:xfrm>
            <a:off x="611560" y="1094422"/>
            <a:ext cx="7920880" cy="369332"/>
          </a:xfrm>
          <a:prstGeom prst="rect">
            <a:avLst/>
          </a:prstGeom>
        </p:spPr>
        <p:txBody>
          <a:bodyPr wrap="square">
            <a:spAutoFit/>
          </a:bodyPr>
          <a:lstStyle/>
          <a:p>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参考第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2.2.2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节的操作，新建转换文件，并开始可视化编程。</a:t>
            </a:r>
            <a:r>
              <a:rPr lang="zh-CN" altLang="zh-CN" dirty="0"/>
              <a:t> </a:t>
            </a:r>
            <a:endParaRPr lang="en-US" altLang="zh-CN" dirty="0"/>
          </a:p>
        </p:txBody>
      </p:sp>
      <p:pic>
        <p:nvPicPr>
          <p:cNvPr id="54274" name="图片 77">
            <a:extLst>
              <a:ext uri="{FF2B5EF4-FFF2-40B4-BE49-F238E27FC236}">
                <a16:creationId xmlns:a16="http://schemas.microsoft.com/office/drawing/2014/main" id="{C3016D5A-5AB7-472B-966B-AFCC0E5236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3382" y="2293978"/>
            <a:ext cx="6077235" cy="157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92229292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基于数据库的数据导入与导出案例</a:t>
            </a:r>
          </a:p>
        </p:txBody>
      </p:sp>
      <p:sp>
        <p:nvSpPr>
          <p:cNvPr id="2" name="矩形 1">
            <a:extLst>
              <a:ext uri="{FF2B5EF4-FFF2-40B4-BE49-F238E27FC236}">
                <a16:creationId xmlns:a16="http://schemas.microsoft.com/office/drawing/2014/main" id="{8B631CAF-1219-4222-BE8E-86C84A9BE4FB}"/>
              </a:ext>
            </a:extLst>
          </p:cNvPr>
          <p:cNvSpPr/>
          <p:nvPr/>
        </p:nvSpPr>
        <p:spPr>
          <a:xfrm>
            <a:off x="-28404" y="514876"/>
            <a:ext cx="2185214" cy="369332"/>
          </a:xfrm>
          <a:prstGeom prst="rect">
            <a:avLst/>
          </a:prstGeom>
        </p:spPr>
        <p:txBody>
          <a:bodyPr wrap="none">
            <a:spAutoFit/>
          </a:bodyPr>
          <a:lstStyle/>
          <a:p>
            <a:pPr indent="266700">
              <a:spcAft>
                <a:spcPts val="0"/>
              </a:spcAft>
            </a:pPr>
            <a:r>
              <a:rPr lang="zh-CN" altLang="zh-CN" kern="1000" dirty="0">
                <a:ea typeface="微软雅黑" panose="020B0503020204020204" pitchFamily="34" charset="-122"/>
              </a:rPr>
              <a:t>（</a:t>
            </a:r>
            <a:r>
              <a:rPr lang="en-US" altLang="zh-CN" kern="1000" dirty="0">
                <a:ea typeface="微软雅黑" panose="020B0503020204020204" pitchFamily="34" charset="-122"/>
              </a:rPr>
              <a:t>3</a:t>
            </a:r>
            <a:r>
              <a:rPr lang="zh-CN" altLang="zh-CN" kern="1000" dirty="0">
                <a:ea typeface="微软雅黑" panose="020B0503020204020204" pitchFamily="34" charset="-122"/>
              </a:rPr>
              <a:t>）步骤的配置</a:t>
            </a:r>
          </a:p>
        </p:txBody>
      </p:sp>
      <p:sp>
        <p:nvSpPr>
          <p:cNvPr id="3" name="矩形 2">
            <a:extLst>
              <a:ext uri="{FF2B5EF4-FFF2-40B4-BE49-F238E27FC236}">
                <a16:creationId xmlns:a16="http://schemas.microsoft.com/office/drawing/2014/main" id="{EEF1481E-44AE-4678-94C2-C7FFD64176F0}"/>
              </a:ext>
            </a:extLst>
          </p:cNvPr>
          <p:cNvSpPr/>
          <p:nvPr/>
        </p:nvSpPr>
        <p:spPr>
          <a:xfrm>
            <a:off x="324090" y="1010149"/>
            <a:ext cx="8379458" cy="1477328"/>
          </a:xfrm>
          <a:prstGeom prst="rect">
            <a:avLst/>
          </a:prstGeom>
        </p:spPr>
        <p:txBody>
          <a:bodyPr wrap="square">
            <a:spAutoFit/>
          </a:bodyPr>
          <a:lstStyle/>
          <a:p>
            <a:r>
              <a:rPr lang="zh-CN" altLang="zh-CN" dirty="0"/>
              <a:t>“自定义常量数据”</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r>
              <a:rPr lang="zh-CN" altLang="en-US" dirty="0"/>
              <a:t>“</a:t>
            </a:r>
            <a:r>
              <a:rPr lang="zh-CN" altLang="zh-CN" dirty="0"/>
              <a:t>元数据</a:t>
            </a:r>
            <a:r>
              <a:rPr lang="zh-CN" altLang="en-US" dirty="0"/>
              <a:t>”标签卡中的配置：</a:t>
            </a:r>
            <a:endParaRPr lang="en-US" altLang="zh-CN" dirty="0"/>
          </a:p>
          <a:p>
            <a:pPr marL="285750" indent="-285750">
              <a:buFont typeface="Wingdings" panose="05000000000000000000" pitchFamily="2" charset="2"/>
              <a:buChar char="Ø"/>
            </a:pPr>
            <a:r>
              <a:rPr lang="zh-CN" altLang="zh-CN" dirty="0"/>
              <a:t>此卡项产生参数数据的字段。字段在“名称”栏目下填写，填写完毕后，在“类型”栏目中选择和数据库表一样的数据类型。</a:t>
            </a:r>
          </a:p>
          <a:p>
            <a:r>
              <a:rPr lang="en-US" altLang="zh-CN" dirty="0"/>
              <a:t>  </a:t>
            </a:r>
            <a:endParaRPr lang="zh-CN" altLang="zh-CN" dirty="0"/>
          </a:p>
        </p:txBody>
      </p:sp>
      <p:pic>
        <p:nvPicPr>
          <p:cNvPr id="55298" name="图片 78">
            <a:extLst>
              <a:ext uri="{FF2B5EF4-FFF2-40B4-BE49-F238E27FC236}">
                <a16:creationId xmlns:a16="http://schemas.microsoft.com/office/drawing/2014/main" id="{97AC157C-FA5F-4AFB-BD02-122F35AA01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326" y="2571750"/>
            <a:ext cx="7095348"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77917534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基于数据库的数据导入与导出案例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8379458" cy="923330"/>
          </a:xfrm>
          <a:prstGeom prst="rect">
            <a:avLst/>
          </a:prstGeom>
        </p:spPr>
        <p:txBody>
          <a:bodyPr wrap="square">
            <a:spAutoFit/>
          </a:bodyPr>
          <a:lstStyle/>
          <a:p>
            <a:r>
              <a:rPr lang="zh-CN" altLang="zh-CN" dirty="0"/>
              <a:t>此卡项的栏目中，有两个字段“身高”和“成绩”，分别来源于“元数据”卡项的配置。我们手工设置它们的值为</a:t>
            </a:r>
            <a:r>
              <a:rPr lang="en-US" altLang="zh-CN" dirty="0"/>
              <a:t>180</a:t>
            </a:r>
            <a:r>
              <a:rPr lang="zh-CN" altLang="zh-CN" dirty="0"/>
              <a:t>、</a:t>
            </a:r>
            <a:r>
              <a:rPr lang="en-US" altLang="zh-CN" dirty="0"/>
              <a:t>85</a:t>
            </a:r>
            <a:r>
              <a:rPr lang="zh-CN" altLang="zh-CN" dirty="0"/>
              <a:t>，作为参数传给下个步骤“表输入”。</a:t>
            </a:r>
            <a:endParaRPr lang="en-US" altLang="zh-CN" dirty="0"/>
          </a:p>
          <a:p>
            <a:endParaRPr lang="en-US" altLang="zh-CN" dirty="0"/>
          </a:p>
        </p:txBody>
      </p:sp>
      <p:pic>
        <p:nvPicPr>
          <p:cNvPr id="56322" name="图片 79">
            <a:extLst>
              <a:ext uri="{FF2B5EF4-FFF2-40B4-BE49-F238E27FC236}">
                <a16:creationId xmlns:a16="http://schemas.microsoft.com/office/drawing/2014/main" id="{36720999-4BD5-454A-97CF-24E3E8C7E8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31" y="1987592"/>
            <a:ext cx="7592737" cy="2003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92876296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基于数据库的数据导入与导出案例</a:t>
            </a:r>
          </a:p>
        </p:txBody>
      </p:sp>
      <p:sp>
        <p:nvSpPr>
          <p:cNvPr id="3" name="矩形 2">
            <a:extLst>
              <a:ext uri="{FF2B5EF4-FFF2-40B4-BE49-F238E27FC236}">
                <a16:creationId xmlns:a16="http://schemas.microsoft.com/office/drawing/2014/main" id="{EEF1481E-44AE-4678-94C2-C7FFD64176F0}"/>
              </a:ext>
            </a:extLst>
          </p:cNvPr>
          <p:cNvSpPr/>
          <p:nvPr/>
        </p:nvSpPr>
        <p:spPr>
          <a:xfrm>
            <a:off x="251520" y="687097"/>
            <a:ext cx="3240360" cy="2585323"/>
          </a:xfrm>
          <a:prstGeom prst="rect">
            <a:avLst/>
          </a:prstGeom>
        </p:spPr>
        <p:txBody>
          <a:bodyPr wrap="square">
            <a:spAutoFit/>
          </a:bodyPr>
          <a:lstStyle/>
          <a:p>
            <a:r>
              <a:rPr lang="zh-CN" altLang="zh-CN" dirty="0"/>
              <a:t>“</a:t>
            </a:r>
            <a:r>
              <a:rPr lang="zh-CN" altLang="en-US" dirty="0"/>
              <a:t>表输入</a:t>
            </a:r>
            <a:r>
              <a:rPr lang="zh-CN" altLang="zh-CN" dirty="0"/>
              <a:t>”</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在“</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SQL</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”输入框中：</a:t>
            </a:r>
            <a:endPar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endParaRPr>
          </a:p>
          <a:p>
            <a:r>
              <a:rPr lang="zh-CN" altLang="zh-CN" dirty="0"/>
              <a:t>手工输入</a:t>
            </a:r>
            <a:r>
              <a:rPr lang="en-US" altLang="zh-CN" dirty="0"/>
              <a:t>SQL</a:t>
            </a:r>
            <a:r>
              <a:rPr lang="zh-CN" altLang="zh-CN" dirty="0"/>
              <a:t>语句</a:t>
            </a:r>
            <a:endParaRPr lang="en-US" altLang="zh-CN" dirty="0"/>
          </a:p>
          <a:p>
            <a:r>
              <a:rPr lang="zh-CN" altLang="zh-CN" dirty="0"/>
              <a:t>“</a:t>
            </a:r>
            <a:r>
              <a:rPr lang="en-US" altLang="zh-CN" dirty="0">
                <a:highlight>
                  <a:srgbClr val="E8E8E8"/>
                </a:highlight>
              </a:rPr>
              <a:t>SELECT * FROM student WHERE </a:t>
            </a:r>
            <a:r>
              <a:rPr lang="zh-CN" altLang="zh-CN" dirty="0">
                <a:highlight>
                  <a:srgbClr val="E8E8E8"/>
                </a:highlight>
              </a:rPr>
              <a:t>身高</a:t>
            </a:r>
            <a:r>
              <a:rPr lang="en-US" altLang="zh-CN" dirty="0">
                <a:highlight>
                  <a:srgbClr val="E8E8E8"/>
                </a:highlight>
              </a:rPr>
              <a:t>&gt;=? AND </a:t>
            </a:r>
            <a:r>
              <a:rPr lang="zh-CN" altLang="zh-CN" dirty="0">
                <a:highlight>
                  <a:srgbClr val="E8E8E8"/>
                </a:highlight>
              </a:rPr>
              <a:t>成绩</a:t>
            </a:r>
            <a:r>
              <a:rPr lang="en-US" altLang="zh-CN" dirty="0">
                <a:highlight>
                  <a:srgbClr val="E8E8E8"/>
                </a:highlight>
              </a:rPr>
              <a:t>&gt;=?</a:t>
            </a:r>
            <a:r>
              <a:rPr lang="zh-CN" altLang="en-US" dirty="0"/>
              <a:t>”</a:t>
            </a:r>
            <a:endParaRPr lang="en-US" altLang="zh-CN" dirty="0"/>
          </a:p>
          <a:p>
            <a:pPr marL="285750" indent="-285750">
              <a:buFont typeface="Wingdings" panose="05000000000000000000" pitchFamily="2" charset="2"/>
              <a:buChar char="Ø"/>
            </a:pP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需要勾选“替换</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SQL</a:t>
            </a:r>
            <a:r>
              <a:rPr lang="zh-CN" altLang="en-US" kern="1000" spc="10" dirty="0">
                <a:latin typeface="Times New Roman" panose="02020603050405020304" pitchFamily="18" charset="0"/>
                <a:ea typeface="微软雅黑" panose="020B0503020204020204" pitchFamily="34" charset="-122"/>
                <a:cs typeface="微软雅黑" panose="020B0503020204020204" pitchFamily="34" charset="-122"/>
              </a:rPr>
              <a:t>语句里的变量”</a:t>
            </a:r>
            <a:endParaRPr lang="en-US" altLang="zh-CN" kern="1000" dirty="0">
              <a:ea typeface="微软雅黑" panose="020B0503020204020204" pitchFamily="34" charset="-122"/>
              <a:cs typeface="微软雅黑" panose="020B0503020204020204" pitchFamily="34" charset="-122"/>
            </a:endParaRPr>
          </a:p>
          <a:p>
            <a:endParaRPr lang="en-US" altLang="zh-CN" kern="1000" dirty="0">
              <a:ea typeface="微软雅黑" panose="020B0503020204020204" pitchFamily="34" charset="-122"/>
              <a:cs typeface="微软雅黑" panose="020B0503020204020204" pitchFamily="34" charset="-122"/>
            </a:endParaRPr>
          </a:p>
        </p:txBody>
      </p:sp>
      <p:pic>
        <p:nvPicPr>
          <p:cNvPr id="57346" name="图片 84">
            <a:extLst>
              <a:ext uri="{FF2B5EF4-FFF2-40B4-BE49-F238E27FC236}">
                <a16:creationId xmlns:a16="http://schemas.microsoft.com/office/drawing/2014/main" id="{E3E33FC9-B699-4463-B307-845450C380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509294"/>
            <a:ext cx="4248472" cy="45200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122198483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基于数据库的数据导入与导出案例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3842954" cy="1477328"/>
          </a:xfrm>
          <a:prstGeom prst="rect">
            <a:avLst/>
          </a:prstGeom>
        </p:spPr>
        <p:txBody>
          <a:bodyPr wrap="square">
            <a:spAutoFit/>
          </a:bodyPr>
          <a:lstStyle/>
          <a:p>
            <a:r>
              <a:rPr lang="zh-CN" altLang="zh-CN" dirty="0"/>
              <a:t>“</a:t>
            </a:r>
            <a:r>
              <a:rPr lang="zh-CN" altLang="en-US" dirty="0"/>
              <a:t>表</a:t>
            </a:r>
            <a:r>
              <a:rPr lang="zh-CN" altLang="zh-CN" dirty="0"/>
              <a:t>输出”</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r>
              <a:rPr lang="zh-CN" altLang="zh-CN" dirty="0"/>
              <a:t>在“目标表”栏目填入需要输出的目标表名称，这里按该转换的需求填入为“</a:t>
            </a:r>
            <a:r>
              <a:rPr lang="en-US" altLang="zh-CN" dirty="0"/>
              <a:t>StuOut</a:t>
            </a:r>
            <a:r>
              <a:rPr lang="zh-CN" altLang="zh-CN" dirty="0"/>
              <a:t>”。</a:t>
            </a:r>
            <a:endParaRPr lang="en-US" altLang="zh-CN" kern="1000" dirty="0">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endParaRPr lang="zh-CN" altLang="en-US" dirty="0"/>
          </a:p>
        </p:txBody>
      </p:sp>
      <p:pic>
        <p:nvPicPr>
          <p:cNvPr id="58370" name="图片 85">
            <a:extLst>
              <a:ext uri="{FF2B5EF4-FFF2-40B4-BE49-F238E27FC236}">
                <a16:creationId xmlns:a16="http://schemas.microsoft.com/office/drawing/2014/main" id="{B75C0CE6-62B0-4D5F-B131-ED9341C612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1093" y="699542"/>
            <a:ext cx="4872935" cy="3744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8371" name="图片 86">
            <a:extLst>
              <a:ext uri="{FF2B5EF4-FFF2-40B4-BE49-F238E27FC236}">
                <a16:creationId xmlns:a16="http://schemas.microsoft.com/office/drawing/2014/main" id="{011D098D-4C11-44B0-8767-07AC0B0E36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2470" y="1306757"/>
            <a:ext cx="3746500" cy="287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114206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zh-CN" altLang="en-US" dirty="0"/>
              <a:t>基于数据库的数据导入与导出案例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24990" y="1073415"/>
            <a:ext cx="3698938" cy="2031325"/>
          </a:xfrm>
          <a:prstGeom prst="rect">
            <a:avLst/>
          </a:prstGeom>
        </p:spPr>
        <p:txBody>
          <a:bodyPr wrap="square">
            <a:spAutoFit/>
          </a:bodyPr>
          <a:lstStyle/>
          <a:p>
            <a:r>
              <a:rPr lang="zh-CN" altLang="zh-CN" dirty="0"/>
              <a:t>在“数据库连接”弹框中，在左侧栏目点击选择“高级”，在右边的“请输入连接成功后要执行的</a:t>
            </a:r>
            <a:r>
              <a:rPr lang="en-US" altLang="zh-CN" dirty="0"/>
              <a:t>SQL</a:t>
            </a:r>
            <a:r>
              <a:rPr lang="zh-CN" altLang="zh-CN" dirty="0"/>
              <a:t>语句，用分号</a:t>
            </a:r>
            <a:r>
              <a:rPr lang="en-US" altLang="zh-CN" dirty="0"/>
              <a:t>(;)</a:t>
            </a:r>
            <a:r>
              <a:rPr lang="zh-CN" altLang="zh-CN" dirty="0"/>
              <a:t>隔开”输入框中，输入“</a:t>
            </a:r>
            <a:r>
              <a:rPr lang="en-US" altLang="zh-CN" dirty="0"/>
              <a:t>truncate tables StuOut</a:t>
            </a:r>
            <a:r>
              <a:rPr lang="zh-CN" altLang="zh-CN" dirty="0"/>
              <a:t>”</a:t>
            </a:r>
            <a:r>
              <a:rPr lang="en-US" altLang="zh-CN" dirty="0"/>
              <a:t>,</a:t>
            </a:r>
            <a:r>
              <a:rPr lang="zh-CN" altLang="zh-CN" dirty="0"/>
              <a:t>使得每次执行此转换时，执行此</a:t>
            </a:r>
            <a:r>
              <a:rPr lang="en-US" altLang="zh-CN" dirty="0"/>
              <a:t>SQL</a:t>
            </a:r>
            <a:r>
              <a:rPr lang="zh-CN" altLang="zh-CN" dirty="0"/>
              <a:t>语句，清空</a:t>
            </a:r>
            <a:r>
              <a:rPr lang="en-US" altLang="zh-CN" dirty="0"/>
              <a:t>StuOut</a:t>
            </a:r>
            <a:r>
              <a:rPr lang="zh-CN" altLang="zh-CN" dirty="0"/>
              <a:t>表格的数据</a:t>
            </a:r>
            <a:endParaRPr lang="zh-CN" altLang="en-US" dirty="0"/>
          </a:p>
        </p:txBody>
      </p:sp>
      <p:pic>
        <p:nvPicPr>
          <p:cNvPr id="59394" name="图片 90">
            <a:extLst>
              <a:ext uri="{FF2B5EF4-FFF2-40B4-BE49-F238E27FC236}">
                <a16:creationId xmlns:a16="http://schemas.microsoft.com/office/drawing/2014/main" id="{E4B01243-9FBE-452C-98DC-FE72E04EB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5896" y="880563"/>
            <a:ext cx="4988638" cy="3312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13736379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基于文件的数据导入与导出</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439B2EA3-334F-4257-A872-8120990473D7}"/>
              </a:ext>
            </a:extLst>
          </p:cNvPr>
          <p:cNvSpPr/>
          <p:nvPr/>
        </p:nvSpPr>
        <p:spPr>
          <a:xfrm>
            <a:off x="502163" y="1064951"/>
            <a:ext cx="4130292" cy="3416320"/>
          </a:xfrm>
          <a:prstGeom prst="rect">
            <a:avLst/>
          </a:prstGeom>
        </p:spPr>
        <p:txBody>
          <a:bodyPr wrap="square">
            <a:spAutoFit/>
          </a:bodyPr>
          <a:lstStyle/>
          <a:p>
            <a:pPr marL="285750" indent="-285750">
              <a:buFont typeface="Wingdings" panose="05000000000000000000" pitchFamily="2" charset="2"/>
              <a:buChar char="Ø"/>
            </a:pP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最基本的文本文件输入步骤就是“</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CSV</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文件输入”步骤。</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CSV</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文件是一种用分隔符分割的文本文件。在处理这种文件之前，需要通过文本编辑器打开查看，以确定此文件的分隔符和字段。</a:t>
            </a:r>
            <a:endParaRPr lang="zh-CN" altLang="zh-CN" kern="1000" dirty="0">
              <a:latin typeface="Times New Roman" panose="02020603050405020304" pitchFamily="18" charset="0"/>
              <a:ea typeface="方正书宋简体"/>
            </a:endParaRPr>
          </a:p>
          <a:p>
            <a:pPr marL="285750" indent="-285750">
              <a:buFont typeface="Wingdings" panose="05000000000000000000" pitchFamily="2" charset="2"/>
              <a:buChar char="Ø"/>
            </a:pPr>
            <a:r>
              <a:rPr lang="zh-CN" altLang="zh-CN" kern="1000" spc="10" dirty="0">
                <a:ea typeface="微软雅黑" panose="020B0503020204020204" pitchFamily="34" charset="-122"/>
                <a:cs typeface="微软雅黑" panose="020B0503020204020204" pitchFamily="34" charset="-122"/>
              </a:rPr>
              <a:t>“</a:t>
            </a:r>
            <a:r>
              <a:rPr lang="en-US" altLang="zh-CN" kern="1000" spc="10" dirty="0">
                <a:ea typeface="微软雅黑" panose="020B0503020204020204" pitchFamily="34" charset="-122"/>
                <a:cs typeface="微软雅黑" panose="020B0503020204020204" pitchFamily="34" charset="-122"/>
              </a:rPr>
              <a:t>CSV</a:t>
            </a:r>
            <a:r>
              <a:rPr lang="zh-CN" altLang="zh-CN" kern="1000" spc="10" dirty="0">
                <a:ea typeface="微软雅黑" panose="020B0503020204020204" pitchFamily="34" charset="-122"/>
                <a:cs typeface="微软雅黑" panose="020B0503020204020204" pitchFamily="34" charset="-122"/>
              </a:rPr>
              <a:t>文件输入”步骤和与之类似的“固定宽度文件输入”步骤其实都是“文本文件输入”步骤的简化版，都不适合一次处理多个文件。这三个步骤是处理文本文件的首选步骤</a:t>
            </a:r>
            <a:r>
              <a:rPr lang="zh-CN" altLang="en-US" kern="1000" spc="10" dirty="0">
                <a:ea typeface="微软雅黑" panose="020B0503020204020204" pitchFamily="34" charset="-122"/>
                <a:cs typeface="微软雅黑" panose="020B0503020204020204" pitchFamily="34" charset="-122"/>
              </a:rPr>
              <a:t>。</a:t>
            </a:r>
            <a:endParaRPr lang="zh-CN" altLang="en-US" dirty="0"/>
          </a:p>
        </p:txBody>
      </p:sp>
      <p:pic>
        <p:nvPicPr>
          <p:cNvPr id="7" name="图片 6" descr="曙光科技机器人设-男.png">
            <a:extLst>
              <a:ext uri="{FF2B5EF4-FFF2-40B4-BE49-F238E27FC236}">
                <a16:creationId xmlns:a16="http://schemas.microsoft.com/office/drawing/2014/main" id="{79BF02EE-ED26-4BA3-AE5A-D3EB7F70E8CD}"/>
              </a:ext>
            </a:extLst>
          </p:cNvPr>
          <p:cNvPicPr>
            <a:picLocks noChangeAspect="1"/>
          </p:cNvPicPr>
          <p:nvPr/>
        </p:nvPicPr>
        <p:blipFill>
          <a:blip r:embed="rId4"/>
          <a:srcRect l="52344" r="9375"/>
          <a:stretch>
            <a:fillRect/>
          </a:stretch>
        </p:blipFill>
        <p:spPr>
          <a:xfrm>
            <a:off x="4938714" y="0"/>
            <a:ext cx="3500462" cy="5143500"/>
          </a:xfrm>
          <a:prstGeom prst="rect">
            <a:avLst/>
          </a:prstGeom>
        </p:spPr>
      </p:pic>
    </p:spTree>
    <p:custDataLst>
      <p:tags r:id="rId1"/>
    </p:custDataLst>
    <p:extLst>
      <p:ext uri="{BB962C8B-B14F-4D97-AF65-F5344CB8AC3E}">
        <p14:creationId xmlns:p14="http://schemas.microsoft.com/office/powerpoint/2010/main" val="229314006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基于数据库的数据导入与导出案例</a:t>
            </a:r>
          </a:p>
        </p:txBody>
      </p:sp>
      <p:sp>
        <p:nvSpPr>
          <p:cNvPr id="2" name="矩形 1">
            <a:extLst>
              <a:ext uri="{FF2B5EF4-FFF2-40B4-BE49-F238E27FC236}">
                <a16:creationId xmlns:a16="http://schemas.microsoft.com/office/drawing/2014/main" id="{E2CADD74-D71B-477B-A59F-9B6239EC9F00}"/>
              </a:ext>
            </a:extLst>
          </p:cNvPr>
          <p:cNvSpPr/>
          <p:nvPr/>
        </p:nvSpPr>
        <p:spPr>
          <a:xfrm>
            <a:off x="443781" y="739243"/>
            <a:ext cx="7459965" cy="646331"/>
          </a:xfrm>
          <a:prstGeom prst="rect">
            <a:avLst/>
          </a:prstGeom>
        </p:spPr>
        <p:txBody>
          <a:bodyPr wrap="square">
            <a:spAutoFit/>
          </a:bodyPr>
          <a:lstStyle/>
          <a:p>
            <a:r>
              <a:rPr lang="zh-CN" altLang="en-US" dirty="0"/>
              <a:t>  点击运行按钮，在弹出的对话框中点击启动按钮，</a:t>
            </a:r>
            <a:r>
              <a:rPr lang="zh-CN" altLang="zh-CN" dirty="0"/>
              <a:t>将在</a:t>
            </a:r>
            <a:r>
              <a:rPr lang="en-US" altLang="zh-CN" dirty="0"/>
              <a:t>sql_test</a:t>
            </a:r>
            <a:r>
              <a:rPr lang="zh-CN" altLang="zh-CN" dirty="0"/>
              <a:t>数据库</a:t>
            </a:r>
            <a:r>
              <a:rPr lang="zh-CN" altLang="en-US" dirty="0"/>
              <a:t> 中的</a:t>
            </a:r>
            <a:r>
              <a:rPr lang="zh-CN" altLang="zh-CN" dirty="0"/>
              <a:t>“</a:t>
            </a:r>
            <a:r>
              <a:rPr lang="en-US" altLang="zh-CN" dirty="0"/>
              <a:t>StuOut</a:t>
            </a:r>
            <a:r>
              <a:rPr lang="zh-CN" altLang="zh-CN" dirty="0"/>
              <a:t>”表，</a:t>
            </a:r>
            <a:r>
              <a:rPr lang="zh-CN" altLang="en-US" dirty="0"/>
              <a:t>写入符合的数据</a:t>
            </a:r>
          </a:p>
        </p:txBody>
      </p:sp>
      <p:pic>
        <p:nvPicPr>
          <p:cNvPr id="60418" name="图片 94">
            <a:extLst>
              <a:ext uri="{FF2B5EF4-FFF2-40B4-BE49-F238E27FC236}">
                <a16:creationId xmlns:a16="http://schemas.microsoft.com/office/drawing/2014/main" id="{50DC77AD-05D1-4541-812F-2D2BFE59D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937" y="1619318"/>
            <a:ext cx="5735425" cy="311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2472153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43392522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0" y="1959744"/>
            <a:ext cx="9144000" cy="370511"/>
          </a:xfrm>
          <a:custGeom>
            <a:avLst/>
            <a:gdLst>
              <a:gd name="connsiteX0" fmla="*/ 0 w 9948397"/>
              <a:gd name="connsiteY0" fmla="*/ 541994 h 693248"/>
              <a:gd name="connsiteX1" fmla="*/ 1395663 w 9948397"/>
              <a:gd name="connsiteY1" fmla="*/ 95106 h 693248"/>
              <a:gd name="connsiteX2" fmla="*/ 3258839 w 9948397"/>
              <a:gd name="connsiteY2" fmla="*/ 590120 h 693248"/>
              <a:gd name="connsiteX3" fmla="*/ 5266394 w 9948397"/>
              <a:gd name="connsiteY3" fmla="*/ 12604 h 693248"/>
              <a:gd name="connsiteX4" fmla="*/ 7053943 w 9948397"/>
              <a:gd name="connsiteY4" fmla="*/ 665747 h 693248"/>
              <a:gd name="connsiteX5" fmla="*/ 8621486 w 9948397"/>
              <a:gd name="connsiteY5" fmla="*/ 136357 h 693248"/>
              <a:gd name="connsiteX6" fmla="*/ 9948397 w 9948397"/>
              <a:gd name="connsiteY6" fmla="*/ 693248 h 69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48397" h="693248">
                <a:moveTo>
                  <a:pt x="0" y="541994"/>
                </a:moveTo>
                <a:cubicBezTo>
                  <a:pt x="426261" y="314539"/>
                  <a:pt x="852523" y="87085"/>
                  <a:pt x="1395663" y="95106"/>
                </a:cubicBezTo>
                <a:cubicBezTo>
                  <a:pt x="1938803" y="103127"/>
                  <a:pt x="2613717" y="603870"/>
                  <a:pt x="3258839" y="590120"/>
                </a:cubicBezTo>
                <a:cubicBezTo>
                  <a:pt x="3903961" y="576370"/>
                  <a:pt x="4633877" y="0"/>
                  <a:pt x="5266394" y="12604"/>
                </a:cubicBezTo>
                <a:cubicBezTo>
                  <a:pt x="5898911" y="25208"/>
                  <a:pt x="6494761" y="645121"/>
                  <a:pt x="7053943" y="665747"/>
                </a:cubicBezTo>
                <a:cubicBezTo>
                  <a:pt x="7613125" y="686373"/>
                  <a:pt x="8139077" y="131774"/>
                  <a:pt x="8621486" y="136357"/>
                </a:cubicBezTo>
                <a:cubicBezTo>
                  <a:pt x="9103895" y="140941"/>
                  <a:pt x="9727245" y="600433"/>
                  <a:pt x="9948397" y="693248"/>
                </a:cubicBezTo>
              </a:path>
            </a:pathLst>
          </a:custGeom>
          <a:ln>
            <a:solidFill>
              <a:srgbClr val="B22F33">
                <a:alpha val="50196"/>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5" name="任意多边形 24"/>
          <p:cNvSpPr/>
          <p:nvPr/>
        </p:nvSpPr>
        <p:spPr>
          <a:xfrm>
            <a:off x="-6875" y="1857370"/>
            <a:ext cx="9157750" cy="493868"/>
          </a:xfrm>
          <a:custGeom>
            <a:avLst/>
            <a:gdLst>
              <a:gd name="connsiteX0" fmla="*/ 0 w 9157750"/>
              <a:gd name="connsiteY0" fmla="*/ 55001 h 493868"/>
              <a:gd name="connsiteX1" fmla="*/ 1381913 w 9157750"/>
              <a:gd name="connsiteY1" fmla="*/ 412511 h 493868"/>
              <a:gd name="connsiteX2" fmla="*/ 3066334 w 9157750"/>
              <a:gd name="connsiteY2" fmla="*/ 6875 h 493868"/>
              <a:gd name="connsiteX3" fmla="*/ 5163266 w 9157750"/>
              <a:gd name="connsiteY3" fmla="*/ 453762 h 493868"/>
              <a:gd name="connsiteX4" fmla="*/ 6930189 w 9157750"/>
              <a:gd name="connsiteY4" fmla="*/ 6875 h 493868"/>
              <a:gd name="connsiteX5" fmla="*/ 8373979 w 9157750"/>
              <a:gd name="connsiteY5" fmla="*/ 481263 h 493868"/>
              <a:gd name="connsiteX6" fmla="*/ 9157750 w 9157750"/>
              <a:gd name="connsiteY6" fmla="*/ 82502 h 49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7750" h="493868">
                <a:moveTo>
                  <a:pt x="0" y="55001"/>
                </a:moveTo>
                <a:cubicBezTo>
                  <a:pt x="435428" y="237766"/>
                  <a:pt x="870857" y="420532"/>
                  <a:pt x="1381913" y="412511"/>
                </a:cubicBezTo>
                <a:cubicBezTo>
                  <a:pt x="1892969" y="404490"/>
                  <a:pt x="2436109" y="0"/>
                  <a:pt x="3066334" y="6875"/>
                </a:cubicBezTo>
                <a:cubicBezTo>
                  <a:pt x="3696559" y="13750"/>
                  <a:pt x="4519290" y="453762"/>
                  <a:pt x="5163266" y="453762"/>
                </a:cubicBezTo>
                <a:cubicBezTo>
                  <a:pt x="5807242" y="453762"/>
                  <a:pt x="6395070" y="2292"/>
                  <a:pt x="6930189" y="6875"/>
                </a:cubicBezTo>
                <a:cubicBezTo>
                  <a:pt x="7465308" y="11459"/>
                  <a:pt x="8002719" y="468659"/>
                  <a:pt x="8373979" y="481263"/>
                </a:cubicBezTo>
                <a:cubicBezTo>
                  <a:pt x="8745239" y="493868"/>
                  <a:pt x="9157750" y="82502"/>
                  <a:pt x="9157750" y="82502"/>
                </a:cubicBezTo>
              </a:path>
            </a:pathLst>
          </a:custGeom>
          <a:ln>
            <a:solidFill>
              <a:srgbClr val="B22F33">
                <a:alpha val="50196"/>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nvGrpSpPr>
          <p:cNvPr id="27" name="组合 26"/>
          <p:cNvGrpSpPr/>
          <p:nvPr/>
        </p:nvGrpSpPr>
        <p:grpSpPr>
          <a:xfrm>
            <a:off x="1383513" y="928676"/>
            <a:ext cx="2402671" cy="2442551"/>
            <a:chOff x="1000099" y="1980054"/>
            <a:chExt cx="784833" cy="797860"/>
          </a:xfrm>
        </p:grpSpPr>
        <p:grpSp>
          <p:nvGrpSpPr>
            <p:cNvPr id="28" name="组合 130"/>
            <p:cNvGrpSpPr/>
            <p:nvPr/>
          </p:nvGrpSpPr>
          <p:grpSpPr>
            <a:xfrm>
              <a:off x="1000099" y="1980054"/>
              <a:ext cx="784833" cy="797860"/>
              <a:chOff x="1000100" y="2214560"/>
              <a:chExt cx="554156" cy="563354"/>
            </a:xfrm>
          </p:grpSpPr>
          <p:sp>
            <p:nvSpPr>
              <p:cNvPr id="30" name="椭圆 29"/>
              <p:cNvSpPr/>
              <p:nvPr/>
            </p:nvSpPr>
            <p:spPr>
              <a:xfrm>
                <a:off x="1000100" y="2214560"/>
                <a:ext cx="554156" cy="554157"/>
              </a:xfrm>
              <a:prstGeom prst="ellipse">
                <a:avLst/>
              </a:prstGeom>
              <a:solidFill>
                <a:srgbClr val="FFFFFF"/>
              </a:solidFill>
              <a:ln w="12700" cap="flat" cmpd="sng" algn="ctr">
                <a:solidFill>
                  <a:srgbClr val="B22F33"/>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5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nvSpPr>
            <p:spPr>
              <a:xfrm>
                <a:off x="1046389" y="2260849"/>
                <a:ext cx="461578" cy="461578"/>
              </a:xfrm>
              <a:prstGeom prst="ellipse">
                <a:avLst/>
              </a:prstGeom>
              <a:solidFill>
                <a:srgbClr val="B22F3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32" name="椭圆 31"/>
              <p:cNvSpPr/>
              <p:nvPr/>
            </p:nvSpPr>
            <p:spPr>
              <a:xfrm>
                <a:off x="1399447" y="2649243"/>
                <a:ext cx="128671" cy="128671"/>
              </a:xfrm>
              <a:prstGeom prst="ellipse">
                <a:avLst/>
              </a:prstGeom>
              <a:solidFill>
                <a:srgbClr val="FDAF17">
                  <a:alpha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3" name="椭圆 32"/>
              <p:cNvSpPr/>
              <p:nvPr/>
            </p:nvSpPr>
            <p:spPr>
              <a:xfrm>
                <a:off x="1046389" y="2226855"/>
                <a:ext cx="80950" cy="80950"/>
              </a:xfrm>
              <a:prstGeom prst="ellipse">
                <a:avLst/>
              </a:prstGeom>
              <a:solidFill>
                <a:srgbClr val="FDAF17">
                  <a:alpha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29" name="TextBox 28"/>
            <p:cNvSpPr txBox="1"/>
            <p:nvPr/>
          </p:nvSpPr>
          <p:spPr>
            <a:xfrm>
              <a:off x="1138769" y="2116106"/>
              <a:ext cx="507494" cy="512730"/>
            </a:xfrm>
            <a:prstGeom prst="rect">
              <a:avLst/>
            </a:prstGeom>
            <a:noFill/>
            <a:ln>
              <a:noFill/>
            </a:ln>
          </p:spPr>
          <p:txBody>
            <a:bodyPr wrap="none" rtlCol="0">
              <a:spAutoFit/>
            </a:bodyPr>
            <a:lstStyle/>
            <a:p>
              <a:r>
                <a:rPr lang="en-US" altLang="zh-CN" sz="9600" b="1" dirty="0">
                  <a:solidFill>
                    <a:schemeClr val="bg1"/>
                  </a:solidFill>
                </a:rPr>
                <a:t>03</a:t>
              </a:r>
              <a:endParaRPr lang="zh-CN" altLang="en-US" sz="9600" b="1" dirty="0">
                <a:solidFill>
                  <a:schemeClr val="bg1"/>
                </a:solidFill>
              </a:endParaRPr>
            </a:p>
          </p:txBody>
        </p:sp>
      </p:grpSp>
      <p:sp>
        <p:nvSpPr>
          <p:cNvPr id="14" name="自由: 形状 34"/>
          <p:cNvSpPr/>
          <p:nvPr/>
        </p:nvSpPr>
        <p:spPr>
          <a:xfrm rot="2700000">
            <a:off x="2520426" y="3384253"/>
            <a:ext cx="128842" cy="128842"/>
          </a:xfrm>
          <a:custGeom>
            <a:avLst/>
            <a:gdLst>
              <a:gd name="connsiteX0" fmla="*/ 75778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749181 h 914400"/>
              <a:gd name="connsiteX5" fmla="*/ 757780 w 914400"/>
              <a:gd name="connsiteY5" fmla="*/ 74918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914400">
                <a:moveTo>
                  <a:pt x="757780" y="0"/>
                </a:moveTo>
                <a:lnTo>
                  <a:pt x="914400" y="0"/>
                </a:lnTo>
                <a:lnTo>
                  <a:pt x="914400" y="914400"/>
                </a:lnTo>
                <a:lnTo>
                  <a:pt x="0" y="914400"/>
                </a:lnTo>
                <a:lnTo>
                  <a:pt x="0" y="749181"/>
                </a:lnTo>
                <a:lnTo>
                  <a:pt x="757780" y="74918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a:p>
        </p:txBody>
      </p:sp>
      <p:sp>
        <p:nvSpPr>
          <p:cNvPr id="15" name="文本框 8"/>
          <p:cNvSpPr txBox="1"/>
          <p:nvPr/>
        </p:nvSpPr>
        <p:spPr>
          <a:xfrm>
            <a:off x="901245" y="3576300"/>
            <a:ext cx="3549416" cy="1177245"/>
          </a:xfrm>
          <a:prstGeom prst="rect">
            <a:avLst/>
          </a:prstGeom>
          <a:noFill/>
        </p:spPr>
        <p:txBody>
          <a:bodyPr wrap="square" lIns="68580" tIns="34290" rIns="68580" bIns="3429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基于</a:t>
            </a:r>
            <a:r>
              <a:rPr lang="en-US" altLang="zh-CN" sz="3600" b="1" dirty="0">
                <a:solidFill>
                  <a:schemeClr val="tx1">
                    <a:lumMod val="85000"/>
                    <a:lumOff val="15000"/>
                  </a:schemeClr>
                </a:solidFill>
                <a:latin typeface="微软雅黑" panose="020B0503020204020204" pitchFamily="34" charset="-122"/>
                <a:ea typeface="微软雅黑" panose="020B0503020204020204" pitchFamily="34" charset="-122"/>
              </a:rPr>
              <a:t>WEB</a:t>
            </a:r>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的数据导入与导出</a:t>
            </a:r>
          </a:p>
        </p:txBody>
      </p:sp>
      <p:pic>
        <p:nvPicPr>
          <p:cNvPr id="11" name="图片 10" descr="曙光科技机器人设-男.png"/>
          <p:cNvPicPr>
            <a:picLocks noChangeAspect="1"/>
          </p:cNvPicPr>
          <p:nvPr/>
        </p:nvPicPr>
        <p:blipFill>
          <a:blip r:embed="rId4"/>
          <a:srcRect l="52344" r="9375"/>
          <a:stretch>
            <a:fillRect/>
          </a:stretch>
        </p:blipFill>
        <p:spPr>
          <a:xfrm>
            <a:off x="4938714" y="0"/>
            <a:ext cx="3500462" cy="5143500"/>
          </a:xfrm>
          <a:prstGeom prst="rect">
            <a:avLst/>
          </a:prstGeom>
        </p:spPr>
      </p:pic>
    </p:spTree>
    <p:custDataLst>
      <p:tags r:id="rId1"/>
    </p:custDataLst>
    <p:extLst>
      <p:ext uri="{BB962C8B-B14F-4D97-AF65-F5344CB8AC3E}">
        <p14:creationId xmlns:p14="http://schemas.microsoft.com/office/powerpoint/2010/main" val="21009970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1000"/>
                                        <p:tgtEl>
                                          <p:spTgt spid="2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right)">
                                      <p:cBhvr>
                                        <p:cTn id="10" dur="1000"/>
                                        <p:tgtEl>
                                          <p:spTgt spid="18"/>
                                        </p:tgtEl>
                                      </p:cBhvr>
                                    </p:animEffect>
                                  </p:childTnLst>
                                </p:cTn>
                              </p:par>
                            </p:childTnLst>
                          </p:cTn>
                        </p:par>
                        <p:par>
                          <p:cTn id="11" fill="hold">
                            <p:stCondLst>
                              <p:cond delay="1000"/>
                            </p:stCondLst>
                            <p:childTnLst>
                              <p:par>
                                <p:cTn id="12" presetID="49" presetClass="entr" presetSubtype="0" decel="10000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1000" fill="hold"/>
                                        <p:tgtEl>
                                          <p:spTgt spid="27"/>
                                        </p:tgtEl>
                                        <p:attrNameLst>
                                          <p:attrName>ppt_w</p:attrName>
                                        </p:attrNameLst>
                                      </p:cBhvr>
                                      <p:tavLst>
                                        <p:tav tm="0">
                                          <p:val>
                                            <p:fltVal val="0"/>
                                          </p:val>
                                        </p:tav>
                                        <p:tav tm="100000">
                                          <p:val>
                                            <p:strVal val="#ppt_w"/>
                                          </p:val>
                                        </p:tav>
                                      </p:tavLst>
                                    </p:anim>
                                    <p:anim calcmode="lin" valueType="num">
                                      <p:cBhvr>
                                        <p:cTn id="15" dur="1000" fill="hold"/>
                                        <p:tgtEl>
                                          <p:spTgt spid="27"/>
                                        </p:tgtEl>
                                        <p:attrNameLst>
                                          <p:attrName>ppt_h</p:attrName>
                                        </p:attrNameLst>
                                      </p:cBhvr>
                                      <p:tavLst>
                                        <p:tav tm="0">
                                          <p:val>
                                            <p:fltVal val="0"/>
                                          </p:val>
                                        </p:tav>
                                        <p:tav tm="100000">
                                          <p:val>
                                            <p:strVal val="#ppt_h"/>
                                          </p:val>
                                        </p:tav>
                                      </p:tavLst>
                                    </p:anim>
                                    <p:anim calcmode="lin" valueType="num">
                                      <p:cBhvr>
                                        <p:cTn id="16" dur="1000" fill="hold"/>
                                        <p:tgtEl>
                                          <p:spTgt spid="27"/>
                                        </p:tgtEl>
                                        <p:attrNameLst>
                                          <p:attrName>style.rotation</p:attrName>
                                        </p:attrNameLst>
                                      </p:cBhvr>
                                      <p:tavLst>
                                        <p:tav tm="0">
                                          <p:val>
                                            <p:fltVal val="360"/>
                                          </p:val>
                                        </p:tav>
                                        <p:tav tm="100000">
                                          <p:val>
                                            <p:fltVal val="0"/>
                                          </p:val>
                                        </p:tav>
                                      </p:tavLst>
                                    </p:anim>
                                    <p:animEffect transition="in" filter="fade">
                                      <p:cBhvr>
                                        <p:cTn id="17" dur="1000"/>
                                        <p:tgtEl>
                                          <p:spTgt spid="27"/>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par>
                          <p:cTn id="22" fill="hold">
                            <p:stCondLst>
                              <p:cond delay="2500"/>
                            </p:stCondLst>
                            <p:childTnLst>
                              <p:par>
                                <p:cTn id="23" presetID="22" presetClass="entr" presetSubtype="1"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5" grpId="0" bldLvl="0" animBg="1"/>
      <p:bldP spid="14" grpId="0" bldLvl="0" animBg="1"/>
      <p:bldP spid="1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zh-CN" altLang="en-US" dirty="0"/>
              <a:t>基于</a:t>
            </a:r>
            <a:r>
              <a:rPr lang="en-US" altLang="zh-CN" dirty="0"/>
              <a:t>WEB</a:t>
            </a:r>
            <a:r>
              <a:rPr lang="zh-CN" altLang="en-US" dirty="0"/>
              <a:t>的数据导入与导出</a:t>
            </a:r>
          </a:p>
        </p:txBody>
      </p:sp>
      <p:grpSp>
        <p:nvGrpSpPr>
          <p:cNvPr id="3" name="组合 2">
            <a:extLst>
              <a:ext uri="{FF2B5EF4-FFF2-40B4-BE49-F238E27FC236}">
                <a16:creationId xmlns:a16="http://schemas.microsoft.com/office/drawing/2014/main" id="{593B3638-C6A4-4131-9932-8475A36C3174}"/>
              </a:ext>
            </a:extLst>
          </p:cNvPr>
          <p:cNvGrpSpPr/>
          <p:nvPr/>
        </p:nvGrpSpPr>
        <p:grpSpPr>
          <a:xfrm>
            <a:off x="1259632" y="833773"/>
            <a:ext cx="2559769" cy="4067015"/>
            <a:chOff x="959477" y="1130267"/>
            <a:chExt cx="2003120" cy="3561816"/>
          </a:xfrm>
        </p:grpSpPr>
        <p:sp>
          <p:nvSpPr>
            <p:cNvPr id="30" name="Rectangle 10">
              <a:extLst>
                <a:ext uri="{FF2B5EF4-FFF2-40B4-BE49-F238E27FC236}">
                  <a16:creationId xmlns:a16="http://schemas.microsoft.com/office/drawing/2014/main" id="{DA1C8F8D-A78F-4396-93C2-3854D6F448AF}"/>
                </a:ext>
              </a:extLst>
            </p:cNvPr>
            <p:cNvSpPr/>
            <p:nvPr/>
          </p:nvSpPr>
          <p:spPr bwMode="auto">
            <a:xfrm>
              <a:off x="959477" y="1130267"/>
              <a:ext cx="2003120" cy="3561816"/>
            </a:xfrm>
            <a:prstGeom prst="roundRect">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90" dirty="0">
                <a:latin typeface="+mj-ea"/>
                <a:ea typeface="+mj-ea"/>
              </a:endParaRPr>
            </a:p>
          </p:txBody>
        </p:sp>
        <p:sp>
          <p:nvSpPr>
            <p:cNvPr id="31" name="同侧圆角矩形 56">
              <a:extLst>
                <a:ext uri="{FF2B5EF4-FFF2-40B4-BE49-F238E27FC236}">
                  <a16:creationId xmlns:a16="http://schemas.microsoft.com/office/drawing/2014/main" id="{CFA6B4A6-97D9-4F6E-9AA2-8347E46EDEB9}"/>
                </a:ext>
              </a:extLst>
            </p:cNvPr>
            <p:cNvSpPr/>
            <p:nvPr/>
          </p:nvSpPr>
          <p:spPr>
            <a:xfrm>
              <a:off x="991295" y="1670636"/>
              <a:ext cx="1939483" cy="393840"/>
            </a:xfrm>
            <a:prstGeom prst="round2SameRect">
              <a:avLst/>
            </a:prstGeom>
            <a:solidFill>
              <a:srgbClr val="C00000"/>
            </a:solidFill>
            <a:ln w="28575">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90" dirty="0">
                  <a:latin typeface="+mj-ea"/>
                  <a:ea typeface="+mj-ea"/>
                </a:rPr>
                <a:t>HTTP Client</a:t>
              </a:r>
              <a:endParaRPr lang="zh-CN" altLang="en-US" sz="2490" dirty="0">
                <a:latin typeface="+mj-ea"/>
                <a:ea typeface="+mj-ea"/>
              </a:endParaRPr>
            </a:p>
          </p:txBody>
        </p:sp>
        <p:sp>
          <p:nvSpPr>
            <p:cNvPr id="32" name="Rectangle 16">
              <a:extLst>
                <a:ext uri="{FF2B5EF4-FFF2-40B4-BE49-F238E27FC236}">
                  <a16:creationId xmlns:a16="http://schemas.microsoft.com/office/drawing/2014/main" id="{4B6C0100-81DE-4A80-A3B8-20D01631A2C5}"/>
                </a:ext>
              </a:extLst>
            </p:cNvPr>
            <p:cNvSpPr/>
            <p:nvPr/>
          </p:nvSpPr>
          <p:spPr>
            <a:xfrm>
              <a:off x="967247" y="2358933"/>
              <a:ext cx="1995350" cy="350396"/>
            </a:xfrm>
            <a:prstGeom prst="rect">
              <a:avLst/>
            </a:prstGeom>
          </p:spPr>
          <p:txBody>
            <a:bodyPr wrap="square" lIns="91424" tIns="45713" rIns="91424" bIns="45713" anchor="b" anchorCtr="0">
              <a:spAutoFit/>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algn="ctr" defTabSz="685165">
                <a:defRPr/>
              </a:pPr>
              <a:endParaRPr lang="en-US" sz="2000" kern="0" spc="-53" dirty="0">
                <a:solidFill>
                  <a:schemeClr val="bg1">
                    <a:alpha val="99000"/>
                  </a:schemeClr>
                </a:solidFill>
                <a:latin typeface="+mj-ea"/>
                <a:ea typeface="+mj-ea"/>
                <a:cs typeface="Segoe UI" panose="020B0502040204020203" pitchFamily="34" charset="0"/>
              </a:endParaRPr>
            </a:p>
          </p:txBody>
        </p:sp>
        <p:sp>
          <p:nvSpPr>
            <p:cNvPr id="34" name="Rectangle 42">
              <a:extLst>
                <a:ext uri="{FF2B5EF4-FFF2-40B4-BE49-F238E27FC236}">
                  <a16:creationId xmlns:a16="http://schemas.microsoft.com/office/drawing/2014/main" id="{0559946F-3B0E-4647-96BC-F7CA71A719A9}"/>
                </a:ext>
              </a:extLst>
            </p:cNvPr>
            <p:cNvSpPr/>
            <p:nvPr/>
          </p:nvSpPr>
          <p:spPr bwMode="auto">
            <a:xfrm>
              <a:off x="1241222" y="2429918"/>
              <a:ext cx="1370731" cy="1508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6" tIns="34288" rIns="68576" bIns="34288" numCol="1" rtlCol="0" anchor="t" anchorCtr="0" compatLnSpc="1"/>
            <a:lstStyle>
              <a:defPPr>
                <a:defRPr lang="en-US"/>
              </a:defPPr>
              <a:lvl1pPr marL="0" algn="l" defTabSz="685165" rtl="0" eaLnBrk="1" latinLnBrk="0" hangingPunct="1">
                <a:defRPr sz="1400" kern="1200">
                  <a:solidFill>
                    <a:schemeClr val="lt1"/>
                  </a:solidFill>
                  <a:latin typeface="+mn-lt"/>
                  <a:ea typeface="+mn-ea"/>
                  <a:cs typeface="+mn-cs"/>
                </a:defRPr>
              </a:lvl1pPr>
              <a:lvl2pPr marL="342900" algn="l" defTabSz="685165" rtl="0" eaLnBrk="1" latinLnBrk="0" hangingPunct="1">
                <a:defRPr sz="1400" kern="1200">
                  <a:solidFill>
                    <a:schemeClr val="lt1"/>
                  </a:solidFill>
                  <a:latin typeface="+mn-lt"/>
                  <a:ea typeface="+mn-ea"/>
                  <a:cs typeface="+mn-cs"/>
                </a:defRPr>
              </a:lvl2pPr>
              <a:lvl3pPr marL="685800" algn="l" defTabSz="685165" rtl="0" eaLnBrk="1" latinLnBrk="0" hangingPunct="1">
                <a:defRPr sz="1400" kern="1200">
                  <a:solidFill>
                    <a:schemeClr val="lt1"/>
                  </a:solidFill>
                  <a:latin typeface="+mn-lt"/>
                  <a:ea typeface="+mn-ea"/>
                  <a:cs typeface="+mn-cs"/>
                </a:defRPr>
              </a:lvl3pPr>
              <a:lvl4pPr marL="1028065" algn="l" defTabSz="685165" rtl="0" eaLnBrk="1" latinLnBrk="0" hangingPunct="1">
                <a:defRPr sz="1400" kern="1200">
                  <a:solidFill>
                    <a:schemeClr val="lt1"/>
                  </a:solidFill>
                  <a:latin typeface="+mn-lt"/>
                  <a:ea typeface="+mn-ea"/>
                  <a:cs typeface="+mn-cs"/>
                </a:defRPr>
              </a:lvl4pPr>
              <a:lvl5pPr marL="1370965" algn="l" defTabSz="685165" rtl="0" eaLnBrk="1" latinLnBrk="0" hangingPunct="1">
                <a:defRPr sz="1400" kern="1200">
                  <a:solidFill>
                    <a:schemeClr val="lt1"/>
                  </a:solidFill>
                  <a:latin typeface="+mn-lt"/>
                  <a:ea typeface="+mn-ea"/>
                  <a:cs typeface="+mn-cs"/>
                </a:defRPr>
              </a:lvl5pPr>
              <a:lvl6pPr marL="1713865" algn="l" defTabSz="685165" rtl="0" eaLnBrk="1" latinLnBrk="0" hangingPunct="1">
                <a:defRPr sz="1400" kern="1200">
                  <a:solidFill>
                    <a:schemeClr val="lt1"/>
                  </a:solidFill>
                  <a:latin typeface="+mn-lt"/>
                  <a:ea typeface="+mn-ea"/>
                  <a:cs typeface="+mn-cs"/>
                </a:defRPr>
              </a:lvl6pPr>
              <a:lvl7pPr marL="2056765" algn="l" defTabSz="685165" rtl="0" eaLnBrk="1" latinLnBrk="0" hangingPunct="1">
                <a:defRPr sz="1400" kern="1200">
                  <a:solidFill>
                    <a:schemeClr val="lt1"/>
                  </a:solidFill>
                  <a:latin typeface="+mn-lt"/>
                  <a:ea typeface="+mn-ea"/>
                  <a:cs typeface="+mn-cs"/>
                </a:defRPr>
              </a:lvl7pPr>
              <a:lvl8pPr marL="2399030" algn="l" defTabSz="685165" rtl="0" eaLnBrk="1" latinLnBrk="0" hangingPunct="1">
                <a:defRPr sz="1400" kern="1200">
                  <a:solidFill>
                    <a:schemeClr val="lt1"/>
                  </a:solidFill>
                  <a:latin typeface="+mn-lt"/>
                  <a:ea typeface="+mn-ea"/>
                  <a:cs typeface="+mn-cs"/>
                </a:defRPr>
              </a:lvl8pPr>
              <a:lvl9pPr marL="2741930" algn="l" defTabSz="685165" rtl="0" eaLnBrk="1" latinLnBrk="0" hangingPunct="1">
                <a:defRPr sz="1400" kern="1200">
                  <a:solidFill>
                    <a:schemeClr val="lt1"/>
                  </a:solidFill>
                  <a:latin typeface="+mn-lt"/>
                  <a:ea typeface="+mn-ea"/>
                  <a:cs typeface="+mn-cs"/>
                </a:defRPr>
              </a:lvl9pPr>
            </a:lstStyle>
            <a:p>
              <a:pPr>
                <a:lnSpc>
                  <a:spcPct val="150000"/>
                </a:lnSpc>
                <a:defRPr/>
              </a:pPr>
              <a:r>
                <a:rPr lang="zh-CN" altLang="zh-CN" dirty="0">
                  <a:solidFill>
                    <a:schemeClr val="tx1"/>
                  </a:solidFill>
                </a:rPr>
                <a:t>发出一个</a:t>
              </a:r>
              <a:r>
                <a:rPr lang="en-US" altLang="zh-CN" dirty="0">
                  <a:solidFill>
                    <a:schemeClr val="tx1"/>
                  </a:solidFill>
                </a:rPr>
                <a:t>HTTP GET</a:t>
              </a:r>
              <a:r>
                <a:rPr lang="zh-CN" altLang="zh-CN" dirty="0">
                  <a:solidFill>
                    <a:schemeClr val="tx1"/>
                  </a:solidFill>
                </a:rPr>
                <a:t>请求或者直接访问</a:t>
              </a:r>
              <a:r>
                <a:rPr lang="en-US" altLang="zh-CN" dirty="0">
                  <a:solidFill>
                    <a:schemeClr val="tx1"/>
                  </a:solidFill>
                </a:rPr>
                <a:t>HTML</a:t>
              </a:r>
              <a:r>
                <a:rPr lang="zh-CN" altLang="zh-CN" dirty="0">
                  <a:solidFill>
                    <a:schemeClr val="tx1"/>
                  </a:solidFill>
                </a:rPr>
                <a:t>页面，调用此步骤里的</a:t>
              </a:r>
              <a:r>
                <a:rPr lang="en-US" altLang="zh-CN" dirty="0">
                  <a:solidFill>
                    <a:schemeClr val="tx1"/>
                  </a:solidFill>
                </a:rPr>
                <a:t>URL</a:t>
              </a:r>
              <a:r>
                <a:rPr lang="zh-CN" altLang="zh-CN" dirty="0">
                  <a:solidFill>
                    <a:schemeClr val="tx1"/>
                  </a:solidFill>
                </a:rPr>
                <a:t>从</a:t>
              </a:r>
              <a:r>
                <a:rPr lang="en-US" altLang="zh-CN" dirty="0">
                  <a:solidFill>
                    <a:schemeClr val="tx1"/>
                  </a:solidFill>
                </a:rPr>
                <a:t>Web</a:t>
              </a:r>
              <a:r>
                <a:rPr lang="zh-CN" altLang="zh-CN" dirty="0">
                  <a:solidFill>
                    <a:schemeClr val="tx1"/>
                  </a:solidFill>
                </a:rPr>
                <a:t>获取数据</a:t>
              </a:r>
              <a:endParaRPr lang="en-US" altLang="zh-CN" sz="1200" kern="0" dirty="0">
                <a:solidFill>
                  <a:schemeClr val="tx1"/>
                </a:solidFill>
                <a:latin typeface="+mj-ea"/>
                <a:ea typeface="+mj-ea"/>
                <a:cs typeface="Arial" panose="020B0604020202020204" pitchFamily="34" charset="0"/>
              </a:endParaRPr>
            </a:p>
          </p:txBody>
        </p:sp>
      </p:grpSp>
      <p:grpSp>
        <p:nvGrpSpPr>
          <p:cNvPr id="4" name="组合 3">
            <a:extLst>
              <a:ext uri="{FF2B5EF4-FFF2-40B4-BE49-F238E27FC236}">
                <a16:creationId xmlns:a16="http://schemas.microsoft.com/office/drawing/2014/main" id="{D833FCEC-E2ED-4FDD-AB15-AA4A3BC8ACBD}"/>
              </a:ext>
            </a:extLst>
          </p:cNvPr>
          <p:cNvGrpSpPr/>
          <p:nvPr/>
        </p:nvGrpSpPr>
        <p:grpSpPr>
          <a:xfrm>
            <a:off x="5148064" y="833774"/>
            <a:ext cx="2559600" cy="4067014"/>
            <a:chOff x="3560710" y="1130268"/>
            <a:chExt cx="2024697" cy="3561815"/>
          </a:xfrm>
        </p:grpSpPr>
        <p:sp>
          <p:nvSpPr>
            <p:cNvPr id="11" name="Rectangle 11">
              <a:extLst>
                <a:ext uri="{FF2B5EF4-FFF2-40B4-BE49-F238E27FC236}">
                  <a16:creationId xmlns:a16="http://schemas.microsoft.com/office/drawing/2014/main" id="{40D03CBC-8D04-46BE-AB31-9E77393A4817}"/>
                </a:ext>
              </a:extLst>
            </p:cNvPr>
            <p:cNvSpPr/>
            <p:nvPr/>
          </p:nvSpPr>
          <p:spPr bwMode="auto">
            <a:xfrm>
              <a:off x="3560710" y="1130268"/>
              <a:ext cx="2024695" cy="3561815"/>
            </a:xfrm>
            <a:prstGeom prst="roundRect">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90" dirty="0">
                <a:latin typeface="+mj-ea"/>
                <a:ea typeface="+mj-ea"/>
              </a:endParaRPr>
            </a:p>
          </p:txBody>
        </p:sp>
        <p:sp>
          <p:nvSpPr>
            <p:cNvPr id="12" name="同侧圆角矩形 62">
              <a:extLst>
                <a:ext uri="{FF2B5EF4-FFF2-40B4-BE49-F238E27FC236}">
                  <a16:creationId xmlns:a16="http://schemas.microsoft.com/office/drawing/2014/main" id="{2B2E56F8-99B2-493C-9034-AA69BEE1873E}"/>
                </a:ext>
              </a:extLst>
            </p:cNvPr>
            <p:cNvSpPr/>
            <p:nvPr/>
          </p:nvSpPr>
          <p:spPr>
            <a:xfrm>
              <a:off x="3599433" y="1668911"/>
              <a:ext cx="1939483" cy="393840"/>
            </a:xfrm>
            <a:prstGeom prst="round2SameRect">
              <a:avLst/>
            </a:prstGeom>
            <a:solidFill>
              <a:schemeClr val="bg2"/>
            </a:solidFill>
            <a:ln w="28575">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90" dirty="0">
                  <a:solidFill>
                    <a:schemeClr val="tx1"/>
                  </a:solidFill>
                  <a:latin typeface="+mj-ea"/>
                  <a:ea typeface="+mj-ea"/>
                </a:rPr>
                <a:t>HTTP Post</a:t>
              </a:r>
              <a:endParaRPr lang="zh-CN" altLang="en-US" sz="2490" dirty="0">
                <a:solidFill>
                  <a:schemeClr val="tx1"/>
                </a:solidFill>
                <a:latin typeface="+mj-ea"/>
                <a:ea typeface="+mj-ea"/>
              </a:endParaRPr>
            </a:p>
          </p:txBody>
        </p:sp>
        <p:sp>
          <p:nvSpPr>
            <p:cNvPr id="13" name="Rectangle 17">
              <a:extLst>
                <a:ext uri="{FF2B5EF4-FFF2-40B4-BE49-F238E27FC236}">
                  <a16:creationId xmlns:a16="http://schemas.microsoft.com/office/drawing/2014/main" id="{0C97019F-36F0-4F41-AB84-ED16CD64DD3F}"/>
                </a:ext>
              </a:extLst>
            </p:cNvPr>
            <p:cNvSpPr/>
            <p:nvPr/>
          </p:nvSpPr>
          <p:spPr>
            <a:xfrm>
              <a:off x="3565108" y="2358933"/>
              <a:ext cx="2020299" cy="350396"/>
            </a:xfrm>
            <a:prstGeom prst="rect">
              <a:avLst/>
            </a:prstGeom>
          </p:spPr>
          <p:txBody>
            <a:bodyPr wrap="square" lIns="91424" tIns="45713" rIns="91424" bIns="45713" anchor="b" anchorCtr="0">
              <a:spAutoFit/>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algn="ctr" defTabSz="685165">
                <a:defRPr/>
              </a:pPr>
              <a:endParaRPr lang="en-US" sz="2000" kern="0" spc="-53" dirty="0">
                <a:solidFill>
                  <a:srgbClr val="C00000">
                    <a:alpha val="99000"/>
                  </a:srgbClr>
                </a:solidFill>
                <a:latin typeface="+mj-ea"/>
                <a:ea typeface="+mj-ea"/>
                <a:cs typeface="Segoe UI" panose="020B0502040204020203" pitchFamily="34" charset="0"/>
              </a:endParaRPr>
            </a:p>
          </p:txBody>
        </p:sp>
        <p:sp>
          <p:nvSpPr>
            <p:cNvPr id="15" name="Rectangle 42">
              <a:extLst>
                <a:ext uri="{FF2B5EF4-FFF2-40B4-BE49-F238E27FC236}">
                  <a16:creationId xmlns:a16="http://schemas.microsoft.com/office/drawing/2014/main" id="{1FF731E6-3813-4CE1-BE55-07BBD454DEF0}"/>
                </a:ext>
              </a:extLst>
            </p:cNvPr>
            <p:cNvSpPr/>
            <p:nvPr/>
          </p:nvSpPr>
          <p:spPr bwMode="auto">
            <a:xfrm>
              <a:off x="3883808" y="2534131"/>
              <a:ext cx="1370731" cy="1508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6" tIns="34288" rIns="68576" bIns="34288" numCol="1" rtlCol="0" anchor="t" anchorCtr="0" compatLnSpc="1"/>
            <a:lstStyle>
              <a:defPPr>
                <a:defRPr lang="en-US"/>
              </a:defPPr>
              <a:lvl1pPr marL="0" algn="l" defTabSz="685165" rtl="0" eaLnBrk="1" latinLnBrk="0" hangingPunct="1">
                <a:defRPr sz="1400" kern="1200">
                  <a:solidFill>
                    <a:schemeClr val="lt1"/>
                  </a:solidFill>
                  <a:latin typeface="+mn-lt"/>
                  <a:ea typeface="+mn-ea"/>
                  <a:cs typeface="+mn-cs"/>
                </a:defRPr>
              </a:lvl1pPr>
              <a:lvl2pPr marL="342900" algn="l" defTabSz="685165" rtl="0" eaLnBrk="1" latinLnBrk="0" hangingPunct="1">
                <a:defRPr sz="1400" kern="1200">
                  <a:solidFill>
                    <a:schemeClr val="lt1"/>
                  </a:solidFill>
                  <a:latin typeface="+mn-lt"/>
                  <a:ea typeface="+mn-ea"/>
                  <a:cs typeface="+mn-cs"/>
                </a:defRPr>
              </a:lvl2pPr>
              <a:lvl3pPr marL="685800" algn="l" defTabSz="685165" rtl="0" eaLnBrk="1" latinLnBrk="0" hangingPunct="1">
                <a:defRPr sz="1400" kern="1200">
                  <a:solidFill>
                    <a:schemeClr val="lt1"/>
                  </a:solidFill>
                  <a:latin typeface="+mn-lt"/>
                  <a:ea typeface="+mn-ea"/>
                  <a:cs typeface="+mn-cs"/>
                </a:defRPr>
              </a:lvl3pPr>
              <a:lvl4pPr marL="1028065" algn="l" defTabSz="685165" rtl="0" eaLnBrk="1" latinLnBrk="0" hangingPunct="1">
                <a:defRPr sz="1400" kern="1200">
                  <a:solidFill>
                    <a:schemeClr val="lt1"/>
                  </a:solidFill>
                  <a:latin typeface="+mn-lt"/>
                  <a:ea typeface="+mn-ea"/>
                  <a:cs typeface="+mn-cs"/>
                </a:defRPr>
              </a:lvl4pPr>
              <a:lvl5pPr marL="1370965" algn="l" defTabSz="685165" rtl="0" eaLnBrk="1" latinLnBrk="0" hangingPunct="1">
                <a:defRPr sz="1400" kern="1200">
                  <a:solidFill>
                    <a:schemeClr val="lt1"/>
                  </a:solidFill>
                  <a:latin typeface="+mn-lt"/>
                  <a:ea typeface="+mn-ea"/>
                  <a:cs typeface="+mn-cs"/>
                </a:defRPr>
              </a:lvl5pPr>
              <a:lvl6pPr marL="1713865" algn="l" defTabSz="685165" rtl="0" eaLnBrk="1" latinLnBrk="0" hangingPunct="1">
                <a:defRPr sz="1400" kern="1200">
                  <a:solidFill>
                    <a:schemeClr val="lt1"/>
                  </a:solidFill>
                  <a:latin typeface="+mn-lt"/>
                  <a:ea typeface="+mn-ea"/>
                  <a:cs typeface="+mn-cs"/>
                </a:defRPr>
              </a:lvl6pPr>
              <a:lvl7pPr marL="2056765" algn="l" defTabSz="685165" rtl="0" eaLnBrk="1" latinLnBrk="0" hangingPunct="1">
                <a:defRPr sz="1400" kern="1200">
                  <a:solidFill>
                    <a:schemeClr val="lt1"/>
                  </a:solidFill>
                  <a:latin typeface="+mn-lt"/>
                  <a:ea typeface="+mn-ea"/>
                  <a:cs typeface="+mn-cs"/>
                </a:defRPr>
              </a:lvl7pPr>
              <a:lvl8pPr marL="2399030" algn="l" defTabSz="685165" rtl="0" eaLnBrk="1" latinLnBrk="0" hangingPunct="1">
                <a:defRPr sz="1400" kern="1200">
                  <a:solidFill>
                    <a:schemeClr val="lt1"/>
                  </a:solidFill>
                  <a:latin typeface="+mn-lt"/>
                  <a:ea typeface="+mn-ea"/>
                  <a:cs typeface="+mn-cs"/>
                </a:defRPr>
              </a:lvl8pPr>
              <a:lvl9pPr marL="2741930" algn="l" defTabSz="685165" rtl="0" eaLnBrk="1" latinLnBrk="0" hangingPunct="1">
                <a:defRPr sz="1400" kern="1200">
                  <a:solidFill>
                    <a:schemeClr val="lt1"/>
                  </a:solidFill>
                  <a:latin typeface="+mn-lt"/>
                  <a:ea typeface="+mn-ea"/>
                  <a:cs typeface="+mn-cs"/>
                </a:defRPr>
              </a:lvl9pPr>
            </a:lstStyle>
            <a:p>
              <a:pPr>
                <a:lnSpc>
                  <a:spcPct val="150000"/>
                </a:lnSpc>
                <a:defRPr/>
              </a:pPr>
              <a:r>
                <a:rPr lang="zh-CN" altLang="zh-CN" dirty="0">
                  <a:solidFill>
                    <a:schemeClr val="tx1"/>
                  </a:solidFill>
                </a:rPr>
                <a:t>发出一个</a:t>
              </a:r>
              <a:r>
                <a:rPr lang="en-US" altLang="zh-CN" dirty="0">
                  <a:solidFill>
                    <a:schemeClr val="tx1"/>
                  </a:solidFill>
                </a:rPr>
                <a:t>HTTP POST</a:t>
              </a:r>
              <a:r>
                <a:rPr lang="zh-CN" altLang="zh-CN" dirty="0">
                  <a:solidFill>
                    <a:schemeClr val="tx1"/>
                  </a:solidFill>
                </a:rPr>
                <a:t>请求，调用此步骤里的</a:t>
              </a:r>
              <a:r>
                <a:rPr lang="en-US" altLang="zh-CN" dirty="0">
                  <a:solidFill>
                    <a:schemeClr val="tx1"/>
                  </a:solidFill>
                </a:rPr>
                <a:t>URL</a:t>
              </a:r>
              <a:r>
                <a:rPr lang="zh-CN" altLang="zh-CN" dirty="0">
                  <a:solidFill>
                    <a:schemeClr val="tx1"/>
                  </a:solidFill>
                </a:rPr>
                <a:t>从</a:t>
              </a:r>
              <a:r>
                <a:rPr lang="en-US" altLang="zh-CN" dirty="0">
                  <a:solidFill>
                    <a:schemeClr val="tx1"/>
                  </a:solidFill>
                </a:rPr>
                <a:t>Web</a:t>
              </a:r>
              <a:r>
                <a:rPr lang="zh-CN" altLang="zh-CN" dirty="0">
                  <a:solidFill>
                    <a:schemeClr val="tx1"/>
                  </a:solidFill>
                </a:rPr>
                <a:t>获取数据</a:t>
              </a:r>
              <a:endParaRPr lang="en-US" altLang="zh-CN" sz="1200" kern="0" dirty="0">
                <a:solidFill>
                  <a:schemeClr val="tx1"/>
                </a:solidFill>
                <a:latin typeface="+mj-ea"/>
                <a:ea typeface="+mj-ea"/>
                <a:cs typeface="Arial" panose="020B0604020202020204" pitchFamily="34" charset="0"/>
              </a:endParaRPr>
            </a:p>
          </p:txBody>
        </p:sp>
      </p:grpSp>
    </p:spTree>
    <p:custDataLst>
      <p:tags r:id="rId1"/>
    </p:custDataLst>
    <p:extLst>
      <p:ext uri="{BB962C8B-B14F-4D97-AF65-F5344CB8AC3E}">
        <p14:creationId xmlns:p14="http://schemas.microsoft.com/office/powerpoint/2010/main" val="348221520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HTML</a:t>
            </a:r>
            <a:r>
              <a:rPr lang="zh-CN" altLang="en-US" dirty="0"/>
              <a:t>导入与导出</a:t>
            </a:r>
          </a:p>
        </p:txBody>
      </p:sp>
      <p:sp>
        <p:nvSpPr>
          <p:cNvPr id="2" name="矩形 1">
            <a:extLst>
              <a:ext uri="{FF2B5EF4-FFF2-40B4-BE49-F238E27FC236}">
                <a16:creationId xmlns:a16="http://schemas.microsoft.com/office/drawing/2014/main" id="{D93CB734-D48A-4F3B-A741-06A064E1D41E}"/>
              </a:ext>
            </a:extLst>
          </p:cNvPr>
          <p:cNvSpPr/>
          <p:nvPr/>
        </p:nvSpPr>
        <p:spPr>
          <a:xfrm>
            <a:off x="971600" y="1556088"/>
            <a:ext cx="3233687" cy="2862322"/>
          </a:xfrm>
          <a:prstGeom prst="rect">
            <a:avLst/>
          </a:prstGeom>
        </p:spPr>
        <p:txBody>
          <a:bodyPr wrap="square">
            <a:spAutoFit/>
          </a:bodyPr>
          <a:lstStyle/>
          <a:p>
            <a:r>
              <a:rPr lang="zh-CN" altLang="zh-CN" kern="1000" spc="10" dirty="0">
                <a:ea typeface="微软雅黑" panose="020B0503020204020204" pitchFamily="34" charset="-122"/>
                <a:cs typeface="微软雅黑" panose="020B0503020204020204" pitchFamily="34" charset="-122"/>
              </a:rPr>
              <a:t>“</a:t>
            </a:r>
            <a:r>
              <a:rPr lang="en-US" altLang="zh-CN" kern="1000" spc="10" dirty="0">
                <a:ea typeface="微软雅黑" panose="020B0503020204020204" pitchFamily="34" charset="-122"/>
                <a:cs typeface="微软雅黑" panose="020B0503020204020204" pitchFamily="34" charset="-122"/>
              </a:rPr>
              <a:t>HTTP Client</a:t>
            </a:r>
            <a:r>
              <a:rPr lang="zh-CN" altLang="zh-CN" kern="1000" spc="10" dirty="0">
                <a:ea typeface="微软雅黑" panose="020B0503020204020204" pitchFamily="34" charset="-122"/>
                <a:cs typeface="微软雅黑" panose="020B0503020204020204" pitchFamily="34" charset="-122"/>
              </a:rPr>
              <a:t>”步骤直接访问</a:t>
            </a:r>
            <a:r>
              <a:rPr lang="en-US" altLang="zh-CN" kern="1000" spc="10" dirty="0">
                <a:ea typeface="微软雅黑" panose="020B0503020204020204" pitchFamily="34" charset="-122"/>
                <a:cs typeface="微软雅黑" panose="020B0503020204020204" pitchFamily="34" charset="-122"/>
              </a:rPr>
              <a:t>HTML</a:t>
            </a:r>
            <a:r>
              <a:rPr lang="zh-CN" altLang="en-US" kern="1000" spc="10" dirty="0">
                <a:ea typeface="微软雅黑" panose="020B0503020204020204" pitchFamily="34" charset="-122"/>
                <a:cs typeface="微软雅黑" panose="020B0503020204020204" pitchFamily="34" charset="-122"/>
              </a:rPr>
              <a:t>页面</a:t>
            </a:r>
            <a:r>
              <a:rPr lang="zh-CN" altLang="zh-CN" kern="1000" spc="10" dirty="0">
                <a:ea typeface="微软雅黑" panose="020B0503020204020204" pitchFamily="34" charset="-122"/>
                <a:cs typeface="微软雅黑" panose="020B0503020204020204" pitchFamily="34" charset="-122"/>
              </a:rPr>
              <a:t>时，返回的数据为</a:t>
            </a:r>
            <a:r>
              <a:rPr lang="en-US" altLang="zh-CN" kern="1000" spc="10" dirty="0">
                <a:ea typeface="微软雅黑" panose="020B0503020204020204" pitchFamily="34" charset="-122"/>
                <a:cs typeface="微软雅黑" panose="020B0503020204020204" pitchFamily="34" charset="-122"/>
              </a:rPr>
              <a:t>HTML</a:t>
            </a:r>
            <a:r>
              <a:rPr lang="zh-CN" altLang="zh-CN" kern="1000" spc="10" dirty="0">
                <a:ea typeface="微软雅黑" panose="020B0503020204020204" pitchFamily="34" charset="-122"/>
                <a:cs typeface="微软雅黑" panose="020B0503020204020204" pitchFamily="34" charset="-122"/>
              </a:rPr>
              <a:t>。</a:t>
            </a:r>
            <a:r>
              <a:rPr lang="en-US" altLang="zh-CN" kern="1000" spc="10" dirty="0">
                <a:ea typeface="微软雅黑" panose="020B0503020204020204" pitchFamily="34" charset="-122"/>
                <a:cs typeface="微软雅黑" panose="020B0503020204020204" pitchFamily="34" charset="-122"/>
              </a:rPr>
              <a:t>HTML</a:t>
            </a:r>
            <a:r>
              <a:rPr lang="zh-CN" altLang="zh-CN" kern="1000" spc="10" dirty="0">
                <a:ea typeface="微软雅黑" panose="020B0503020204020204" pitchFamily="34" charset="-122"/>
                <a:cs typeface="微软雅黑" panose="020B0503020204020204" pitchFamily="34" charset="-122"/>
              </a:rPr>
              <a:t>的全称是超文本标记语言。</a:t>
            </a:r>
            <a:r>
              <a:rPr lang="en-US" altLang="zh-CN" kern="1000" spc="10" dirty="0">
                <a:ea typeface="微软雅黑" panose="020B0503020204020204" pitchFamily="34" charset="-122"/>
                <a:cs typeface="微软雅黑" panose="020B0503020204020204" pitchFamily="34" charset="-122"/>
              </a:rPr>
              <a:t>HTML</a:t>
            </a:r>
            <a:r>
              <a:rPr lang="zh-CN" altLang="zh-CN" kern="1000" spc="10" dirty="0">
                <a:ea typeface="微软雅黑" panose="020B0503020204020204" pitchFamily="34" charset="-122"/>
                <a:cs typeface="微软雅黑" panose="020B0503020204020204" pitchFamily="34" charset="-122"/>
              </a:rPr>
              <a:t>和</a:t>
            </a:r>
            <a:r>
              <a:rPr lang="en-US" altLang="zh-CN" kern="1000" spc="10" dirty="0">
                <a:ea typeface="微软雅黑" panose="020B0503020204020204" pitchFamily="34" charset="-122"/>
                <a:cs typeface="微软雅黑" panose="020B0503020204020204" pitchFamily="34" charset="-122"/>
              </a:rPr>
              <a:t>XML</a:t>
            </a:r>
            <a:r>
              <a:rPr lang="zh-CN" altLang="zh-CN" kern="1000" spc="10" dirty="0">
                <a:ea typeface="微软雅黑" panose="020B0503020204020204" pitchFamily="34" charset="-122"/>
                <a:cs typeface="微软雅黑" panose="020B0503020204020204" pitchFamily="34" charset="-122"/>
              </a:rPr>
              <a:t>有相同的语法结构，除此之外没有其他相似点。</a:t>
            </a:r>
            <a:r>
              <a:rPr lang="en-US" altLang="zh-CN" kern="1000" spc="10" dirty="0">
                <a:ea typeface="微软雅黑" panose="020B0503020204020204" pitchFamily="34" charset="-122"/>
                <a:cs typeface="微软雅黑" panose="020B0503020204020204" pitchFamily="34" charset="-122"/>
              </a:rPr>
              <a:t>HTML</a:t>
            </a:r>
            <a:r>
              <a:rPr lang="zh-CN" altLang="zh-CN" kern="1000" spc="10" dirty="0">
                <a:ea typeface="微软雅黑" panose="020B0503020204020204" pitchFamily="34" charset="-122"/>
                <a:cs typeface="微软雅黑" panose="020B0503020204020204" pitchFamily="34" charset="-122"/>
              </a:rPr>
              <a:t>主要目的是通过浏览器供用户阅读，因此，</a:t>
            </a:r>
            <a:r>
              <a:rPr lang="en-US" altLang="zh-CN" kern="1000" spc="10" dirty="0">
                <a:ea typeface="微软雅黑" panose="020B0503020204020204" pitchFamily="34" charset="-122"/>
                <a:cs typeface="微软雅黑" panose="020B0503020204020204" pitchFamily="34" charset="-122"/>
              </a:rPr>
              <a:t>HTML</a:t>
            </a:r>
            <a:r>
              <a:rPr lang="zh-CN" altLang="zh-CN" kern="1000" spc="10" dirty="0">
                <a:ea typeface="微软雅黑" panose="020B0503020204020204" pitchFamily="34" charset="-122"/>
                <a:cs typeface="微软雅黑" panose="020B0503020204020204" pitchFamily="34" charset="-122"/>
              </a:rPr>
              <a:t>定义了一组固定的节点和属性，用来定义文本的结构或者样式</a:t>
            </a:r>
            <a:endParaRPr lang="zh-CN" altLang="en-US" dirty="0"/>
          </a:p>
        </p:txBody>
      </p:sp>
      <p:pic>
        <p:nvPicPr>
          <p:cNvPr id="4" name="图片 3" descr="曙光科技机器人设-男.png">
            <a:extLst>
              <a:ext uri="{FF2B5EF4-FFF2-40B4-BE49-F238E27FC236}">
                <a16:creationId xmlns:a16="http://schemas.microsoft.com/office/drawing/2014/main" id="{28728C1C-E458-4A35-A6E5-6663E36C701E}"/>
              </a:ext>
            </a:extLst>
          </p:cNvPr>
          <p:cNvPicPr>
            <a:picLocks noChangeAspect="1"/>
          </p:cNvPicPr>
          <p:nvPr/>
        </p:nvPicPr>
        <p:blipFill>
          <a:blip r:embed="rId4"/>
          <a:srcRect l="52344" r="9375"/>
          <a:stretch>
            <a:fillRect/>
          </a:stretch>
        </p:blipFill>
        <p:spPr>
          <a:xfrm>
            <a:off x="4938714" y="0"/>
            <a:ext cx="3500462" cy="5143500"/>
          </a:xfrm>
          <a:prstGeom prst="rect">
            <a:avLst/>
          </a:prstGeom>
        </p:spPr>
      </p:pic>
    </p:spTree>
    <p:custDataLst>
      <p:tags r:id="rId1"/>
    </p:custDataLst>
    <p:extLst>
      <p:ext uri="{BB962C8B-B14F-4D97-AF65-F5344CB8AC3E}">
        <p14:creationId xmlns:p14="http://schemas.microsoft.com/office/powerpoint/2010/main" val="281307271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HTML</a:t>
            </a:r>
            <a:r>
              <a:rPr lang="zh-CN" altLang="en-US" dirty="0"/>
              <a:t>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2D843325-A287-4FD6-895A-80AB457A0036}"/>
              </a:ext>
            </a:extLst>
          </p:cNvPr>
          <p:cNvSpPr/>
          <p:nvPr/>
        </p:nvSpPr>
        <p:spPr>
          <a:xfrm>
            <a:off x="368977" y="687097"/>
            <a:ext cx="2858475" cy="369332"/>
          </a:xfrm>
          <a:prstGeom prst="rect">
            <a:avLst/>
          </a:prstGeom>
        </p:spPr>
        <p:txBody>
          <a:bodyPr wrap="none">
            <a:spAutoFit/>
          </a:bodyPr>
          <a:lstStyle/>
          <a:p>
            <a:r>
              <a:rPr lang="zh-CN" altLang="en-US" kern="1000" dirty="0">
                <a:latin typeface="微软雅黑" panose="020B0503020204020204" pitchFamily="34" charset="-122"/>
                <a:cs typeface="微软雅黑" panose="020B0503020204020204" pitchFamily="34" charset="-122"/>
              </a:rPr>
              <a:t>（</a:t>
            </a:r>
            <a:r>
              <a:rPr lang="en-US" altLang="zh-CN" kern="1000" dirty="0">
                <a:latin typeface="微软雅黑" panose="020B0503020204020204" pitchFamily="34" charset="-122"/>
                <a:cs typeface="微软雅黑" panose="020B0503020204020204" pitchFamily="34" charset="-122"/>
              </a:rPr>
              <a:t>1</a:t>
            </a:r>
            <a:r>
              <a:rPr lang="zh-CN" altLang="zh-CN" kern="1000" dirty="0">
                <a:ea typeface="微软雅黑" panose="020B0503020204020204" pitchFamily="34" charset="-122"/>
                <a:cs typeface="微软雅黑" panose="020B0503020204020204" pitchFamily="34" charset="-122"/>
              </a:rPr>
              <a:t>）转换的输入输出需求</a:t>
            </a:r>
            <a:endParaRPr lang="zh-CN" altLang="en-US" dirty="0"/>
          </a:p>
        </p:txBody>
      </p:sp>
      <p:sp>
        <p:nvSpPr>
          <p:cNvPr id="3" name="矩形 2">
            <a:extLst>
              <a:ext uri="{FF2B5EF4-FFF2-40B4-BE49-F238E27FC236}">
                <a16:creationId xmlns:a16="http://schemas.microsoft.com/office/drawing/2014/main" id="{A62FFF1D-1EA3-4118-A5F5-DCBF4DBD8F79}"/>
              </a:ext>
            </a:extLst>
          </p:cNvPr>
          <p:cNvSpPr/>
          <p:nvPr/>
        </p:nvSpPr>
        <p:spPr>
          <a:xfrm>
            <a:off x="475030" y="1302364"/>
            <a:ext cx="7841386" cy="646331"/>
          </a:xfrm>
          <a:prstGeom prst="rect">
            <a:avLst/>
          </a:prstGeom>
        </p:spPr>
        <p:txBody>
          <a:bodyPr wrap="square">
            <a:spAutoFit/>
          </a:bodyPr>
          <a:lstStyle/>
          <a:p>
            <a:r>
              <a:rPr lang="zh-CN" altLang="zh-CN" dirty="0"/>
              <a:t>读入网页</a:t>
            </a:r>
            <a:r>
              <a:rPr lang="en-US" altLang="zh-CN" u="sng" dirty="0">
                <a:hlinkClick r:id="rId4"/>
              </a:rPr>
              <a:t>http://www.biqukan.com/1_1094/5403177.html</a:t>
            </a:r>
            <a:r>
              <a:rPr lang="zh-CN" altLang="zh-CN" dirty="0"/>
              <a:t>的数据，输出</a:t>
            </a:r>
            <a:r>
              <a:rPr lang="en-US" altLang="zh-CN" dirty="0"/>
              <a:t>HTML</a:t>
            </a:r>
            <a:r>
              <a:rPr lang="zh-CN" altLang="zh-CN" dirty="0"/>
              <a:t>源码存在</a:t>
            </a:r>
            <a:r>
              <a:rPr lang="en-US" altLang="zh-CN" dirty="0"/>
              <a:t>E:\</a:t>
            </a:r>
            <a:r>
              <a:rPr lang="zh-CN" altLang="zh-CN" dirty="0"/>
              <a:t>教材案例</a:t>
            </a:r>
            <a:r>
              <a:rPr lang="en-US" altLang="zh-CN" dirty="0"/>
              <a:t>\</a:t>
            </a:r>
            <a:r>
              <a:rPr lang="zh-CN" altLang="zh-CN" dirty="0"/>
              <a:t>第</a:t>
            </a:r>
            <a:r>
              <a:rPr lang="en-US" altLang="zh-CN" dirty="0"/>
              <a:t>3</a:t>
            </a:r>
            <a:r>
              <a:rPr lang="zh-CN" altLang="zh-CN" dirty="0"/>
              <a:t>章</a:t>
            </a:r>
            <a:r>
              <a:rPr lang="en-US" altLang="zh-CN" dirty="0"/>
              <a:t>\ webout.html</a:t>
            </a:r>
            <a:r>
              <a:rPr lang="zh-CN" altLang="zh-CN" dirty="0"/>
              <a:t>文件中</a:t>
            </a:r>
            <a:endParaRPr lang="zh-CN" altLang="en-US" dirty="0"/>
          </a:p>
        </p:txBody>
      </p:sp>
      <p:pic>
        <p:nvPicPr>
          <p:cNvPr id="61442" name="图片 95">
            <a:extLst>
              <a:ext uri="{FF2B5EF4-FFF2-40B4-BE49-F238E27FC236}">
                <a16:creationId xmlns:a16="http://schemas.microsoft.com/office/drawing/2014/main" id="{0BED9F0A-C3BB-4592-9E7B-9BABF76C75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2127" y="2039445"/>
            <a:ext cx="7656792" cy="217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82601889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HTML</a:t>
            </a:r>
            <a:r>
              <a:rPr lang="zh-CN" altLang="en-US" dirty="0"/>
              <a:t>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66010" y="6068851"/>
            <a:ext cx="3436111" cy="151685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628CAB86-20F1-46E4-8825-68924BA213B3}"/>
              </a:ext>
            </a:extLst>
          </p:cNvPr>
          <p:cNvSpPr/>
          <p:nvPr/>
        </p:nvSpPr>
        <p:spPr>
          <a:xfrm>
            <a:off x="475030" y="708169"/>
            <a:ext cx="6712094" cy="369332"/>
          </a:xfrm>
          <a:prstGeom prst="rect">
            <a:avLst/>
          </a:prstGeom>
        </p:spPr>
        <p:txBody>
          <a:bodyPr wrap="none">
            <a:spAutoFit/>
          </a:bodyPr>
          <a:lstStyle/>
          <a:p>
            <a:r>
              <a:rPr lang="zh-CN" altLang="zh-CN" dirty="0"/>
              <a:t>期望输出的单机版的</a:t>
            </a:r>
            <a:r>
              <a:rPr lang="en-US" altLang="zh-CN" dirty="0"/>
              <a:t>html</a:t>
            </a:r>
            <a:r>
              <a:rPr lang="zh-CN" altLang="zh-CN" dirty="0"/>
              <a:t>类型文件，输出的文件名为</a:t>
            </a:r>
            <a:r>
              <a:rPr lang="en-US" altLang="zh-CN" dirty="0"/>
              <a:t>webout.html</a:t>
            </a:r>
            <a:endParaRPr lang="zh-CN" altLang="en-US" dirty="0"/>
          </a:p>
        </p:txBody>
      </p:sp>
      <p:pic>
        <p:nvPicPr>
          <p:cNvPr id="62466" name="图片 96">
            <a:extLst>
              <a:ext uri="{FF2B5EF4-FFF2-40B4-BE49-F238E27FC236}">
                <a16:creationId xmlns:a16="http://schemas.microsoft.com/office/drawing/2014/main" id="{13F427E6-076D-40D1-AB42-B7912AFF16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600" y="1287735"/>
            <a:ext cx="6927934" cy="327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89804828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p:txBody>
          <a:bodyPr>
            <a:noAutofit/>
          </a:bodyPr>
          <a:lstStyle/>
          <a:p>
            <a:r>
              <a:rPr lang="en-US" altLang="zh-CN" dirty="0"/>
              <a:t>HTML</a:t>
            </a:r>
            <a:r>
              <a:rPr lang="zh-CN" altLang="en-US" dirty="0"/>
              <a:t>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2" name="矩形 1">
            <a:extLst>
              <a:ext uri="{FF2B5EF4-FFF2-40B4-BE49-F238E27FC236}">
                <a16:creationId xmlns:a16="http://schemas.microsoft.com/office/drawing/2014/main" id="{3EC4E78A-C00A-4733-9C67-483D8AA6B737}"/>
              </a:ext>
            </a:extLst>
          </p:cNvPr>
          <p:cNvSpPr/>
          <p:nvPr/>
        </p:nvSpPr>
        <p:spPr>
          <a:xfrm>
            <a:off x="251520" y="687097"/>
            <a:ext cx="2159566" cy="369332"/>
          </a:xfrm>
          <a:prstGeom prst="rect">
            <a:avLst/>
          </a:prstGeom>
        </p:spPr>
        <p:txBody>
          <a:bodyPr wrap="none">
            <a:spAutoFit/>
          </a:bodyPr>
          <a:lstStyle/>
          <a:p>
            <a:r>
              <a:rPr lang="zh-CN" altLang="zh-CN" kern="1000" dirty="0">
                <a:ea typeface="微软雅黑" panose="020B0503020204020204" pitchFamily="34" charset="-122"/>
                <a:cs typeface="微软雅黑" panose="020B0503020204020204" pitchFamily="34" charset="-122"/>
              </a:rPr>
              <a:t>（</a:t>
            </a:r>
            <a:r>
              <a:rPr lang="en-US" altLang="zh-CN" kern="1000" dirty="0">
                <a:ea typeface="微软雅黑" panose="020B0503020204020204" pitchFamily="34" charset="-122"/>
                <a:cs typeface="微软雅黑" panose="020B0503020204020204" pitchFamily="34" charset="-122"/>
              </a:rPr>
              <a:t>2</a:t>
            </a:r>
            <a:r>
              <a:rPr lang="zh-CN" altLang="zh-CN" kern="1000" dirty="0">
                <a:ea typeface="微软雅黑" panose="020B0503020204020204" pitchFamily="34" charset="-122"/>
                <a:cs typeface="微软雅黑" panose="020B0503020204020204" pitchFamily="34" charset="-122"/>
              </a:rPr>
              <a:t>）转换的设计图</a:t>
            </a:r>
            <a:endParaRPr lang="zh-CN" altLang="en-US" dirty="0"/>
          </a:p>
        </p:txBody>
      </p:sp>
      <p:sp>
        <p:nvSpPr>
          <p:cNvPr id="3" name="矩形 2">
            <a:extLst>
              <a:ext uri="{FF2B5EF4-FFF2-40B4-BE49-F238E27FC236}">
                <a16:creationId xmlns:a16="http://schemas.microsoft.com/office/drawing/2014/main" id="{C71C9BA5-CC6B-4682-93C1-0C283A72F57F}"/>
              </a:ext>
            </a:extLst>
          </p:cNvPr>
          <p:cNvSpPr/>
          <p:nvPr/>
        </p:nvSpPr>
        <p:spPr>
          <a:xfrm>
            <a:off x="611560" y="1094422"/>
            <a:ext cx="7920880" cy="369332"/>
          </a:xfrm>
          <a:prstGeom prst="rect">
            <a:avLst/>
          </a:prstGeom>
        </p:spPr>
        <p:txBody>
          <a:bodyPr wrap="square">
            <a:spAutoFit/>
          </a:bodyPr>
          <a:lstStyle/>
          <a:p>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参考第</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章</a:t>
            </a:r>
            <a:r>
              <a:rPr lang="en-US" altLang="zh-CN" kern="1000" spc="10" dirty="0">
                <a:latin typeface="Times New Roman" panose="02020603050405020304" pitchFamily="18" charset="0"/>
                <a:ea typeface="微软雅黑" panose="020B0503020204020204" pitchFamily="34" charset="-122"/>
                <a:cs typeface="微软雅黑" panose="020B0503020204020204" pitchFamily="34" charset="-122"/>
              </a:rPr>
              <a:t>2.2.2</a:t>
            </a:r>
            <a:r>
              <a:rPr lang="zh-CN" altLang="zh-CN" kern="1000" spc="10" dirty="0">
                <a:latin typeface="Times New Roman" panose="02020603050405020304" pitchFamily="18" charset="0"/>
                <a:ea typeface="微软雅黑" panose="020B0503020204020204" pitchFamily="34" charset="-122"/>
                <a:cs typeface="微软雅黑" panose="020B0503020204020204" pitchFamily="34" charset="-122"/>
              </a:rPr>
              <a:t>节的操作，新建转换文件，并开始可视化编程。</a:t>
            </a:r>
            <a:r>
              <a:rPr lang="zh-CN" altLang="zh-CN" dirty="0"/>
              <a:t> </a:t>
            </a:r>
            <a:endParaRPr lang="en-US" altLang="zh-CN" dirty="0"/>
          </a:p>
        </p:txBody>
      </p:sp>
      <p:pic>
        <p:nvPicPr>
          <p:cNvPr id="63490" name="图片 97">
            <a:extLst>
              <a:ext uri="{FF2B5EF4-FFF2-40B4-BE49-F238E27FC236}">
                <a16:creationId xmlns:a16="http://schemas.microsoft.com/office/drawing/2014/main" id="{D6F4AF0D-12CD-4741-9775-8B188603AC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2300491"/>
            <a:ext cx="7501888" cy="2210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01856065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HTML</a:t>
            </a:r>
            <a:r>
              <a:rPr lang="zh-CN" altLang="en-US" dirty="0"/>
              <a:t>导入与导出案例</a:t>
            </a:r>
          </a:p>
        </p:txBody>
      </p:sp>
      <p:sp>
        <p:nvSpPr>
          <p:cNvPr id="2" name="矩形 1">
            <a:extLst>
              <a:ext uri="{FF2B5EF4-FFF2-40B4-BE49-F238E27FC236}">
                <a16:creationId xmlns:a16="http://schemas.microsoft.com/office/drawing/2014/main" id="{8B631CAF-1219-4222-BE8E-86C84A9BE4FB}"/>
              </a:ext>
            </a:extLst>
          </p:cNvPr>
          <p:cNvSpPr/>
          <p:nvPr/>
        </p:nvSpPr>
        <p:spPr>
          <a:xfrm>
            <a:off x="-28404" y="514876"/>
            <a:ext cx="2185214" cy="369332"/>
          </a:xfrm>
          <a:prstGeom prst="rect">
            <a:avLst/>
          </a:prstGeom>
        </p:spPr>
        <p:txBody>
          <a:bodyPr wrap="none">
            <a:spAutoFit/>
          </a:bodyPr>
          <a:lstStyle/>
          <a:p>
            <a:pPr indent="266700">
              <a:spcAft>
                <a:spcPts val="0"/>
              </a:spcAft>
            </a:pPr>
            <a:r>
              <a:rPr lang="zh-CN" altLang="zh-CN" kern="1000" dirty="0">
                <a:ea typeface="微软雅黑" panose="020B0503020204020204" pitchFamily="34" charset="-122"/>
              </a:rPr>
              <a:t>（</a:t>
            </a:r>
            <a:r>
              <a:rPr lang="en-US" altLang="zh-CN" kern="1000" dirty="0">
                <a:ea typeface="微软雅黑" panose="020B0503020204020204" pitchFamily="34" charset="-122"/>
              </a:rPr>
              <a:t>3</a:t>
            </a:r>
            <a:r>
              <a:rPr lang="zh-CN" altLang="zh-CN" kern="1000" dirty="0">
                <a:ea typeface="微软雅黑" panose="020B0503020204020204" pitchFamily="34" charset="-122"/>
              </a:rPr>
              <a:t>）步骤的配置</a:t>
            </a:r>
          </a:p>
        </p:txBody>
      </p:sp>
      <p:sp>
        <p:nvSpPr>
          <p:cNvPr id="3" name="矩形 2">
            <a:extLst>
              <a:ext uri="{FF2B5EF4-FFF2-40B4-BE49-F238E27FC236}">
                <a16:creationId xmlns:a16="http://schemas.microsoft.com/office/drawing/2014/main" id="{EEF1481E-44AE-4678-94C2-C7FFD64176F0}"/>
              </a:ext>
            </a:extLst>
          </p:cNvPr>
          <p:cNvSpPr/>
          <p:nvPr/>
        </p:nvSpPr>
        <p:spPr>
          <a:xfrm>
            <a:off x="324090" y="1010149"/>
            <a:ext cx="8379458" cy="646331"/>
          </a:xfrm>
          <a:prstGeom prst="rect">
            <a:avLst/>
          </a:prstGeom>
        </p:spPr>
        <p:txBody>
          <a:bodyPr wrap="square">
            <a:spAutoFit/>
          </a:bodyPr>
          <a:lstStyle/>
          <a:p>
            <a:r>
              <a:rPr lang="zh-CN" altLang="zh-CN" dirty="0"/>
              <a:t>“自定义常量数据”</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r>
              <a:rPr lang="en-US" altLang="zh-CN" dirty="0"/>
              <a:t>  </a:t>
            </a:r>
            <a:endParaRPr lang="zh-CN" altLang="zh-CN" dirty="0"/>
          </a:p>
        </p:txBody>
      </p:sp>
      <p:pic>
        <p:nvPicPr>
          <p:cNvPr id="64514" name="图片 1">
            <a:extLst>
              <a:ext uri="{FF2B5EF4-FFF2-40B4-BE49-F238E27FC236}">
                <a16:creationId xmlns:a16="http://schemas.microsoft.com/office/drawing/2014/main" id="{50054386-7940-4C12-8347-22E354AD43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1507" y="1656480"/>
            <a:ext cx="6240986" cy="2972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33479835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p:cNvSpPr>
            <a:spLocks noGrp="1"/>
          </p:cNvSpPr>
          <p:nvPr>
            <p:ph type="title"/>
          </p:nvPr>
        </p:nvSpPr>
        <p:spPr>
          <a:xfrm>
            <a:off x="396401" y="136419"/>
            <a:ext cx="6675929" cy="369080"/>
          </a:xfrm>
        </p:spPr>
        <p:txBody>
          <a:bodyPr>
            <a:noAutofit/>
          </a:bodyPr>
          <a:lstStyle/>
          <a:p>
            <a:r>
              <a:rPr lang="en-US" altLang="zh-CN" dirty="0"/>
              <a:t>HTML</a:t>
            </a:r>
            <a:r>
              <a:rPr lang="zh-CN" altLang="en-US" dirty="0"/>
              <a:t>导入与导出案例</a:t>
            </a:r>
          </a:p>
        </p:txBody>
      </p:sp>
      <p:grpSp>
        <p:nvGrpSpPr>
          <p:cNvPr id="19" name="组合 18">
            <a:extLst>
              <a:ext uri="{FF2B5EF4-FFF2-40B4-BE49-F238E27FC236}">
                <a16:creationId xmlns:a16="http://schemas.microsoft.com/office/drawing/2014/main" id="{9EDCA206-3C0B-497A-8EF7-3503D9BDE8C2}"/>
              </a:ext>
            </a:extLst>
          </p:cNvPr>
          <p:cNvGrpSpPr/>
          <p:nvPr/>
        </p:nvGrpSpPr>
        <p:grpSpPr>
          <a:xfrm>
            <a:off x="-17231" y="3871914"/>
            <a:ext cx="2842046" cy="584489"/>
            <a:chOff x="741394" y="5087165"/>
            <a:chExt cx="2842046" cy="584489"/>
          </a:xfrm>
        </p:grpSpPr>
        <p:sp>
          <p:nvSpPr>
            <p:cNvPr id="20" name="文本框 79">
              <a:extLst>
                <a:ext uri="{FF2B5EF4-FFF2-40B4-BE49-F238E27FC236}">
                  <a16:creationId xmlns:a16="http://schemas.microsoft.com/office/drawing/2014/main" id="{B8AE247E-1C28-4144-A6F3-2706169023E3}"/>
                </a:ext>
              </a:extLst>
            </p:cNvPr>
            <p:cNvSpPr txBox="1"/>
            <p:nvPr/>
          </p:nvSpPr>
          <p:spPr bwMode="auto">
            <a:xfrm>
              <a:off x="741394" y="5371123"/>
              <a:ext cx="2842046" cy="3005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buFontTx/>
                <a:buNone/>
              </a:pPr>
              <a:endParaRPr lang="en-US" altLang="zh-CN" sz="1200" dirty="0">
                <a:solidFill>
                  <a:schemeClr val="tx1">
                    <a:lumMod val="75000"/>
                    <a:lumOff val="25000"/>
                  </a:schemeClr>
                </a:solidFill>
                <a:latin typeface="+mn-lt"/>
                <a:ea typeface="+mn-ea"/>
                <a:cs typeface="+mn-ea"/>
                <a:sym typeface="+mn-lt"/>
              </a:endParaRPr>
            </a:p>
          </p:txBody>
        </p:sp>
        <p:sp>
          <p:nvSpPr>
            <p:cNvPr id="21" name="文本框 80">
              <a:extLst>
                <a:ext uri="{FF2B5EF4-FFF2-40B4-BE49-F238E27FC236}">
                  <a16:creationId xmlns:a16="http://schemas.microsoft.com/office/drawing/2014/main" id="{C01A809C-5B51-4B58-90AD-B6CCADA533F5}"/>
                </a:ext>
              </a:extLst>
            </p:cNvPr>
            <p:cNvSpPr txBox="1"/>
            <p:nvPr/>
          </p:nvSpPr>
          <p:spPr bwMode="auto">
            <a:xfrm>
              <a:off x="1233655" y="5087165"/>
              <a:ext cx="2349784"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FontTx/>
                <a:buNone/>
                <a:defRPr/>
              </a:pPr>
              <a:endParaRPr lang="zh-CN" altLang="en-US" sz="1600" spc="100" dirty="0">
                <a:solidFill>
                  <a:schemeClr val="tx1">
                    <a:lumMod val="75000"/>
                    <a:lumOff val="25000"/>
                  </a:schemeClr>
                </a:solidFill>
                <a:latin typeface="+mn-lt"/>
                <a:ea typeface="+mn-ea"/>
                <a:cs typeface="+mn-ea"/>
                <a:sym typeface="+mn-lt"/>
              </a:endParaRPr>
            </a:p>
          </p:txBody>
        </p:sp>
      </p:grpSp>
      <p:sp>
        <p:nvSpPr>
          <p:cNvPr id="3" name="矩形 2">
            <a:extLst>
              <a:ext uri="{FF2B5EF4-FFF2-40B4-BE49-F238E27FC236}">
                <a16:creationId xmlns:a16="http://schemas.microsoft.com/office/drawing/2014/main" id="{EEF1481E-44AE-4678-94C2-C7FFD64176F0}"/>
              </a:ext>
            </a:extLst>
          </p:cNvPr>
          <p:cNvSpPr/>
          <p:nvPr/>
        </p:nvSpPr>
        <p:spPr>
          <a:xfrm>
            <a:off x="251520" y="687097"/>
            <a:ext cx="4058978" cy="646331"/>
          </a:xfrm>
          <a:prstGeom prst="rect">
            <a:avLst/>
          </a:prstGeom>
        </p:spPr>
        <p:txBody>
          <a:bodyPr wrap="square">
            <a:spAutoFit/>
          </a:bodyPr>
          <a:lstStyle/>
          <a:p>
            <a:r>
              <a:rPr lang="zh-CN" altLang="zh-CN" dirty="0"/>
              <a:t>“</a:t>
            </a:r>
            <a:r>
              <a:rPr lang="en-US" altLang="zh-CN" dirty="0"/>
              <a:t>HTTP Client</a:t>
            </a:r>
            <a:r>
              <a:rPr lang="zh-CN" altLang="zh-CN" dirty="0"/>
              <a:t>”</a:t>
            </a:r>
            <a:r>
              <a:rPr lang="zh-CN" altLang="zh-CN" kern="1000" dirty="0">
                <a:ea typeface="微软雅黑" panose="020B0503020204020204" pitchFamily="34" charset="-122"/>
                <a:cs typeface="微软雅黑" panose="020B0503020204020204" pitchFamily="34" charset="-122"/>
              </a:rPr>
              <a:t>的配置</a:t>
            </a:r>
            <a:r>
              <a:rPr lang="zh-CN" altLang="en-US" kern="1000" dirty="0">
                <a:ea typeface="微软雅黑" panose="020B0503020204020204" pitchFamily="34" charset="-122"/>
                <a:cs typeface="微软雅黑" panose="020B0503020204020204" pitchFamily="34" charset="-122"/>
              </a:rPr>
              <a:t>：</a:t>
            </a:r>
            <a:endParaRPr lang="en-US" altLang="zh-CN" kern="1000" dirty="0">
              <a:ea typeface="微软雅黑" panose="020B0503020204020204" pitchFamily="34" charset="-122"/>
              <a:cs typeface="微软雅黑" panose="020B0503020204020204" pitchFamily="34" charset="-122"/>
            </a:endParaRPr>
          </a:p>
          <a:p>
            <a:endParaRPr lang="en-US" altLang="zh-CN" kern="1000" dirty="0">
              <a:ea typeface="微软雅黑" panose="020B0503020204020204" pitchFamily="34" charset="-122"/>
              <a:cs typeface="微软雅黑" panose="020B0503020204020204" pitchFamily="34" charset="-122"/>
            </a:endParaRPr>
          </a:p>
        </p:txBody>
      </p:sp>
      <p:pic>
        <p:nvPicPr>
          <p:cNvPr id="65538" name="图片 101">
            <a:extLst>
              <a:ext uri="{FF2B5EF4-FFF2-40B4-BE49-F238E27FC236}">
                <a16:creationId xmlns:a16="http://schemas.microsoft.com/office/drawing/2014/main" id="{4D6C957C-0C4C-42D0-97B5-63B72A4030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4365" y="681392"/>
            <a:ext cx="4901956" cy="39785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75676394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ADF073D3-B0FB-4AE5-B04E-9064E7A8F7AE}"/>
  <p:tag name="ISPRING_RESOURCE_FOLDER" val="H:\2018年项目\-----立方\08-延锋内饰---另一批\DEMO制作\大数据采集与预处理-DEMO-V1-20180730\"/>
  <p:tag name="ISPRING_PRESENTATION_PATH" val="H:\2018年项目\-----立方\08-延锋内饰---另一批\DEMO制作\大数据采集与预处理-DEMO-V1-20180730.pptx"/>
  <p:tag name="ISPRING_PROJECT_FOLDER_UPDATED" val="1"/>
  <p:tag name="ISPRING_PLAYERS_CUSTOMIZATION" val="UEsDBBQAAgAIAC10v0jO8+LqUwQAAA0QAAAdAAAAdW5pdmVyc2FsL2NvbW1vbl9tZXNzYWdlcy5sbmetV/9u2zYQ/r9A34EQUGADNrcd0KIYEgeyxNhCZMmV6DjZDwiMxNhEKDGVKLfZX3uaPdieZEdKbuykg6SkgG1YtO+74913H49HJ19ygbasrLgsjq23ozcWYkUqM16sj60lOf35g4UqRYuMClmwY6uQFjoZv3xxJGixrumawfeXLxA6yllVwWM11k/3z4hnx9ZikjjhfGEHl4kfTsNk4k2tsSPzW1rcIV+u5R/lD7+8//Dl7bv3Px69bi37AMVz2/cPoZBBevemB1BAotBPAA37SYAviDXWn8PswiXxvQBb4/bLMOtFhM+tsf7stFtGEQ5IEvueixMvToKQmFz4mGDXGl/KGm3oliEl0Zazz0htGFRS8ZKhSvDM/JBKWChq1uXMDee2FyQRjknkOcQLA2scy7K8+8nA0lptZAnuKpTxil4JlhmfwBnz+23JKnBNFXAKwUttOPxT5pQXo07Xkb3ygmlCwtCPExy4uxVrjIsMuSXVbgaiRHaMIwAoacXKJ9gmhmXGHNlCDEOYedOZD2+iQ5jx9UbAWw2NY4GhBgtWdFkBR3AE7IrjVRi5OmngClF0S6vqsyyzA37sF6oL2AucECjokD1wojF2wFBjDspRlixVXWBzHMf2FCeT8AKIDH0XDrEIz6DdzoZYXOIYWgTHXTaBfe5NbU143WI7/u/6K6WazuIO0TQFO52+LZd1BSs6pdAFptOqYV5i/HEJVfNs/xtd3ABCYk291nzLIIQy62YPaIqDXc2fj0vvt+TU9nzsJkAoN1wlxIiddkZBHgqpEBVC6g2AX5ptaZEydMVSWgPh7+BvGc/M33SxTSSfav4XoqqVlletKgUuvng1el5oHvFBTVe0LHr0+QOoA018vNm8rmCnSrH8VnXtYi8To+8SxXP3pbvufzfVpy7P3NED/0O3EzfCNPGg2ydc9rfAcBRp8YXTQ/S38oJTcLRo9A0E0CuuB/gMwhYgkOipGOeQ+YMQzqEiA+xXeBJ7ROeYXVVcdZ7ZplBNvb/NkRSGJMEUu+fJFbuW0P+C0W1zdIOEG+KMnuBsECH2JosDnW5RAgho3YwPEJLgOew/64G5nONdBht5PcjEStYiM3Im+I2RWKhNnbPHM8t1KXOzKmi166VG4U+eE0Wzuahxuhhw9sbYjpxZ4tiBg/W4q3tY9DQCLuuYfBInvj3R5kDqnKp0A+fKtayLrCdQM7G6+NQGsDalMaNluvn37396YjyIpFlF7eqvg0CgQ7Uu4a9gvwdSserPLhBiTw7tzEMfq3bC39n1HPiJB3T4LpM0bQ6tXOawNOr2C2xri2YTYjuzORAyNvyTdZl2jyn7CHM7OgNRMrOoNZ7T8gYUjUgpBqGYVGsCqmHe7y9ZtRK8YENsn3cm6A0Tb5HYrmtunNB8gqc3zVmawVydtldPAVfPvmDOzA5A8B7gsYyrgYDmjNnJCzR683zf5tvHR87Xp8pc3I9e793j/wNQSwMEFAACAAgALXS/SDlt8rBLBAAAsBIAACcAAAB1bml2ZXJzYWwvZmxhc2hfcHVibGlzaGluZ19zZXR0aW5ncy54bWzNWF9z4jYQf+dTaNy5x4uTXHJNM0CGEjNhjgAFp3eZTocR9oLVyJIryXDcUz9NP1g/SVcoIZC/oplcM3kgXu3+9v+u7OrJ15yTGSjNpKgFezu7AQGRyJSJaS24iFvvjwKiDRUp5VJALRAyICf1SrUox5zpbAjGIKsmCCP0cWFqQWZMcRyG8/l8h+lC2VPJS4P4eieReVgo0CAMqLDgdIE/ZlGADuqVCiFVRzqXacmBsBRNEMxaR3mLU50FoWMb0+RqqmQp0qbkUhE1HdeCH44a9u+Gx0GdshyEdU7XkWjJ5pimKbP2UD5k34BkwKYZGr63exCQOUtNVgs+7O5bHOQP7+Ms0Z0X1OI0JbojzLWCHAxNqaHu0WlUMAGFcQVdN6oEBN2grXEa+GpWBEdKF4LmLInxhNhY1YLTeDSIWtEg6jaj0cWg40z1lojbcSfykhl22qfRqNuLo+HoLD7vbC0UR1/iLYS2tcwbvtk77ze6l6PP0c/Dduyn4uyyHw067e6nUdzrdeJ2/1ZqmcC1VFXDzaxXsTpkqdZzi6VfULHoyKm8k18NBnuOUzWFWLYYVuKEcg0B+aOA6S8l5cwsbHVia14BFA1dQGIGtvJqga2m4BbOAaJdWI63dX34cVXX+x+PNnwPnf5bvx4ys0qNoUmGDWBu6nedcsM1kWKjdO0zGUuerhyCfAxpl+aw1tfDKyZayLkXkAnmgKOrDcUoDwgz6HqyEtblWBtmlpOktc5JEAsnFpDz4b1QJBlV6J9ep19H3fZuUv+tKw3o310gHOkx1kik5FTROU40H/Y+CB+2M0wSt4kC5WWEonoLTtLg3Id5cFOvPsznVF2BIrGU3Iv/syx5ShayJJxdATGSYHuUOf6XAVkfpGSiZL6k4rA3RHOGWZ0xmEN64qPoElXkJUraKuZgnIY/S/aNjGEiFeICnWH+kM60w9/ZCrigWt+C0hsb37lx1O6eRl/eWQdpOqM42rcDx6aCvDCvgU/RdyFRBecSo7kGgZFJaImVYvOTsnTJ5uOmt+6MzpZJt4lcgmK6GdrjMPEgwfZn4notegAmVBAp+ILQBCtW2xKaMVlqpLhicdD6PxnoRAkTS1OnOKVQmUr9em53b//DweHHH49+Ot4J//nr7/dPCl1vnT6nVptbO80nF7W35J1LwTNyjyxfP6k7K/gZoScW8TOST6zje7ItqXLbTek9cx++llxvwvvbohraLfbwUlvu3re404ZRY9A8I4NoeNGJh8c+hduVBAOWZFj5E3ut9pHpXcSYjsgL3kbda2kOol+9ADGBXu3tp7bb83L4k+cqtbutv7bXvJYkVcLzZvG/s3ZxiU7dxsY1ylnOsNW+23x8ybR6rP1fPui+y8h50T3azatXGjlAVZJhRl+tCt78SH/N8L6liLmn1YvvxptuNXzwu4g9yZlgOcbRXq9WH1Pqhwe7+O784FGlgmibX5nqlX8BUEsDBBQAAgAIAC10v0i6IJ19uwIAAFEKAAAhAAAAdW5pdmVyc2FsL2ZsYXNoX3NraW5fc2V0dGluZ3MueG1slVZtT9swEP6+X1F13wl7LZNMJSidhMQGGojvTnJNrDp2ZDtl/ffzOTZx2qTpekKq757nfL63QvSWieWH2Yxkkkv1DMYwUWjUBN2M5dfztDFGiotMCgPCXAipKsrny48/3YckDjnFkjtQ53I2NIPumoX7nEPxd3xboIwRMlnVVOwfZCEvUpptCyUbkU+GVu5rUJyJrUVe/lis1qMXcKbNvYGqF9P6CuU8Sq1Aa8CQvq9RJlmcpsDDTZfucyanu+r06w9oO6aZcbSbTyhjtJoW0E/y1Q3KOF5Y7/2qLFBOEwz8NRb65TPKKJTTPai+87uvKKMMWTf1//RIrWSBCe1zThfxncMlze34YVSXKJMEfBBeNFkFnx731rsI5L/Gc09wXJXkT5jXg4WARU85LI1qgCTh1Np0Kd8eG2PnA5YbyrUFxKoO9GSDfqKNDm76ug73B96YyGNfXtNBXiVvKli1AUfu+voOv1rdul0RO33XRREq2HllFGKn7JC/bV6PkJGyQz5zlsOj4Psj+KGl5YQa31JfzdPpt1YQ1B5zbw2nYMWbHnBydXS1VwRMJXNYagznhVWAZSOJ07UhJUcxEUF3rKCGSfELcenePUaT5MDgW224sYhhhsNQv7kY7ZaO6+XO0+3Y/ih0b2vPM2N3+PWcGkOzsrI/Sno+8zw7JNbNPBlm4Ja0cFD3YiMjjgtsjFRRtQX1IiU/9xohDehz3ct2tMbgJIlyQJLhJBPvZCj7oqlSUGtbNAaha/q6FleyouT2z7wyeIM8GH3NRqwt1ZTWn6CMv8Mjje8BoCorQ9O2h9ZSNdwwDjsIox8p3JPH3ka0bdKxfrsxD7Ax0ZB4xUFHRkPUNaTfE12nxI3bNwwQXm1Uw4zWMt30hqbavas39mEFdyH3lnJYZdh68RZzZ99JPcfWfpw/q8R/Jf8BUEsDBBQAAgAIAC10v0jvfrUwHQQAAMERAAAmAAAAdW5pdmVyc2FsL2h0bWxfcHVibGlzaGluZ19zZXR0aW5ncy54bWzNWN1yGjcUvucpNNvJZVjbSVyXATwUloEJBgrrJp5OhxG7glWtlbaSFkKu+jR9sD5JjxC/xsaiSZyOL/CePec7//oE5etPKUMzIhUVvOKdF888RHgkYsqnFe82bL6+8pDSmMeYCU4qHhceuq4Wylk+ZlQlQ6I1qCoEMFyVMl3xEq2zku/P5/MiVZk0bwXLNeCrYiRSP5NEEa6J9DOGF/ChFxlRXrVQQKhsRTcizhlBNIYQODXRYdbSKfN8qzXG0f1UipzHdcGERHI6rng/XNXM31rHIjVoSrjJTVVBaMS6hOOYmnAwG9LPBCWEThOI+/zsrYfmNNZJxXtzdmFwQN8/xFmi2ySwwakLyIbrlYOUaBxjje2j9SjJhEgoK1FVLXMCoHuyHU1NPumNwIriBccpjUJ4g0ypKl4jHA2CZjAIuvVgdDvo2FCdLcJ22AmcbIaddiMYdXthMBy1wpvOyUZh8DE8wejUyJzh672bfq17N/oQ/Dxsh24uWnf9YNBpd9+Pwl6vE7b7W6tlA3daVfb3u16G6RC53O0tTH6G+aIjpuJBfxXRsHIMyykJRZPCJE4wU8RDf2Rk+kuOGdULM52wmfeEZDWVkUgPzORVPDNN3hbOAkJcMI7buX53uZnri8urvdx963+b12NhlrHWOEpgAfR6fncla62J4Huja57RWLB4k9AEiswgl5qkmHmIasgt2rzVpgK6SRmU39ieFydcHyQXJVhCxGpXvqqj2cao+ltXaKJ+t6lZ0VOqAY9RQ+I5HFEu6n3CXdRaUHZmSk+kUxASqxM0UY0xF+XBegJdlG+wvCcShUIwJ/0PImcxWogcMXpPkBYIBj5P4b+EoN2jEU2kSJdShpVGitGYoBklcxJfuzi6AxdpDpZmLhnR1sOfOf2MxmQiJOASPIP+gZwqi188CTjDSm1B8TrGV/aAaXcbwcdXJkEczzAc1qeBw5qQNNPfAh9D7lyAC8YEVHMHAioT4RwmxfQnpvFSzSVNZ98Jni2bbhq5BIV2U4jHYsKLCNaX8hXROQBGmCPB2QLhCCZWmRGaUZErkNhhsdDqPwVoTRHly1CncJ0AZzJ227mz84s3b99d/nj1U6no//PX36+PGq14pM+w8WaJpH6Uep0tH9D8M3ZP0Kmb1QNSfcboCLU+Y3mEYA9sm0KmZpvig3Afv2isuO2QLcq+4ZbHaWrJpi/DUsOgNqi30CAY3nbCYcllFLsCQQmiBGZ5Yq6+Lja92xAKHDjBmzo60eAg+NUJEFritLBubrs9p4TfO5KjYav+DlM50R6W3PGu8N1Vu0CLU8vBQIyMphSW58VOvC85f55a6C8/ul7kEDl+17VHzNc6RAiWUQI9+mZ9/f7H7lct2P+pBvZp8wVy7xtj2X/094UCyPd/dqkW/gVQSwMEFAACAAgALXS/SNxVFEeXAQAAGwYAAB8AAAB1bml2ZXJzYWwvaHRtbF9za2luX3NldHRpbmdzLmpzjZTLbsIwEEX3fEXkbitEn6HdoUKlSiwqlV3VhROGEOHYlu1QKOLfmzGv2HEAzwZfju94JvJsOlG1SEqi12hjf9v9p7u3GqBmVAm3rs5a9AJ1olk+hUleAMs5EA9ZHo4e5e2JCBkTbk2T9Rfa6pofEfjPjDJdx2XAQgU0HTq8DIC/AW0VOvznlLYva1dSrc9JaYzg3VRwA9x0uVAFtQy5eberXqEHiyWoC+iMpuCYxna1kSfHpxijzqWikJSvxyIT3YSmi0yJkk/b8s/XElT1xRc7oPcSv40cO5Zr82Gg8BOP+hjtpFSgNezzPo8wgjCjCbCab8+uM6hj3CzIo5e5zs2BHtxh1GlJM2h0qT/AcDFeeTW6GWM0OQMrsyMe7jEcgtE1qIbV8BHDAYUs5RUfUCqRYUcaaLPnR5QJOs15tk/dwwhyeFm0beveqVB7/SFxnpDwntA89PqKttEReveeZo6GTl7t5R0HjrIr04qAJs+OIOcqxp8iuP+OCDWGpvOiGg7VZKyaQNUC1EQIVt39x7/mhVSd7T9QSwMEFAACAAgALXS/SBra6juqAAAAHwEAABoAAAB1bml2ZXJzYWwvaTE4bl9wcmVzZXRzLnhtbJ2PMQ/CIBCFd34FuV2wW9MA3UzcHHQ2FVFJ6NFw1PrzhdQYZ4dL7l3e915O9a8x8KdL5CNqaMQWuEMbrx7vGk7H3aYFTnnA6xAiOg0YgfeGKd+0eEiOXCZeIpA0PHKeOimXZRGeplQSKIY5l2ASNo6yzBhRVlJOKwor2/m/6M8NDGOcq8vsQ96jKXtRq4VTshoqc3YoPN4iyGpQ8uuuys6US0URSv48ZtgbUEsDBBQAAgAIAC10v0ik392acAAAAHgAAAAcAAAAdW5pdmVyc2FsL2xvY2FsX3NldHRpbmdzLnhtbA2Muw7CMAwA936F5b08NoamlUBiowvlA6zGoEiOjZKAyt/j7Ya7G6YtC3y51GQa8Lg7ILCuFpO+Aj6Wa39CqI00kphyQDWEaewGsZXkzq25WOEt9OOycHZoPFN281y84ggX+5TK0MPNr8/EEfdj9wdQSwMEFAACAAgAg5n1RM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LXS/SHWTheFxAQAA/QIAACkAAAB1bml2ZXJzYWwvc2tpbl9jdXN0b21pemF0aW9uX3NldHRpbmdzLnhtbI1S207cMBB95yssfmBtj2+R0pV8C9qXUnERj1XYuFVUcKrYCIT88XWA1bJlq+J5mjlnzmjGp02/xmgfUp7ux+c+j1O8DDmP8WdanyDUbqe7af42hxRyWu0rN2McpsdN/DEttVpNuY9DPw92QdMao+7lISW1cqpmzDCKJPPUK+Q8txVrwDVgK+Yose3qL4lX3TlsQ8zHVdvVAfqxYRNTmPMmDuFpDYfs99DhBmdzP4yVl9aCLVF2U4tjSyBGuOS+UA0AAlnuiMNFykZqgjxmHEMxigIFRDgnjShEUg416xpRVZhvBGKSMeoK9bR2I62No7ZIaAjRdZpXjS1dZyTGiBACzBUuoDMYVTZUDQ1qOSA4MCCKNpooQJ3tTMeKd15YjhT1AuPCjAGM98fdb/f+XPvqp9fZnfM/gke/4Ci6eGt1xFzt9mGeK/kq3P++63NAt30Km+HLqbnQX5133+359cWlP31z54uTd9zFsnX3fzr8D1BLAwQUAAIACAAyWVhIc5b4PctDAAAOogAAFwAAAHVuaXZlcnNhbC91bml2ZXJzYWwucG5n7b17ONTrFzesKEnRYUcJw1aqXUIq5yHtmnZEqr0VOdSQxBjHcZoxEWlvZZRyyGEqO1NbTsU4DDMOaZxHkcFgCDMYYzBjDobxjv287/P+Qp7fP891vc976bq23eH7Xfe6P2vda33W/b0Pf160Bm3drLRZQkJi62/nfr0kIbEBICEh6bhpo/hvVCJkI8T/W+d/CWQhkduiPCr+g5T7qQunJCQKULJzNzaI/yzjc+6av4SEXM3if+uI0DeuEhIvM3/79dSVYCdmLyQvwP2a/mS4ptldwN2/86zOgeHg3KBP7XbnN3+UPrJuZ5H5c7Xf12tmAXew7qxX/0O4vuCE+outES+0Pqq9vAnJfGpx2EB/AUF1dySPNWVcYwdkELsJv8FyncI6mpT931GBLU4LFR3vpE8mUFDhnMzmVCi+NGTwkb43Hr8wzxJ+kdy42+XuumU/Oj1euP1ZvytB2xoqX0gYsr6Rmf9s3YqPWuvGpxX0elcTAaLJmEjQ6AnJLTqVEst+pNWaT3/qUeWjFwToDyYDhzzeEM+37Vmp6atJEUNx8ga9oY7GX+Xfztcvl6WjE7n4yFy/tJnPUGaNx4piXPrfbXxiDNSx2PzPRg+TFZVi6KnBn95Gn/h8cl+H/r7xy8Kny8TEnVCD/wTcDFixiZIH6wY0ripGBHopTfiGJ1Qva0BDKXhuiqjflkcK535IJSFFbL9npl3PJ235IzFRK6jsgopA8/9Ed5bTTVkhh+/ORTvzo5srwnje+LNbLEFvf+PfLuGvu7GCJgZq8DTAKD+dBXdntwTh/RMy1UAywrPZpxffGFhJd4Of4VatSZO6GDCdsNNCNGQjGtIE/UZjqLCCiQ6IZoQgDMe6jJ5td+AhphPQcIaQualR4Wcaq631Q/psutC/fVjajF+VSqQFsitMoGHp8DxTbme39Va9aNT92IHqFYzmY843MGUaqbtYV1hX8mbykPNZSJn5LNAp63v1PeT1RGXdLotak5MLveubevS3buVFoyAUExvZ3Q5btR6YYLGX7xFNnMTd2X10JVNK30cZftGJcMb7fbxZXR3lRTJbmHOIuBl3ssmOgo1GGl7yDR+DWRC99LfOTvOkUgV9+MkCSBKEXSLwH56Jy7nAv62ze8tKgu10dOTX+f/kGufltc7RAu/VdtRCb16PMlT30SQrPTF9wdrH0PRRmakdnnzU9YM23AtkhW3LxyDNik4ODO5ySc+szxgU3lfLXib6YneliZQXmtcZd9wLpIjVUPdHinAqo50iL6onyJo2Ui/1mK0BoPASo1CGm/3Ch8DVdWn30+nX7CmGx7QwjsIq7fl7yDjAepK68q2l5o1AbMRGo5hsJYr7EZq/CubUt+NbrDoNtm6kuJtj6bfR0inb/GdTUCFxsONgXN68KQhkjQpo8h8q6DrKcheloCw9KeSE0xOKYr+PRq0EStiWfSOeL/uOBzQ+jmX6K/ojrWu97Qoz7j8qhYYWMTy2GRB2zHDOd2r5eNmRWhhFQvZcG+SyXXXd6FesQzOxA3auMphyshpUU+tzY8WR+/PGKJSLo1TH27clROOe9OWPvIGa8w+KB+axypUcbbtkNSj/6PpGqObYwq1qYKH8stHbf0X8yEDm5OOVYlpE7O5twMjA7VcxWd9UWfqHlyNgjvhvXg/Xs13Q38l9iahbpiRGadsPwd1y/ePdye3vYiuNTuziBROurQDR2N5VX6+UdBZNJ+njOXdXDtktkEX0dgH1VkOP0XOolM5OVVwu4UXGOnHfbfl1K7xdWXlmyyZAVdmmI4Q/3/BSNwmbgOBlAPnv/W96H3R+QjBHi17B+O7/lfF/HpvXrAZ+IC13rx6xe4ntp7FiUlDUVYNLMX7Ob0l/EgYkhKyE/p7V0bcdGJTVLs8PGX5mdzKvgtv96YJ0gLn0MdljO4/tnVP4pw/6clxP+HCJTpc2KsSgnAUNdieh5VP3C88svtLXEdF0v+mB5dYjJE9d16VWSIyoHRhEiujIv66Lnw1wcZc+pnFEqkhhvbBRdHNJonoqfjaz6V+h3MD+S5KNbPstSwfFG7f+ocmpKmlAz/hst+LFEmfpgBfW0olz7xw23dGS4ibN1y5B+pBkNdGoC3U+8IWndBRK4ZWl1q8ZSVrfJ7SKjS0KQNiFM+UlciPmSXKF5n6ibwqPZo4qcXMQjd/LyxcbvsDSdfBMoIuKyjagvU/iEQPs8Pf2LwkTm45Rd7dcVmXky7qBwV6H43OoSETL/z5JlfUD4KSPNbFjd+W29EbsP12HVdBa6hAdnuLUFhCVaaDypmtd7KdQxa3CDrzbElZz05x/VY9iW7QmZk3Mmph/xYz+MdNmY1YRwvkM0udN9FJM+P339J0FLHc0AutwwSm4XO7IHgts0W3dJXE230kceab8Ugd+CR19nXTSxmTqI+1ljGroYR+vqkEOSSrB2yhe7urxDtztzmKu1pL8tEOcH6597pCD83DU3n1W8KHHIO+tynR118jz+ipXj0V5eX6+uZSWV4hjhd8rodHkt1htb9Ww8YIKkKG38bQuNWy6/kDgFWllAX9YHNNEMZUr9fTgwe7CTGVAOH/gjPg1WTW2AOVtlO+6qavjVe3S7Bm6dROA5WPNmWOTqMrDJYyDn8AEdOaB3gmY9BElhuPxcQdh4hLl/hRHL5XGB35PBy/bmAZSv/6D2ronyPRoRBald6LyibqrQ6zCssJHXNWUa+z5/IEExC2iTwp/OoiVOGZXC8NRVPJvvwv6nA9lOizJ2vvFIBxueeA3PHpdQhNdEzyRuZdn6pz7lAkLMl6lN3bJ8vv5uA7bOJxFXXk4blhPbWckTU9z54OyHILkKqnAd7/hRYuKAxnBNxMuZ/BUngXnCB1ak0kpaYRbue/S7x576WotY6Mzis1YzUmqQ2wsKpSHk9VY9hHfOIHTZcUqbikuBb1ypjv0MA/Mpus09F+6ZjgcvLbzzRlwRex9hCd1Cas4IqYDR5KZQ8dp123LiLZxIc3lsDvJGX9UaM1ZxXd6G5ZNPb17PC/14jFQEO1Or/WA6t6JH2OubFwTkl0m1qc1h2wbJyPyxj1oyo3ttkJdL2+Phl5yWG+LPmwod2uVUWNg7fSh6ElUkEyHteGdyU6i5hGrF0F1Z27ueOgdlt7e5214Z6rTPi4kjfRsPCasftv7nDOxS9nXjJh7chvdYXi/anxUSJLRJR/n+CSSe5PHF0vvtyEUNi1gVLkohZIL4X71nxBi0IdLOYijo/WOfR2vCvrO1OCLoEuYQ6KY78o93bZ/kzGn+kjSpqEdwdgXk8nY8X8QoWWwvLZPUMYi9Xe/qsruM6WJVjNXy1vbuI1Nb5tN4/y8FFGG5F2vdx7zlhXsMMCK1WlRyTqKwI9uf57+27tvw1o/Hg1gzJsDoO5hi0OWp9/7e6F1dNT7D4EMJ+5Qcg/7FJMeNXlyS87z1BGNj9He9NFVRoiJTcf7kWt+fw8USZaUOx3l+9XVghUqUro+4Y7GJZC9i50UW7sUzWmFvsXsgMpVsMk44HmNc4RsUmsU0c3RU1TcFfrxk+Erf4e6JF6Pt4wzb0OE6QTp8Zv/pTJ+kx+uawRbtiaRHpdzxOOpj5PrExjqNspRf3k77oHVSBBT41RxdGpbpp5838uTPd2rRd/g4cmRJwNga3cguRZs7WEJNPZ1KEma9cYNs9UuIyPbvMKYh8HO7E2fL886DBRY3o+HaNkvpbrvyHcnpxp+a8lte4IybTZY51iNt7xuQuvs+DvRkUVPNmr7oHwiRTwwfnMaK5zZHkkBhwG7B1eJYuCYdlr75YdsvvKe5Ive7Q5ATz8HiZCWw+cPHGlipzPambZh1wpyf5x1OtW76rfDicqjyZkivzuTuiB5JyGEdq4WwtIF3XGaTiSVemG8D0iYctqZoxt8j16jOoZ4rwJRp/rW8+aw2/zki0dA3Jmy4KZDzK7AKHeUxkn2cxnvoA2E3ABEQ0a4EJy0RZ1iX7hsGitPHJdD9JLuobVukCHrXOO6U51UZvsPqN6uicrKdPw91G4y9eIXJnzVeEtvdFAwvRxXTVFoGj5H/EucPsLYuKO5CRo/h/XCHCE9z3JJOFDiqu2fIZ384lEfu9k5fyqXdH18F5dpxOx+lqs43i55smiVpqWlDiV1u5I96kufzNh7lyrNYDVM/O1DUJTcDN4bt+a80h+HfGNNc42MRPgEbKihBwekvCeODlOAnh/oHv30Cd5Bkvvnq6xXN6jdxUscylJcORpjTmSmJ8L/hA0dJC6C9lc5F0J5OyGGWlSxSpIhoXFHQj85KmZcu6yWmA1jlZW0vLqVXjKVm6nj/wuWEmLsskqbpNTSI+FYqZu4oyZtg4VDtdD+SumHPr7pjnZlE75StAjIYVzXKjFdra9+wy2syp6SLI1pmKPb7HNFclfg07eHHdELMauGBbOga3MPcXF1Dm3RF2EVxKhcchlzs7k/561Y39X6mlqqPO+1yJdCOWCgtu/WYke0MHlyyh6kWvZlZmbftR8THyJjWLcYfwkY5EN5Sy69FDDsACw+xoKQ3YFOevAemNvUCcdO930HfjzcfeM/aqr3Yid1qdnBAylw/M3INkeWx+y8p4qgJCfRM5w2pNaee+n+Krm0/PxP/p2x45sZ09eid3lr4/nfNBXrS5kHiSESwTmkIisIpZr4S0VO/gLmxNEfJ4qIS+mO6Nhk0j3lmcTYoqHCMQjmOMt4TLcKbFHl2QNznKTZgxydBk3jOEqrUYy/P9KIRVdKJ60iv5y2ye6DFYKtg/C00SGc2N+alTZmwj77rTK4zmgkD9tktCWCKsQCyl5jfrehWh6deEKKHPe17CzNyTO9Uyqb57GK40lbRnrjJq2sffFcrbyUysnktn92cofPtSgHdgo31Uih2ZOfn+VqYzx+nMedjiINZ1OKN7jJtEx3/UUuGy4ccwTJTgiPEHvQRJrh2VIIblPcYUdnb9YqdJjYOKwNMvOPO96jMOk4W61naKQLOjQx21OPeAmOi7Nimsa1lud0vSU+y0XRgtslVwl3tp8b3ABP870oj0NlWlsQgTSY/UxuphZvQ9xbPbRkSE72H4A2gXhYqY7WNYH7yHWoglUC0D1NA5x1CJD8tlpmaPo6zqJFrE5uQC/jm65l0DVrOyo3/KycVRKe+Bnr/GPWnvn65AIhQwqMW18JtvFs8fgq8y3ONCeUWgumkdAueqArtLq6cu/1JLCnmZv+8BU/uzLg63uNAM9VrJZE/8Uu7GPuYStt0286FPq5WgRIb6LMDHSuD1bG+0KHigmlfpVLhvCJXU0f7HxIKANWuhrnEYN/wIyd2xYtL9PiNzR0CPM7CxdslWEGOq4a1s3NfaF3aqD0dD0EFKr5MBB3fdUqYHg6KQEdQv79+c4eiLC82gvZ4PGV+U0XF2fhRSIwHjSBUe9MhnzZF6dbSZ4BrxkJe1RnpFZJ7W9uD4fKdwcOpET5MhOzT6L97ANVw+qeof1DA6wLWt5+CbFCbfNTvZJ1v/3J82lV2suh3OxgwHR4XnESmXd+tWE32XMggqoO2ni0VxPzM/1gvT+842aGRqCmhNXV55WsHgxYG4EUYs04dfVVIVsc+laJvSfxAmp1XIXRjMldS7US1jdduhfIOiRDVSvl4vR1lptzSQlL5I+3Ic1wV6sHievrbeMO9ihm9cIW8LFEzu1TcSZNb0ltmfttQlCWqsambhXEMILsailPdt8pw5yQUY8mw2odu0wg0eMr2cvWONoYE4URWaZVp1e2Md+vmumTml1auOMxqvPBI7Xglj86d6FHlBXLf3uQ2lbVe5SySq0d3LWF9o6EZ/zVITZ10IkrjYd6Yq5PalZlyjanPRtqOfBhlUbJ9TdbuL/YmM1zmun7aIcXtKwovd2wqlSpBEFZ9sB416RW8Ksft1yidrHgrdxI5Y1VOxbjdgj7ZZ3K1daINUn/P5VU2pG1mMhpAjqaIGhAUqMd+hhBBGEvbvIP1sewwtVi/JlTKODsCK1KGlDOOkx1EGqxDNf9TTFabXpEuiF0cQqmWQNl4ud8hgQUji9O/nSbTH3cKfl7qOiSmDWzPEjuqzVruvN5vafZTPtlfZCxt/GMAe/C6Xpldf5Qgg1+ZuaLpXbFjNXioNBEkka7u8Q/tZBYolUxiTf9nIkXePS1Cd83c0SwO3xOqcN8aV4Ft7A2JG6UUSzkRqNCmjimJNSTpvnRy9h6tOA577UpkGdYK3w/uUredNNLvoc2xfxBxQVBWVyZhR3t+x9aJSdm7meXKGQNCwWh/IEYqKjJNkGgh6rHMoVtrdrURgZd5EW2qDFxV0ULHXyShA4SKayiyx/ZnSYgbLNWFdXEqpk9EYoqjka91UA12jnpgSKycv8A4Qhfk5WySOTI3vZkyBcUzucXoZOVYs9qTNVJ5+616XaZj3KGRWUbItro3qdc8fryHbQB17jdVjr6WwE7W4ocJqDrbloLMsjHETlSITLrHCZTzDAvnTPcQzmDnAJ2X48CMOu+YHRE69cm9r5zTVRKzoZC5s8n2XTvl/+Qkq//HNCFXYV2XsvyK8ih2IYInVwczulv/UZbR+XgTXjYSV+HbQamWiGhz4OMZ3VQKWZBeP0c7Sqw7DEHtRJGAF1MJiEvhzmIfRLp0n+GWBlrwZWwWF6ow7YyKKAEiVw1m4qUh39xaDIj+86+YrL30gecKLQdA+BIXJpR+qSOs+GsTp6e6bSfM78zLkrcpevN5FzKoYFBLHEzIK8aRo9dJeXj9zQ75PUBNXzDq5K8WoHZugvpGvJ0Rb+UjWFEZYFBhU4j54MShW5g7VA4VEf8IyzyKwR0wBodRPUgs/v9ZgWP2W04B3QWxpGk7fchB3Xv4tUze1bLty/eYBzP7a+yN3YrcTziFvo4KQqiZdUIa3NhJU/qVjnFXWoiH69LczLPSr+VHp+PkBvCawDYyXBv10g8bHYGAgJiL5PodtMZBCLs11vCNCK3KyEkxyu1DHPjVuiXPrATIfplbjDCcG4VLuEnaLQlpblo33DE/RVggRN8jm/LtiKhZhsHMaCzNAJG8VG9/wXtvi+5kaaICoWGovi83iT6b5XkOIs0s6A+n4wwJ5Y6aA82O4C04EV6Rr5Q99x+Gs6WHShs62Dz209sBbDD7dW6cn/CMze1ZcKSpSHMu6sVIYMDnyEYY3TmiTYSwoTIhoTFwf6+jcuryLo7dUmFulC+iisi496PaR3dA8S2vceA7J1epYSkwwLcrHEtj1MEOAfCqjwjXNC0LS+t3ztcN9F/V4f1S/yn7Q/aXugNDL7uaysN/cClX/sxk/W0iSg3UxlpXbfqlEXy1BOjfO5qfPPZa3PDeQPn0uH2wesbyhDairc87N5784qF0+7Y9L5pwZ9tQpThM8M8w4pZWAbB0Tcs1I0x+jWbbYQbe44nPGOW/V6hsooKJa/qDlR943w7KhivmavYACvd1Hh8qJG6OPtdPEGqdc9AcLuKjZ4IKYNsd6yjn+VIMt3rxu0wL5x503GXtI1PhWPntdq2Bf52AVthLb1K8RX4Pjm7/Hz1JxjnZpy91aT+1tEd3OGw0v3jYSMvYyZwOpaR9Qo/0USC3/+RrzgGc9IrGhKwT8gDAAjOZ6FFq4c/9+szCFuVPec9CFst9MWlUo/8cwTzywFlL8zZAxJWEqVanY28HcdbamoFWMP1Bb3dbPrTUQUvazQh3SKdyZ6XeigOM35+sz2GkcfW3ZwgYduyb7CyD5P0kHmxSm6D2QEuq1Rz+/8qnYvd19Roe7+4d4cUVmMjmyozu0NKs7CJzCkci0piimANM5xNn+aCnLQpFxbCRLPiAFf+R2Qzt6ytrYL39WuGWZ7pwsOGxqCuw8qrz//dfn6MD5ORCFKp7wTK+oU+D8SmZ5xNh/ghhVZ1cC5Ydh+7x/CJb/hzWHUD16SN9Fca9o4qEBvbbGU26KvkNJGdbcrDXvSfdAzANDj82GkP/xnVvf0euzjhoq76DXwWRt/GJsEb5REBFmW88FW6haWnqEKS6ZbmKS5+ZGZ8vA6pN7IVEVhENhzijD8b734CrVnFNokPYX1OHGx83ob7MtJ0u5iWUTI7266Y5Nf0gZQHT2cVaahRsumGfrMBkQ0e+SGUxyimvyqd9SIaJRy7g8Ixz5GejX/5AgX/2CCJccGiYr6yjAFhPQebuYkOMrQ+XRP1lHnwk1QC86dxk6wNKcwT3b+/ZfOlIrrCVX1o4uKqUMXRENE7Sv/dG4e0Jx/np3UUP+kteV58Y5WS0m4Hb19hqlO60UA/J/Jo20JGRlkPkK67jnrc3Mqgc8Jz4CaO0Ks/3/OpR1/eTJzQBU7YCzkhfVIPQtJH/YtYw6QQxxyuSTiZbpXrmpQYvvfH4asg4KM/ckpmqHt7NJNDSztvuvAc+AtIRVOqiTxXVwvbz+jRn39HhGCsWUbpRjND+FEtUmp+QcUE9jIWmn2YYnOvYxez+mv5rtUiwPMSd3//ff3YTHk7jgK073zf4PEtjhShQ41wtfB2LlSTpY4uKGF80/YMzg6BsmWH3w0gcpimqwXUZ6+BhrUh4c/Zz/u+dVOp9tyvPy4Wr1t2DyJGKs1XZbySG06e/xxRtNoozd3PnAIGuLxYNdJHrN/7eqTSfjUeS37CDQYY6Vz8MQmJSKghSgPgPgna+iqtEThyhKPZwio5dmL4TF+BXFqOuPmZo3IK4UsF9iuLO+gee8PksVxPhdwmgNav9KsPTKRBK3yBdHIaUmFUdhmJUWN9cxkoXjr8Wm6IQwh296edo5W9jLuTny0C4qLr/H0+LlGqsquaqGBhtVAeZvsw6J0kg1mJRfsODIYqSssSljIVH7lFvW+d6UuRSyuSrAbFthgqqJCqtn//UPGWNGVgxoneSVejF5LZI3ejh7y19nGL55uXZLrGym+TU0VkJ4czBt8ujNyVu54lmbJdQSVWbtmCnY+LT0YrOnXOTcaYlVvdGbgWaC59Pkjtg7pe9XpwxLL1PxGZ1USTEU9nYTdthuysrfLkoJN0QH+5Sp1VnVd+ydXry5dL7bkKH9IwmVxptZAYb3WxUcyAT9jxZ7vOoldci3v11r/rnfD/i/VO6xLnFcwJnNhlAjpu/xfrpTwf/VbBG9K/uIKGx/6rxW6y+ePFErOvnZcJyD/737zvaTVWcYAQcXN5/xP3/BerxaYd7roRNrRqzy8TEHFCycAIPjdLJuBDZr7a6S+uyGpOosyrBLOb9aljF2Y52gvT2gdi4CRTXg/NZoFjo48yE/FpxUhhsT4rlIz7Q/iMR8ZPZ7D7yHzJEdNrV5cv223eGLcZsDOrVItVySMszDfLapf7XHnA/dMGfrPo1KC6+lgYVdh3ITSfBjjLar5Zs6wbnnr5BvA5MnKePPw2FVT+NQK8vk55NPiceZAitt423lOozgk/cmQ5sn9IxtYQo9y9MYFqGFfk8GFnw4O/CjuJQM3gtHQn0agNcvZFX85MTIfwvZrusjWMuxZfbrupj/JWqXvLEMabzHPaIolaaM+Uy/m8mZb5+zrLvaWVKk4hYNXZojwEs2MbhKn4zHD4+BQmI/S8xOh55gq+0y/2bpUaIjyclisFtAsC7k9zEIL9jcqoTpwFZjTCBbD8Fcj/eIXsFAZxvwsj53kjzgXP1mqH20oY8qH6R8wV1JZ6yAR23QCYOKmrXcFoZ/AqWIg4eM90CKrt4pe35KCw4Gvl48ilr3zS9ymanHqd5NRtsjDHXlx0MsrEUecnmnnO8KlaBwJaSPH3EuqR2pzcRUptB7xREGrqAoLMg4YxKU4sLJw9nOQcTvkcRnS6TTsNmG3VxGgsNOTNNSCqhnNZB+qE/dJmweISyg3nUaJfkQfRm9fj0YuwvWRxeeomgguE6iCDiW5N9J8edQ/NXMc1hA+Wei3Os//bADjOepHOnpQH8vsRzovrXBxSrltU9CzUaaB6ktqaxWrSSXrzYVjkdP0BKLYejfNm6jJFXF5UeBsll4n96kNh9CoA8QJaKlS2dUePys6GokmurDO/GoGCUtFAqEj4zM4pxMFjz0Ytnblswmy2A0q2eT4kg+LNPLHzeDjDgRpKyUJOH0D6tYdB5uvdwUouQUF3u3hc06W+Ad5bcpuf3K97yrGaGOXPzI5+rDVufBzexGUaTvTigtg9KFNupwO18XMMJgr19jDIpuV0vYCKYb2eD+qrKShWdAoewEswxbZj2Ub0cOo+e7QayAP8o8A4xIQ/mrLv1yY7WWmH4BT6bV4RvQ7NDGOOfDKxi2zizo+ixb9VCMAKp5VKK0SzDH2Qs+pOLE1X4GV1+ta4Onih02ypX/Y4SirKAnZKYeOnutzRFdpJjdSdyprmTczWSd/ZfcyDdSEjQef5yc+zQK4TRtNTnfG+5MEsjNOBfNOTD1Lvo2R2UNhNNUSFY+Jhhr6VrqNTHKLWGRfZhG4jFooLZyXcmDdl390074SqBGKzDc9pWsTuSt7Y2aviwq1AkJa6e+fGowpAbKaqQ6WBfF/34npqZXlD5uyXAXD2W0T4YO6kL8XdLGPHOWubivC5KaKNHIBie5/5lObBNzAd86Vsj2E++EjgxxJK8uIQA+D1zQJ3M+xFXYxv8cUPKuopEBvDb75KF2kPrt67NX5qRTAuLIJB2f6ATfL1Uu/l1NXaxsG9QK7Y50lw2uChAbBq6uU8Ar9WW1XFRPOhpzrYghiFEJwXV1wADPpzCXNTjaP6IF6spRCtujVFbXoHWpDMi+e53u1tXneLQGEtbe8hxJzPH2z3UjoGnB3J1EdCT7mKwkQpKDpwWpeEvpxnYzgcqgTUfNj4OFZco455RqGKVQQGZheMQXbW9+rA2vl6iD6p4vvNnTWfRAXIZVsywv6Fc9I7fHuS1M3SN5ZCk7q0byYNj1FvcxB/uBlvCHPgB4/ZxlFUFzIB87fZFMI8xd1wuiA6RKvfE3ODLjTc8b4XGx3elnkAM9CH1wDwEDSw6oKQsCDkVRCkMkub81oqhvQAFKyM99Z8nH7luL8wbenYLdh6/Qjc6s3xip9njvs07vqHjp7qjAOmOR1/DUm6XEIvtrzuk1Vx1thtzl4xzSPPWJ6eeN+HLdtoZVPQ4lmYX4DIBVfXRz1mBvqVwbyZAUz/aFSIM/MkogIWcOv+xy88IyqwKueGHje/ADkOWBYLMyJixS5a0709Tt5sblIz4obI6k0Sy+beJwVN7EW/WZ5gV85OV6YswMHHYN6f6m5oLdnyBx2rAYCGTVyO+8tkZlNlCD/5bq6Ko8FWwE4Ja9RfTYNZwleOb279xi9hIIqzwVRuKOZ+bk4LPSPMWkIwqEZWIy/fRLS7tvJMDRH218zxc14DN60rMqg0kLKmRI+CCc13MY5dkDDc2jw9f11gQKVynxEL+/1C1dOwzMKM8ok5IS5DnwolIcRDUEPOxnB9PgIPxjUEZGQ7+mginocjVa2yJtIyTKm3Qq+4ZoBVrW4JFZy8hR8gaKPu7Uk5IJl9pF0mWS028G87I/VXWuStEx8RG4PCRPkGTRXQtwxayxw7DOQiWGHogWOtPnuG9Y+MTVKAS3s0K2Yhcok+GaFjgbWtk2kn6HV2kq+p5p/DKtyXMY636wYGXQbADSlOT4fTqnocg3OvXyHG6w2tQH90Fz8DbwEs8FEL/L9J4eWy6oO5PH4fD2/HH2n3XGGH0DYxS15XQ7xeMnxU+gEGzxPn+LaNTWqSn6Apn/haCfMuZku6yzmmBlfWgVv9BuBXSkvFm+EjZ3RP/X05b2u7k+RXxnvi0ng0vzgtfx+FFvbQ4zb3xckwOvjJ2uFTsXHhAZwVwGztujvp2zo5Jc4j24GqIUPg6nYxHWjwGTW5PpdFhAqX9cCcbyBOFO/D6UHhIIkQVwkBfxAluyK9M3dfLKRqiNrwAdlqokYNUXlejAnBcWrvyWXAjCyuOvXhvzmu8uZLxCJ1SEBtDh6IVpw7+5YNfXrkH4Ti7/Pk71lA5Qb3f4YMx9oj/FSCBx/pn1xcfC8Vv/7c8m1euv11RL+puMhAl3G5OTpShNnwaf1yEldNLNBQ/jpq3itn8LHHY+Oy/oiFlHXFNQS6jMhddTmis+zfxWYywtumybUz7/5A/v/O1324k1NiPtxTPjuWnSrmBG5s6AIXiufcjXi2p44EC//E/hBOaV6xIPoQg1oQsRbwArHbFi/uLbwP/MXSV1yfEQPVzCiCPSRS2eTnn78h9y3bZOjeH4HY28QiaPnUfY7zFr/BYFXi0TOv/Wu5CoeXlTEe5vwSUVqdcXvEhyDxb1s2VFlACUuKmjSKuBAeL3h4oD1iRvzQbV0j3s0hQfLN/49IKjCevAeYc2HPsUlQ0bS48Mj5H1sDxXTaU1rxKLxwd3qY7jTc6nu2zjiu48rn50ARnm14OevTR/Nv3Dl3cTBL0nO0UlwyICFAQb2Nd0bwtz9znJFcdySs1WEXMNf/VH4rJW+Jnekndaz4yfEslmiC5b3+cZSGzKlp97jWMV/Lcwn205hUuXcvJQV7Gkm/X0cOyDqXaF9FsZXnk4UZIbSUCqjdD0FwSZ7UVQdXo0a11v1WHa8cEcyk6OOnHqVOtl2Q7vgSwWUXHr6edj9BGE6LQjGubzvC4R5eEnVKt27ZCaSx6X5Dg3OJLBuz2KMvz1k8hTebZR4FQYuE0/Tj5vWILrwpvpcMXPAWM+gwJ+EiBWcY8jYc85R5W44KhPXXH0CXy7RDhQcjdpsNjYhrztqRntjHdPBf35fTmIgb1URlQXKrBnJiM2iHtaa5xzow1sag09vw9XHnUgKEMtHIpj3Ii9KW2bXzrObteip7HnblalxwkxZlqLSbURTr/04vcTp3wkJ6mr2DKPSO8ToAv06PdHlZ7Lx0ngSyCE1EHUcPQFd3tagSuOvcEsL+gcXdSUNj0/vzVXKS7+oioeiB5Lt6VWDZvezZkDgYx20iVfXPrrhNFMWeEmfps8xK9Zc375i5Gv+4Qy+riVIA5vERqWjD6XyVLgPTzQWLpEnJN/Q8d479M5s/6tEtYDnacSGKqSmqv6fQjTnnKzPv24yVUVRuK6aWMgsZCtNQ4aYoD94qFtoO1OykwH4fhZ0PMFbKTletYPqr+DsbDxutO2/8CLfhueFzT6UyV6HjOktV9KR/KGUm5WmQccv0xOFAl/oN7llVQizv4I9d/Fd+J5Dhq+q3z8rLjpaO/jldrSA6kVJdDatKNnEXehFDkpMh3VoD7us/ccvZh9djPo0e6n5mcaBozJxhbjxbcA1KtelMrjRtYT9jehtbXPrhYKzcNgDGbbPCKQWKZQ/dFDZ9gmeAZX/d8ZfVvXqvVJ/3KjnPzHa+KPTxVfoVm+8Weuq5ggm2Ureq6XiyF0l/K/gSY+6bSkjL6OB7BO4mlm8pfXbE3Irm/jb6YfF8iIPEodU6mGz+94b4No28LJBSy+kEj7qkiwdQUNSFTcnmx5xL3SijdFPs5YKdW7DEffEeAzdFuOiMrpOBTaioJv8WQhI9tSONbjA0Vq0RdelOiYPKgzZuyluBXiJb78k2pNK5ic1q0auZri+nk4j7GuFrHJ8Jx6wb4jz45vG1GhT7uVRRg0T86ft5BWtxtvD1V3s2urhlS8LPbjL51Y/dYhMA99HY6Yr0nVWj5FVjyUsVcgGjYraQLhsZ3Re+ZObYoFhcwyeNfIodM2cuzk2epTs9NAFc/r4xI3Fjnu7m/5Ajjqps+2GIU4OP7+gNtlV507vuhyNG3Bhzy7kZo9bX4q4GHt2kECp8tmyXYIsSED/dcDhVXJSGOVZv0/5H0sgnXW7I3cSMUdzbYvrGBF2LWpoMn//7lrjgTmXB6capyruGLeUXR+jcQ7q7I/+q/4jDO6b+knc8lQw8+cHpg7nlf8mNVI6olNC2se0VLiybs1hc8WRaa4uW+2n87kuzidZi6PjeZaK2ARW2wJ6+k8wM6n9+usnz2vGl+/x2L37F5PwEQhhdzJe8Lyo5TcUXQJc0lbtoMZ1O2/dyD/siPOV089w+L91/6HJdjNzny8ozo+ZVcrtnB+UQwk/4JeSgJEuMc5ULqN5IJ1Q61/BjeeKZhKWA+YptCrLxbcdIbjB2GUEZc5h7hfeXmOK5mJNuuKeyn/F/EDju8gBn5PxMs/PCjDM0nMULh7JTCYLUVB6eV7FIq75tnP6Qhh6d86K7w6nNrYCgEYo+d+uS0XVia9oJOFwwnPTvTORJcUWXr23q4vJ647ReBnqG4k1WvunU+GrpEQmVJYtOKKoCzEVUeryOSDC/9gJ4Ih4dODBYcq/3lSd1aUV+s//dQGam6oYrFg24G2pmjGqQbNdB2RSjq65LIPbpmLSdDNCPPCDsCo9b90Nx5vyR4x6YBj2fp+IBGO31NNpK5cj3YXhwcf9zRtzmDDGlFyfqHwv6d956NTkjCkDandIYJxUhWjSKPsnOcxeTFU2del6SajTvMQru+hk8bU+Y2kvwZTC0Qsxy+q4XZpqyOFOE2WxCWb0d1pgWksSt4cbdNPkktnxPlffnoqX2Pqvbuh8+144BBiY4wGfb0MCDUk1YmS0YZ61CB6V9WFm3IzIOO3yw5K6Z0BDtGDya291GtJIkjjJU2OWWfamQDSiiuLv2dWev1bVX/fx9KZobkS1mz+Lqr0RA0yeU1qNj7gfKGMI27GMa7ugbPlhFne+lVshspthGa5U3UimPo3CRJK8Eeh142oR5gn7DRRjupJf3TC1AdQctTOsIJM8UIR/iZfzcX/Udfm66MVVco0/QRogCtnWx6cnj0wYRg4bigpOoMq7guHSQufwkaScPoGyPtYwbocCGwLIce52Ui0dfOuJ3jO0vEYq5fdDOvuHC0bkgfBIZStKXd9nBL7p4fN0op30C9hEcVlEeLivDLvF4kaJhzA4NgTuZkb728ThPGSbeqseyPnmh6XWeVsKn3dPPmWECFqSKZhi5n6T+osddnDXU97qpX5aOXerEuapAb+Nhfnw8WJSC0mpKvY8SsBQ+7S+3vErOwKlsDaF4kGW2UNjYF+8RuUMmcCsJg/mmhqgHzINNUZFsod/CHML6Xu0oEmrMNJoZ6gDKHiOdQKYjEAEE86k0cUQZlIPF5iKWVEo6f0UcGxjMbXVVAlprAxO2HYtwXl8LRyptnDB6ZIyxp7+pGfUg4aqJHubJkKyBAezFW5Ro38QolIxZca+caeB82ssE+o6b2G1IOwnDhruXY2oTlwY8/MY/9gKtJd9LBcnscpAIobifo/kalumArDWjenaJGVZa+FFxZ0z2vXBQAqr6u7FOj+U/0pnaLRkHHzcu18qYXTKDeLGqUkdMaEoasNuGsPk+5McoGemdBlh646FOmZ8o2x3Y2X8Utz13eJHcluffPpQ7WZDe0Wt9zxtdm8yk0M9iL1di0ABDBFIGUOx4VVN9EEuCW5nm4E2CvNskOMkS9WCp/+G9Q78c8bsz9HRJ0f3CgZ+cuQ2DsTgwTgl0pUJAc2KuzodFJEcdkqHvmC1ywHrecKmuGqU68J+Edmudcs7WJlGAsn72lni0A/bCg04siTF0ohtiTz4+8ptPZ+QnD7Md52nCUuTsfHtrX1shHlyjgdppkrG4tiUo2MFkBr3k21pkhPfA4KGXMcTNzbtHoGJXepydX/f28eXvn1pcMIJCPfnJdXSdZKM43wjloLEY0ZLjD67o/HvUi/Meg4a74nrV7sbjyxqY7ycknCWrQVVttlUJGhuSAIdKsBkyPxIljpQFjq1uEPVYnsZtcH+4JPMOA7e+bnONzSMFj6W56yhUHIAHOWNfq5UiVCQZJ3Qqjs1hJb5M4ucmO8CmS473eOOy+HCjNqHclzMYKnngxivEXsl/i+y2XC2/XQqGJ/wavp8AWgzbujc+6hMEzc0g4PR2tMbIh317rr6M+L9zjwvLuHPGeWHP0qjnw530dT44EK7SKq6AXZ6uw8jFai2dVUAsfshGS4bEGPnMyO0eR0jjRAyzJdnooHis2aHcyl/IvSNIZm4xCLzqtWeF6ZsSkfJiHZ0dVPkjhdTg5aFHBjcEusyr7HarfFtzs3HpjJHz4jdkunnfS7nrFZIbw6hVuQtLx4vOX2Jn+Areo/1mcbbhoKS1ioLDssm+xc/8ZtLTcoH9Yyo6nUI52NLJo7sRtluum8Lh/+4/Npvn0BZrT0HoVK0ib6PGv2tSP4MAvSaLG0z//W7TR7weeq+94u+4UW5ITy4vnVfM4S7u8TVxdWrLZWkjwimMyi9yD4/1t98ocFv6ATlvMUnwJnpxMoCdD/eLQ4NX2OKC0Ei8iaazgBX12BT6djC+2+FRG3PnjvDFbc32onvywJIRyAW0PqnLonmUl9RR9kZiL6My8cc2ylUCakqFjRcQJ2J/4UZDDC8dowyRRiFKc/sDPKuG5h5Um3iTEUxhG91arVu1TYSrmOAEestyLp02fv8h+qG4aby184evjyGY+eQOIHIhJ4vzYUMZ882XHv15UXnH6Qy7V1mSmIAfutH1E/C0mD0yA3KGoTog4C1cWrgpYX++JT9RuJN/AfWXF2//g0aEvCmntXl7jMzgNJUpDJlb3O/MbpdZmA7tAoLsaHhYo+eQbsgjk3AHpgzXzzl7/0JvNR6LEHlhfnXHcUNDchSAmpVNyGIldvIfg4XSAidVNBOjPpjLAsyWY6RsVLN/6DLiKAO2yI+CxMBp4PU1Cl/2xzcO2gcnSfgrbbNGPW0C+yFx+8ubGPtbU8MJ0Y+14GkZO3qrKwW2qbjItqjwtsvV7BKFYG9ZQPHXvrjraar7jZBopinTqCKUzGOnxZjk8a2krUd/6IwjO4BYNWZ8v6+DxBMN+Z2bsaRHTUgSwZ7fYdEgOERhs4rjfcOVgoVhxo9CHUb0ERNSj2R43Y8faw2l3Y9g1hEhGO9icuNJSh+5HGBZQzyN5j3trwcH/nCc+cyI48V1412C+AeaFCiuxMr49xDVzX0KxzTfeIKOWNsMWLskP+9+jGqj377hEnc7zal3Nj62xDW1vetovp7ZtC7IgyaC5OmbnhBigSo7gd6yrvJditjPEaeNdX6UEsXeh738audQUey7QrUjvP3n0qj2OgZmiLINyey24p2/YIXdh1qZN7WY/up0KhQ9GOzA73TCmNqt/wxBC5Lpzzf+1ZVbQYVgHDEdClE0U+uaFhNshVMkKeRiSqhDpeFCE9GRiibwHElht+tcjVU6O9bdq2C5kJHz7su+W/xeQ5RylumnOcto78hglvGtjC3y0++nXfQObYDJKlPop6xZlrs7VfVN/Xxn502chWnEkK1thOK2WjY8JHeUXSShSUqIz6+4pYpmvc5a9L4T2It6FJJkc1QBm54ibTp6wSlz5u+KT7ks+pTY9OcurGb6kjv84PPJAwVGLyQDjVzyeSrjs3kLSwZP5u5twI56/yv/SLoZ/RDgKJTbN+XoMfP01aJ04LTyszHzlB/GIXE1l2IAeml0EbNKcAWnm4BeG13MWiXUX9VssX0j1z56t6ovKJ9BWJo+F4n/1QMk27dyT0dXidCJf/r/9M8aLGuwrMGyBssaLGuwrMGyBssaLGuwrMGyBssaLGuwrMGyBssaLGuwrMGyBssaLGuwrMGyBssaLGuwrMGyBssaLGuwrMGyBssaLGuwrMGyBssaLGuwrMGyBssaLGuwrMGyBssaLGuwrMGyBssaLGuwrMGyBssaLGuwrMGyBssaLGuwrMGyBssaLP+7YHHx5fO7PfOeyZj/tHjg2ryc69kf6qQQg9Iun6ymxZjNDczs3Jr3RtJIBy59bO8xjbN7fMbyO5deedBKrvw2qWs8/v9c3wAAbrJ9ITdSOWMUnxLf5fKGpzK2HECNPQa/wJVHt76plf9JcqVbCMBiI4j456wNZu6ueMcBe++/NxjkrX6DQWokeyHL3Gbm6TIZ//w3NyD8k1idTYbG/bh51P+xzQf3C6kLok9Jqj+4QmPxDMLovGr3jStdn3FUPIg2dZxxSTfez4OHs6uXS2jX+/fgH8CelS7fKHmwbkDjqmLEsP72mfCdN9Bd7suPzvX+by64oFvXm6Kp5St0YWaLWH1UNWhV9QUXfq2g/trpzt2zTP/F82Vt+Qfhrit5X//Pi3dTOCNmvja7A9kpzSCz2c/N0sDJiGZc30zuAP6S3Zhl+ltez9scOjtVYnn3szdmdbU+KG19eWK/cQMZvSBAazegpkXsZC7/tDP0I/NoOlpLDkCYZ0Kh4cN24W4l+VPY9KTQyzxHlU19xbXxy1RqcevfS+V/ypfOTN8xsd+sIYxCxnhd1tpr/Le2YTwrnkfIM2MLFWNQSH4M8uovwV7NF3otU/3ruOjZdsxJgZErhVdON03NQ84zoBQuG70wR5siAgiC2aEDZiGt/irTodguQv7ipQ7QGdEH9Pw4ogI9keRVnC22HGQBQTemlkJxr4WBSY/9yz/h7YH8Knlv7zA0JtSIt72NqNprcl4Fw20b5C3AGY9V/+MIT59wScMSz/YPLvIynVwIe/FqD+jRBAjX1Oar8AOUhJCgfpssuPM+tYxkGrBj0/xHm7mPFyYD6vypuCAWhLK/pIm3M2CYocIKJjajY0zQEGvAq1GEBZEzpxg+oOgtMkZceNDJPTMRtqignkHL4PsLqqnM7vA/Y6VCtT42IVkUd8rDwm7rkEeUO/VhzWEPhi27cJztbTH/aixULlngoCGm7af/E2iomrS/CbcTnL21z96lhGT91WWqtewDiiTYfj+2hnhaVsUXhwhO7EHna566LDLZB2/ajqJUY5RHT26Fd3/2sLxTwPSVLIr+KwdpOKYdARb1VZfBnCNp49lzphG+FHetci9K7WnjHSdv9HHO1aHn6tE9Si5Y4sQxv3HPIdNCDQg0ez+rNAR/hR/8SCNL3rAs5KnRXJMqTy8bOvvpuyObSnM/PQghlXp208d78vS/sd2cWYyalzxZAKr8ia2x6Uxrvs7A17nCPohx/WMUee/fzCu00fBz55IIpNMDUX7MNx+j6rRcrF4YIODs+FZo+E9g4+pAsjz9qAYRf9ZJ25r39cv6BsSMitEVLCTof6piPfqa6AQ9O1Lk9B9Jd5KwcfraXY37rklvPKjhhI+ecdy0mHDRMN5pOHxg8PEA2HPi5QA47kgqUrUfLr1/8g6IrPKe7eXfbVECoRZN+qp+vFBDhNwY7qnBMnnRYbiHhc/jEI9Oe3bZUQ/15Z74lffVQGyssYAFDzPKLAb5n2OYbG5d5cimm7Qs5JSQSEUiSJcw0G92Bu+k7EeYnDo/MIglTXsaH3zpOqFokhFkMCFct1sL3uP2K5+few+Jw0LR0L09qSrFZoIEM0N+YNLRK4vNBLpHhDP0/yNWFO+9yt7wB3be2Bcd0/ey/4TzAmlhjmQjpxaNstsE8C+bySVFW00mk+JMhm7uE07ikF2RKZcxmAgWRw/Anh/9vQmDFhgw/a0T0E5V5QgaGE8Gmr2HICnuwL5bQ+1kg8JEXOjQIHZ86mm/buxddK2bWez3VwI99OzvckebzlY+9LzvSofnIFRJAvtdGQxL59kvvy20MBWALQtVZhAuhJf+/jJ3wJAmOm2Ns87vBGr4iZRkSncAsdmOdJJHcqDVBVX/zlZr9M5NWISeKdO0Csy1rB5Q2Fas4xdalTIKnjZpu6v7coCjy9bxK0Nz93iojz4hJzv50OLtz8oCFsbyRHcY65ME+Z5y4x+QdY9ROKeg+vEuuxihvHDP1wOIm98dvwVFCimpnnCY6AkS6gimICZybWvO5W2XLMjP08ZNKAIzgofA1a9Ht/tRlCoYAd2wssAJdDgzDA8OwhIrELcxZMMcQ2ctLy/E+X7yROP2R0xhm2xLoct7iH5vkNbBJoTMfijuCQffNn2Z8oV8WzHtt96Ydj8HidB/0vef1jvNrFV0LheofMzNn3wyMMjII+AFrTHAgC9QrjUzicibBxz5/nQyEToCTqM+QZIuFDdHqLDzqAvzVCRDMA1tHZ1HTikiCwSdRCAXi0RBwjLg2u7viuidMK59xmHKMOk16wZV5DwL7wIWDZlaAyh3moR1PDYQVkHtQYuGRR5iJzCB4tFIG1boXEHF7ZmMaQGqmrizhohQ64V+vtkvlJaf3dIXhWSeNPvZCElof4xy5lcr9oX2tvs0QHnj/ma8744u7DUHMljJ8Tmmt8h0RrHE0QURJVA4nUSY6/BkdWtK5wwVdRPU6Qv3hR3F+EB2q8K4Voi2kNv7hP6cB1a6r7mtKQeRp/LgA9OUHuL3wsq7DflB80FTzgzY/TISTnzrPqsiFKsHGhj8HNM8IbwRQKjF7imB6FBP7s7bBcRSnwyTYI0WgV4S9UDhd2p1VdoRZr8mRBJh/edkP3Z/DmmLfxeNajM/cmrgcF65n/NtA0QTFumAlfwtC7SLFuLXSGDEyWzmMXHgjA/zDnqsPNNwO34whV1MHELQqe+04Okx73IIbQgfq1428eMnvKiJpSjmG4qZ1/5q4ir0Xq4mwv4enCNBSKWkbiyxSZ5Egj45Vm5jOB/qrDLB06v6jozuNSB+zSmOvs+8/XGO4uXAT2YhJ/zRONbtSsQA2FjJR+m4GANmZ+yfExR9YlRwmyTUvj/Uip9M9kZ4gc57G7+aujQA9hpnoCZtO0t211+6gi1+0LL1oTLQO1srlnwILRxxr/yetl856WNVchJpZTyto34Vb/8mWdI0awC8vpBrGM2GdG9/SmlJTt3ozbxdz2WVKLQ4jnlhwbNtFu3tiaqFpOwmHi8dZmoWWrAhN2Scc67BwzFpM4CtZAkxnp5K1JleJBT6iwfkbX0waodPEiaepHAV0Lg7L+z5JTl9+9E7/ex4H3iQT/+RifPlJIlRnv/e7HsDd/W8LNHeJxmys2GYrYpZEN2h2kjozz9X/dpp0TjXZV3a4lFPxKMQcaiQPgUglpfOK2XUEQVhzcLneBongOGI+V0cDBbOaGRtwlxIGzS5hVH1P3+r5pmL7tXFG0uboXOfoF7AuQF5Km9GxCMg2WIP9tenbFIn617lbVXgobHo7BjUtUJs+v0Kxsg5J2v2K+Qs8bvstnjtRpzcRDdhgQYCtuQZmZoxyzb4sl9AqB7kkIrR6Kvdh8jswxba9YlcgcP09bbwwhf5CGs3Y0ho+NAgnm7j0xUX2oRmZ98moY708uCWE6hHiPkUKquO2PUYtTAFWCgQ1DrP1V5Y/8m8d2ZmCoWcu5XqlUo8AilnCuUuzRO8F2xkAJh7ZSp+BIaAyyTvlyyCGFespxy/64XeGtKgbcT9yhAxjL5C5//joMn+hT3BtBT3lh3APlhBAgQt6LROynBmzsbHZlmhXvQE/jL9ckGzh97fSk8B3Cb3ETl1tRCMI5U7x7R4G5LrMWJkZkC7BAJ+Evv6JgAPTgPH+cF5OCrCc9Jg674PENUPhVPY4je9+yVj5Gjc1FwYhw2/yNsEYD9vy3Y5cLeJStlVG4UKT2R9Ib3nNRj/Tw4WtAXOyQSYHrrbE/TxW262YzFSHpu5LkjsYPL7KNtRXeHhnCGxYhAK0x/PEXQT3DAnDjg8J5Bh+4bmChkKx2lbemAR7bA7oWFU9uEw55/hD/9EVHTBCBqAAzeG2CQzpL/RDARk4o1juYfT3E8u0Bfm0M1mczVm/F867pnNt5lVGFb0kSdUh4oPELckjYITt9C21FEiK7bQPVUFnU6eSuYTs3UPTiv+c1k4OhVER/LHPYXP/99EkhRh54wI9B/f4DANzZS6VRx9V1B8C5vi/Njohj1u04WwDMiNHhO41W4y1mE6ZZ6ofPH9ELUEQoHM142Sta42wUbJubzn4cN303vMzJrLTEmcK+wO6uV7nX8gj3z8qKsajUqY1FV8Uu9u0iL5abyHME8hVAgakCTWwozzwkxz3nx3noxq7AaU1hEFkwl5Z9Seo8T7qD1ee+7g5LJZu4BZuYLHKbg7hkXOqiykzn8WQy5Sks7zY3Y2RrNTyfHeUcRxxvymE064+9qIUUvQBtSoW/HkVPeFBgazhs02W2DrJ+mj78f+lkAHHaeFtUH8OkcXb9VbvOMl2zTSj0pqwQvzZtjh9Ubd7iaqfqfeIQJLqAvnjn1/Nx1a0OQ+cV2iFEq9zqCWZJa3AEQDgInmdm9GyqSv39BgRRivD3ZlMPfyWzrITNRuM//03xqoZyrlH7JScpK9GmwDKg7OMXsobCpFb/+P2wB3By+ecXlFLBntKJasUW6d640YH+3I+TdTpMtfEHtTnweZKNdpq/DgX9XufqfafkmqiFtsMztHBC88IjN8hdwLeWWh5ROLF14kxIVaaS+awZfiQRY8LBZ8RrFJiIDuQKYscxNAGwDMmFavjZEjiyuPDTefikfeaPiCxnentWbuqXMXqcyyPoxRmAzEDC/o9vziaaJ9SHcW49mkL+yvkcWpjhzFNMHiYeLF6+vmeFjZlnJhLwvPBm37o6JbbIrpATAQ8K11ADYOi4FvrD0YqHwsDTKIPPmdSY9Lkvn6XwsWNE3og9yZ+bS8E2Pi4gk6jkDc4WkDp6eUQHKOr6ZilHfN9PiTeuG3qCbXe3g89HwXunfuM2D+8WRBvztQNC/mFnfMMFPXX45pz3/RTp9LjbMEvEKjWeIeVun/y3UJC/Wu352bunVonGQ5dDLTxB046OPM+tB8cMbpVdz4IML0qt/CYhHVgLh9U9hImGtMXbxMUVo6vusk6tqXAIr9rxOvIuDWH/crvDWhPyG92P06Dne7Muzkf94x9Aba/0U68PrPVg7TaTFDoN8/FJye9RmpMrUMTxTXlLsea3n0EEQMgvd0F4oVRhV6b1UzE02hqF4JEHby/gvFkPkbnoDumCUVdtBXc7mxN6G3xiHrel4KbGu9xlv7feurTGNmnZWBtD+1A4da1R9dLWv+kvlqWrRDk8YWM2kPURoaNu9AmHHQx4zRgFWZtbRWwElKwZL5h3wFyWfvX55+//drwWdH5IKlMmAX8GhIRAMFyG7SS5UPn7yXGsab6OU9Yw3jG1gXmAomK80xWO7dBmzJDUaM3g8LN2tfaaIlqHZxjmBkk/Wqkwy9zzh9Qk7qLyvcO1UcIS1WBrAJLRW/4kSOjs8fkvUqgMVLNUmzfz9x8jBbcapsy74geD/IbPbxpO0/zRIrPuJ+Ir5nKqIZBY0Lf/qrECK14kP0Y/HlusWpk7rFi1cPAT3fh+RamMpzVmyyXTc+raC3T0w7HgFEkzGp+n3BpzeNbnPYuPJtq65qpTena0eZC+uzHgXGekL9qBLiX7+dsf4118Il8v8CUEsDBBQAAgAIADJZWEig7IWsUAAAAGwAAAAbAAAAdW5pdmVyc2FsL3VuaXZlcnNhbC5wbmcueG1ss7GvyM1RKEstKs7Mz7NVMtQzULK34+WyKShKLctMLVeosFUysjTQM4AAJYVKWyUTIwS3PDOlJAOozcDAEiGYkZqZnlFiq2Ruag4X1AcaCgBQSwECAAAUAAIACAAtdL9IzvPi6lMEAAANEAAAHQAAAAAAAAABAAAAAAAAAAAAdW5pdmVyc2FsL2NvbW1vbl9tZXNzYWdlcy5sbmdQSwECAAAUAAIACAAtdL9IOW3ysEsEAACwEgAAJwAAAAAAAAABAAAAAACOBAAAdW5pdmVyc2FsL2ZsYXNoX3B1Ymxpc2hpbmdfc2V0dGluZ3MueG1sUEsBAgAAFAACAAgALXS/SLognX27AgAAUQoAACEAAAAAAAAAAQAAAAAAHgkAAHVuaXZlcnNhbC9mbGFzaF9za2luX3NldHRpbmdzLnhtbFBLAQIAABQAAgAIAC10v0jvfrUwHQQAAMERAAAmAAAAAAAAAAEAAAAAABgMAAB1bml2ZXJzYWwvaHRtbF9wdWJsaXNoaW5nX3NldHRpbmdzLnhtbFBLAQIAABQAAgAIAC10v0jcVRRHlwEAABsGAAAfAAAAAAAAAAEAAAAAAHkQAAB1bml2ZXJzYWwvaHRtbF9za2luX3NldHRpbmdzLmpzUEsBAgAAFAACAAgALXS/SBra6juqAAAAHwEAABoAAAAAAAAAAQAAAAAATRIAAHVuaXZlcnNhbC9pMThuX3ByZXNldHMueG1sUEsBAgAAFAACAAgALXS/SKTf3ZpwAAAAeAAAABwAAAAAAAAAAQAAAAAALxMAAHVuaXZlcnNhbC9sb2NhbF9zZXR0aW5ncy54bWxQSwECAAAUAAIACACDmfVEzoIJN+wCAACICAAAFAAAAAAAAAABAAAAAADZEwAAdW5pdmVyc2FsL3BsYXllci54bWxQSwECAAAUAAIACAAtdL9IdZOF4XEBAAD9AgAAKQAAAAAAAAABAAAAAAD3FgAAdW5pdmVyc2FsL3NraW5fY3VzdG9taXphdGlvbl9zZXR0aW5ncy54bWxQSwECAAAUAAIACAAyWVhIc5b4PctDAAAOogAAFwAAAAAAAAAAAAAAAACvGAAAdW5pdmVyc2FsL3VuaXZlcnNhbC5wbmdQSwECAAAUAAIACAAyWVhIoOyFrFAAAABsAAAAGwAAAAAAAAABAAAAAACvXAAAdW5pdmVyc2FsL3VuaXZlcnNhbC5wbmcueG1sUEsFBgAAAAALAAsASQMAADhdAAAAAA=="/>
  <p:tag name="ISPRING_PRESENTATION_TITLE" val="大数据采集与预处理-DEMO-V1-20180730"/>
  <p:tag name="ISPRING_RESOURCE_PATHS_HASH_2" val="546b429998643df381a23bfb88477deb6ffeb48"/>
  <p:tag name="ISPRING_PRESENTATION_INFO" val="&lt;?xml version=&quot;1.0&quot; encoding=&quot;UTF-8&quot; standalone=&quot;no&quot; ?&gt;&#10;&lt;presentation&gt;&#10;&#10;  &lt;slides&gt;&#10;    &lt;slide duration=&quot;5139&quot; id=&quot;{4616620D-C8C5-4A6B-9209-875824DEF735}&quot; pptId=&quot;256&quot; transitionDuration=&quot;500&quot;/&gt;&#10;    &lt;slide duration=&quot;50515&quot; id=&quot;{0C2B1AC2-C227-4240-BF9F-46C5C7A68DF7}&quot; pptId=&quot;257&quot; transitionDuration=&quot;500&quot;/&gt;&#10;    &lt;slide duration=&quot;28726&quot; id=&quot;{730B1125-4C48-4D8D-A675-F6372C06462B}&quot; pptId=&quot;258&quot; transitionDuration=&quot;500&quot;/&gt;&#10;    &lt;slide duration=&quot;130461&quot; id=&quot;{AE85D5F6-846C-44E8-8022-C4AAE8AB09B8}&quot; pptId=&quot;261&quot; transitionDuration=&quot;500&quot;/&gt;&#10;    &lt;slide duration=&quot;128813&quot; id=&quot;{9BDE782C-6D90-402F-A73F-AA41E5C0E7F6}&quot; pptId=&quot;262&quot; transitionDuration=&quot;500&quot;/&gt;&#10;    &lt;slide duration=&quot;40891&quot; id=&quot;{BD3BAA1A-3C64-42C3-898B-C690870BDFEC}&quot; pptId=&quot;265&quot; transitionDuration=&quot;500&quot;/&gt;&#10;    &lt;slide duration=&quot;126626&quot; id=&quot;{C73B7460-18C2-4D35-B605-ED37A140F667}&quot; pptId=&quot;266&quot; transitionDuration=&quot;500&quot;/&gt;&#10;    &lt;slide duration=&quot;5000&quot; id=&quot;{83EA8525-6043-4C28-88AC-BD811B4E6F23}&quot; pptId=&quot;264&quot; transitionDuration=&quot;500&quot;/&gt;&#10;  &lt;/slides&gt;&#10;&#10;  &lt;narration&gt;&#10;    &lt;audioTracks&gt;&#10;      &lt;audioTrack duration=&quot;5139&quot; muted=&quot;false&quot; slideId=&quot;{4616620D-C8C5-4A6B-9209-875824DEF735}&quot; startTime=&quot;0&quot; stepIndex=&quot;0&quot; volume=&quot;1&quot;&gt;&#10;        &lt;file modifyTime=&quot;2018-07-31T03:27:12&quot; size=&quot;906604&quot;&gt;&#10;          &lt;path full=&quot;H:\2018年项目\-----立方\08-延锋内饰---另一批\DEMO制作\大数据采集与预处理-DEMO-V1-20180730\audio\audio1.wav&quot; relative=&quot;大数据采集与预处理-DEMO-V1-20180730\audio\audio1.wav&quot; resource=&quot;audio1.wav&quot;/&gt;&#10;        &lt;/file&gt;&#10;        &lt;audio channels=&quot;2&quot; sampleRate=&quot;44100&quot;/&gt;&#10;      &lt;/audioTrack&gt;&#10;      &lt;audioTrack duration=&quot;52494&quot; muted=&quot;false&quot; slideId=&quot;{0C2B1AC2-C227-4240-BF9F-46C5C7A68DF7}&quot; startTime=&quot;1&quot; stepIndex=&quot;0&quot; volume=&quot;1&quot;&gt;&#10;        &lt;file modifyTime=&quot;2018-07-31T06:12:01&quot; size=&quot;9259968&quot;&gt;&#10;          &lt;path full=&quot;H:\2018年项目\-----立方\08-延锋内饰---另一批\DEMO制作\大数据采集与预处理-DEMO-V1-20180730\audio\audio2.wav&quot; relative=&quot;大数据采集与预处理-DEMO-V1-20180730\audio\audio2.wav&quot; resource=&quot;audio2.wav&quot;/&gt;&#10;        &lt;/file&gt;&#10;        &lt;trim end=&quot;1056&quot; start=&quot;924&quot;/&gt;&#10;        &lt;audio channels=&quot;2&quot; sampleRate=&quot;44100&quot;/&gt;&#10;      &lt;/audioTrack&gt;&#10;      &lt;audioTrack duration=&quot;28726&quot; muted=&quot;false&quot; slideId=&quot;{730B1125-4C48-4D8D-A675-F6372C06462B}&quot; startTime=&quot;0&quot; stepIndex=&quot;0&quot; volume=&quot;1&quot;&gt;&#10;        &lt;file modifyTime=&quot;2018-07-31T06:13:52&quot; size=&quot;5067224&quot;&gt;&#10;          &lt;path full=&quot;H:\2018年项目\-----立方\08-延锋内饰---另一批\DEMO制作\大数据采集与预处理-DEMO-V1-20180730\audio\audio3.wav&quot; relative=&quot;大数据采集与预处理-DEMO-V1-20180730\audio\audio3.wav&quot; resource=&quot;audio3.wav&quot;/&gt;&#10;        &lt;/file&gt;&#10;        &lt;audio channels=&quot;2&quot; sampleRate=&quot;44100&quot;/&gt;&#10;      &lt;/audioTrack&gt;&#10;      &lt;audioTrack duration=&quot;133446&quot; muted=&quot;false&quot; slideId=&quot;{AE85D5F6-846C-44E8-8022-C4AAE8AB09B8}&quot; startTime=&quot;0&quot; stepIndex=&quot;0&quot; volume=&quot;1&quot;&gt;&#10;        &lt;file modifyTime=&quot;2018-07-31T06:14:15&quot; size=&quot;23539932&quot;&gt;&#10;          &lt;path full=&quot;H:\2018年项目\-----立方\08-延锋内饰---另一批\DEMO制作\大数据采集与预处理-DEMO-V1-20180730\audio\audio4.wav&quot; relative=&quot;大数据采集与预处理-DEMO-V1-20180730\audio\audio4.wav&quot; resource=&quot;audio4.wav&quot;/&gt;&#10;        &lt;/file&gt;&#10;        &lt;trim end=&quot;2002&quot; start=&quot;983&quot;/&gt;&#10;        &lt;audio channels=&quot;2&quot; sampleRate=&quot;44100&quot;/&gt;&#10;      &lt;/audioTrack&gt;&#10;      &lt;audioTrack duration=&quot;133379&quot; muted=&quot;false&quot; slideId=&quot;{9BDE782C-6D90-402F-A73F-AA41E5C0E7F6}&quot; startTime=&quot;0&quot; stepIndex=&quot;0&quot; volume=&quot;1&quot;&gt;&#10;        &lt;file modifyTime=&quot;2018-07-31T06:21:25&quot; size=&quot;23528176&quot;&gt;&#10;          &lt;path full=&quot;H:\2018年项目\-----立方\08-延锋内饰---另一批\DEMO制作\大数据采集与预处理-DEMO-V1-20180730\audio\audio5.wav&quot; relative=&quot;大数据采集与预处理-DEMO-V1-20180730\audio\audio5.wav&quot; resource=&quot;audio5.wav&quot;/&gt;&#10;        &lt;/file&gt;&#10;        &lt;trim end=&quot;2508&quot; start=&quot;2058&quot;/&gt;&#10;        &lt;audio channels=&quot;2&quot; sampleRate=&quot;44100&quot;/&gt;&#10;      &lt;/audioTrack&gt;&#10;      &lt;audioTrack duration=&quot;46348&quot; muted=&quot;false&quot; slideId=&quot;{BD3BAA1A-3C64-42C3-898B-C690870BDFEC}&quot; startTime=&quot;0&quot; stepIndex=&quot;0&quot; volume=&quot;1&quot;&gt;&#10;        &lt;file modifyTime=&quot;2018-07-31T06:26:08&quot; size=&quot;8175868&quot;&gt;&#10;          &lt;path full=&quot;H:\2018年项目\-----立方\08-延锋内饰---另一批\DEMO制作\大数据采集与预处理-DEMO-V1-20180730\audio\audio6.wav&quot; relative=&quot;大数据采集与预处理-DEMO-V1-20180730\audio\audio6.wav&quot; resource=&quot;audio6.wav&quot;/&gt;&#10;        &lt;/file&gt;&#10;        &lt;trim end=&quot;3476&quot; start=&quot;1981&quot;/&gt;&#10;        &lt;audio channels=&quot;2&quot; sampleRate=&quot;44100&quot;/&gt;&#10;      &lt;/audioTrack&gt;&#10;      &lt;audioTrack duration=&quot;128962&quot; muted=&quot;false&quot; slideId=&quot;{C73B7460-18C2-4D35-B605-ED37A140F667}&quot; startTime=&quot;0&quot; stepIndex=&quot;0&quot; volume=&quot;1&quot;&gt;&#10;        &lt;file modifyTime=&quot;2018-07-31T06:27:25&quot; size=&quot;22749012&quot;&gt;&#10;          &lt;path full=&quot;H:\2018年项目\-----立方\08-延锋内饰---另一批\DEMO制作\大数据采集与预处理-DEMO-V1-20180730\audio\audio7.wav&quot; relative=&quot;大数据采集与预处理-DEMO-V1-20180730\audio\audio7.wav&quot; resource=&quot;audio7.wav&quot;/&gt;&#10;        &lt;/file&gt;&#10;        &lt;trim end=&quot;1496&quot; start=&quot;840&quot;/&gt;&#10;        &lt;audio channels=&quot;2&quot; sampleRate=&quot;44100&quot;/&gt;&#10;      &lt;/audioTrack&gt;&#10;    &lt;/audioTracks&gt;&#10;  &lt;/narration&gt;&#10;&#10;&lt;/presentation&gt;&#10;"/>
  <p:tag name="ISPRING_ULTRA_SCORM_COURSE_ID" val="5B7E37A8-F0CC-40DD-B2C9-E9A35F3EB8D0"/>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RESOURCE_PATHS_HASH_PRESENTER" val="60b3d206cd6d9c5a4d28f49e1cbd5da0d576e9"/>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00.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01.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02.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03.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04.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05.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06.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07.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08.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09.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10.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11.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12.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13.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40.891"/>
  <p:tag name="ISPRING_SLIDE_ID" val="{BD3BAA1A-3C64-42C3-898B-C690870BDFEC}"/>
</p:tagLst>
</file>

<file path=ppt/tags/tag115.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16.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17.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18.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19.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2.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20.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21.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22.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23.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24.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25.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26.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27.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28.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29.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3.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30.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31.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32.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33.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34.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35.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36.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37.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38.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39.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40.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41.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42.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43.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44.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45.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46.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47.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48.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49.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50.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51.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52.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53.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54.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55.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56.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57.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58.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59.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60.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61.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62.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63.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64.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65.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66.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67.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68.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69.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70.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71.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72.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73.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74.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75.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76.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77.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78.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79.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80.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81.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82.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83.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84.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85.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86.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87.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88.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89.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9.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90.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91.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92.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93.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94.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195.xml><?xml version="1.0" encoding="utf-8"?>
<p:tagLst xmlns:a="http://schemas.openxmlformats.org/drawingml/2006/main" xmlns:r="http://schemas.openxmlformats.org/officeDocument/2006/relationships" xmlns:p="http://schemas.openxmlformats.org/presentationml/2006/main">
  <p:tag name="GENSWF_ADVANCE_TIME" val="5"/>
  <p:tag name="ISPRING_CUSTOM_TIMING_USED" val="1"/>
  <p:tag name="ISPRING_SLIDE_ID" val="{83EA8525-6043-4C28-88AC-BD811B4E6F23}"/>
</p:tagLst>
</file>

<file path=ppt/tags/tag2.xml><?xml version="1.0" encoding="utf-8"?>
<p:tagLst xmlns:a="http://schemas.openxmlformats.org/drawingml/2006/main" xmlns:r="http://schemas.openxmlformats.org/officeDocument/2006/relationships" xmlns:p="http://schemas.openxmlformats.org/presentationml/2006/main">
  <p:tag name="GENSWF_ADVANCE_TIME" val="5.139"/>
  <p:tag name="ISPRING_CUSTOM_TIMING_USED" val="1"/>
  <p:tag name="ISPRING_SLIDE_ID" val="{4616620D-C8C5-4A6B-9209-875824DEF735}"/>
</p:tagLst>
</file>

<file path=ppt/tags/tag20.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21.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22.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23.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24.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25.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26.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27.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28.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29.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3.xml><?xml version="1.0" encoding="utf-8"?>
<p:tagLst xmlns:a="http://schemas.openxmlformats.org/drawingml/2006/main" xmlns:r="http://schemas.openxmlformats.org/officeDocument/2006/relationships" xmlns:p="http://schemas.openxmlformats.org/presentationml/2006/main">
  <p:tag name="GENSWF_ADVANCE_TIME" val="50.515"/>
  <p:tag name="TIMING" val="|0.709|1.292|1|1|1"/>
  <p:tag name="ISPRING_CUSTOM_TIMING_USED" val="1"/>
  <p:tag name="ISPRING_SLIDE_ID" val="{0C2B1AC2-C227-4240-BF9F-46C5C7A68DF7}"/>
</p:tagLst>
</file>

<file path=ppt/tags/tag30.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31.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32.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33.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34.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35.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36.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37.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38.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39.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4.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40.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41.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42.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43.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44.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45.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46.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47.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48.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49.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5.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50.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51.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52.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53.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54.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55.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56.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57.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58.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59.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40.891"/>
  <p:tag name="ISPRING_SLIDE_ID" val="{BD3BAA1A-3C64-42C3-898B-C690870BDFEC}"/>
</p:tagLst>
</file>

<file path=ppt/tags/tag60.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61.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62.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63.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64.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65.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66.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67.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68.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69.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7.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70.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71.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72.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73.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74.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7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40.891"/>
  <p:tag name="ISPRING_SLIDE_ID" val="{BD3BAA1A-3C64-42C3-898B-C690870BDFEC}"/>
</p:tagLst>
</file>

<file path=ppt/tags/tag76.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77.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78.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79.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8.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80.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81.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82.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83.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84.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85.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86.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87.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88.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89.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9.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90.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91.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92.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9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40.891"/>
  <p:tag name="ISPRING_SLIDE_ID" val="{BD3BAA1A-3C64-42C3-898B-C690870BDFEC}"/>
</p:tagLst>
</file>

<file path=ppt/tags/tag94.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95.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96.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97.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98.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ags/tag99.xml><?xml version="1.0" encoding="utf-8"?>
<p:tagLst xmlns:a="http://schemas.openxmlformats.org/drawingml/2006/main" xmlns:r="http://schemas.openxmlformats.org/officeDocument/2006/relationships" xmlns:p="http://schemas.openxmlformats.org/presentationml/2006/main">
  <p:tag name="GENSWF_ADVANCE_TIME" val="130.461"/>
  <p:tag name="TIMING" val="|34.04|23.548|12.578|5.317|5.048|4.626|7.477|8.502|6.513"/>
  <p:tag name="ISPRING_CUSTOM_TIMING_USED" val="1"/>
  <p:tag name="ISPRING_SLIDE_ID" val="{AE85D5F6-846C-44E8-8022-C4AAE8AB09B8}"/>
</p:tagLst>
</file>

<file path=ppt/theme/theme1.xml><?xml version="1.0" encoding="utf-8"?>
<a:theme xmlns:a="http://schemas.openxmlformats.org/drawingml/2006/main" name="第一PPT www.1ppt.com">
  <a:themeElements>
    <a:clrScheme name="红色">
      <a:dk1>
        <a:sysClr val="windowText" lastClr="000000"/>
      </a:dk1>
      <a:lt1>
        <a:sysClr val="window" lastClr="FFFFFF"/>
      </a:lt1>
      <a:dk2>
        <a:srgbClr val="44546A"/>
      </a:dk2>
      <a:lt2>
        <a:srgbClr val="E7E6E6"/>
      </a:lt2>
      <a:accent1>
        <a:srgbClr val="F23B48"/>
      </a:accent1>
      <a:accent2>
        <a:srgbClr val="3F3F3F"/>
      </a:accent2>
      <a:accent3>
        <a:srgbClr val="F23B48"/>
      </a:accent3>
      <a:accent4>
        <a:srgbClr val="3F3F3F"/>
      </a:accent4>
      <a:accent5>
        <a:srgbClr val="F23B48"/>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2084</TotalTime>
  <Words>24141</Words>
  <Application>Microsoft Office PowerPoint</Application>
  <PresentationFormat>全屏显示(16:9)</PresentationFormat>
  <Paragraphs>1331</Paragraphs>
  <Slides>194</Slides>
  <Notes>194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194</vt:i4>
      </vt:variant>
    </vt:vector>
  </HeadingPairs>
  <TitlesOfParts>
    <vt:vector size="208" baseType="lpstr">
      <vt:lpstr>Lato</vt:lpstr>
      <vt:lpstr>Raleway</vt:lpstr>
      <vt:lpstr>方正书宋简体</vt:lpstr>
      <vt:lpstr>黑体</vt:lpstr>
      <vt:lpstr>宋体</vt:lpstr>
      <vt:lpstr>微软雅黑</vt:lpstr>
      <vt:lpstr>Arial</vt:lpstr>
      <vt:lpstr>Calibri</vt:lpstr>
      <vt:lpstr>Franklin Gothic Book</vt:lpstr>
      <vt:lpstr>Impact</vt:lpstr>
      <vt:lpstr>Segoe UI</vt:lpstr>
      <vt:lpstr>Times New Roman</vt:lpstr>
      <vt:lpstr>Wingdings</vt:lpstr>
      <vt:lpstr>第一PPT www.1ppt.com</vt:lpstr>
      <vt:lpstr>PowerPoint 演示文稿</vt:lpstr>
      <vt:lpstr>PowerPoint 演示文稿</vt:lpstr>
      <vt:lpstr>内容简介</vt:lpstr>
      <vt:lpstr>内容简介</vt:lpstr>
      <vt:lpstr>PowerPoint 演示文稿</vt:lpstr>
      <vt:lpstr>基于文件的数据导入与导出</vt:lpstr>
      <vt:lpstr>基于文件的数据导入与导出</vt:lpstr>
      <vt:lpstr>基于文件的数据导入与导出</vt:lpstr>
      <vt:lpstr>基于文件的数据导入与导出</vt:lpstr>
      <vt:lpstr>基于文件的数据导入与导出</vt:lpstr>
      <vt:lpstr>文件的导入与导出案例1</vt:lpstr>
      <vt:lpstr>文件的导入与导出案例1</vt:lpstr>
      <vt:lpstr>文件的导入与导出案例1</vt:lpstr>
      <vt:lpstr>文件的导入与导出案例1</vt:lpstr>
      <vt:lpstr>文件的导入与导出案例1</vt:lpstr>
      <vt:lpstr>文件的导入与导出案例1</vt:lpstr>
      <vt:lpstr>文件的导入与导出案例1</vt:lpstr>
      <vt:lpstr>文件的导入与导出案例1</vt:lpstr>
      <vt:lpstr>文件的导入与导出案例2</vt:lpstr>
      <vt:lpstr>文件的导入与导出案例2</vt:lpstr>
      <vt:lpstr>文件的导入与导出案例2</vt:lpstr>
      <vt:lpstr>文件的导入与导出案例2</vt:lpstr>
      <vt:lpstr>文件的导入与导出案例2</vt:lpstr>
      <vt:lpstr>文件的导入与导出案例2</vt:lpstr>
      <vt:lpstr>文件的导入与导出案例2</vt:lpstr>
      <vt:lpstr>文件的导入与导出案例2</vt:lpstr>
      <vt:lpstr>PowerPoint 演示文稿</vt:lpstr>
      <vt:lpstr>Excel文件的导入与导出</vt:lpstr>
      <vt:lpstr>Excel文件的导入与导出</vt:lpstr>
      <vt:lpstr>Excel文件的导入与导出案例</vt:lpstr>
      <vt:lpstr>Excel文件的导入与导出案例</vt:lpstr>
      <vt:lpstr>Excel文件的导入与导出案例</vt:lpstr>
      <vt:lpstr>Excel文件的导入与导出案例</vt:lpstr>
      <vt:lpstr>Excel文件的导入与导出案例</vt:lpstr>
      <vt:lpstr>Excel文件的导入与导出案例</vt:lpstr>
      <vt:lpstr>Excel文件的导入与导出案例</vt:lpstr>
      <vt:lpstr>Excel文件的导入与导出案例</vt:lpstr>
      <vt:lpstr>Excel文件的导入与导出案例</vt:lpstr>
      <vt:lpstr>Excel文件的导入与导出案例</vt:lpstr>
      <vt:lpstr>Excel文件的导入与导出案例</vt:lpstr>
      <vt:lpstr>Excel文件的导入与导出案例</vt:lpstr>
      <vt:lpstr>Excel文件的导入与导出案例</vt:lpstr>
      <vt:lpstr>Excel文件的导入与导出案例</vt:lpstr>
      <vt:lpstr>Excel文件的导入与导出案例</vt:lpstr>
      <vt:lpstr>Excel文件的导入与导出案例</vt:lpstr>
      <vt:lpstr>PowerPoint 演示文稿</vt:lpstr>
      <vt:lpstr>XML文件的导入与导出</vt:lpstr>
      <vt:lpstr>XML文件的导入与导出</vt:lpstr>
      <vt:lpstr>XML文件的导入与导出案例</vt:lpstr>
      <vt:lpstr>XML文件的导入与导出案例</vt:lpstr>
      <vt:lpstr>XML文件的导入与导出案例</vt:lpstr>
      <vt:lpstr>XML文件的导入与导出案例</vt:lpstr>
      <vt:lpstr>XML文件的导入与导出案例</vt:lpstr>
      <vt:lpstr>XML文件的导入与导出案例</vt:lpstr>
      <vt:lpstr>XML文件的导入与导出案例</vt:lpstr>
      <vt:lpstr>XML文件的导入与导出案例</vt:lpstr>
      <vt:lpstr>XML文件的导入与导出案例</vt:lpstr>
      <vt:lpstr>XML文件的导入与导出案例</vt:lpstr>
      <vt:lpstr>XML文件的导入与导出案例</vt:lpstr>
      <vt:lpstr>XML文件的导入与导出案例</vt:lpstr>
      <vt:lpstr>PowerPoint 演示文稿</vt:lpstr>
      <vt:lpstr>JSON文件的导入与导出</vt:lpstr>
      <vt:lpstr>JSON文件的导入与导出</vt:lpstr>
      <vt:lpstr>JSON文件的导入与导出</vt:lpstr>
      <vt:lpstr>JSON文件的导入与导出</vt:lpstr>
      <vt:lpstr>JSON文件的导入与导出</vt:lpstr>
      <vt:lpstr>JSON文件的导入与导出</vt:lpstr>
      <vt:lpstr>JSON文件的导入与导出</vt:lpstr>
      <vt:lpstr>JSON文件的导入与导出</vt:lpstr>
      <vt:lpstr>JSON文件的导入与导出</vt:lpstr>
      <vt:lpstr>JSON文件的导入与导出</vt:lpstr>
      <vt:lpstr>JSON文件的导入与导出</vt:lpstr>
      <vt:lpstr>PowerPoint 演示文稿</vt:lpstr>
      <vt:lpstr>PowerPoint 演示文稿</vt:lpstr>
      <vt:lpstr>基于数据库的数据导入与导出</vt:lpstr>
      <vt:lpstr>基于数据库的数据导入与导出</vt:lpstr>
      <vt:lpstr>基于数据库的数据导入与导出</vt:lpstr>
      <vt:lpstr>基于数据库的数据导入与导出</vt:lpstr>
      <vt:lpstr>基于数据库的数据导入与导出</vt:lpstr>
      <vt:lpstr>基于数据库的数据导入与导出</vt:lpstr>
      <vt:lpstr>基于数据库的数据导入与导出</vt:lpstr>
      <vt:lpstr>基于数据库的数据导入与导出案例</vt:lpstr>
      <vt:lpstr>基于数据库的数据导入与导出案例</vt:lpstr>
      <vt:lpstr>基于数据库的数据导入与导出案例</vt:lpstr>
      <vt:lpstr>基于数据库的数据导入与导出案例</vt:lpstr>
      <vt:lpstr>基于数据库的数据导入与导出案例</vt:lpstr>
      <vt:lpstr>基于数据库的数据导入与导出案例</vt:lpstr>
      <vt:lpstr>基于数据库的数据导入与导出案例</vt:lpstr>
      <vt:lpstr>基于数据库的数据导入与导出案例</vt:lpstr>
      <vt:lpstr>基于数据库的数据导入与导出案例</vt:lpstr>
      <vt:lpstr>PowerPoint 演示文稿</vt:lpstr>
      <vt:lpstr>PowerPoint 演示文稿</vt:lpstr>
      <vt:lpstr>基于WEB的数据导入与导出</vt:lpstr>
      <vt:lpstr>HTML导入与导出</vt:lpstr>
      <vt:lpstr>HTML导入与导出案例</vt:lpstr>
      <vt:lpstr>HTML导入与导出案例</vt:lpstr>
      <vt:lpstr>HTML导入与导出案例</vt:lpstr>
      <vt:lpstr>HTML导入与导出案例</vt:lpstr>
      <vt:lpstr>HTML导入与导出案例</vt:lpstr>
      <vt:lpstr>HTML导入与导出案例</vt:lpstr>
      <vt:lpstr>HTML导入与导出案例</vt:lpstr>
      <vt:lpstr>基于文件的数据导入与导出</vt:lpstr>
      <vt:lpstr>基于HTTP GET请求的导入与导出案例</vt:lpstr>
      <vt:lpstr>基于HTTP GET请求的导入与导出案例</vt:lpstr>
      <vt:lpstr>基于HTTP GET请求的导入与导出案例</vt:lpstr>
      <vt:lpstr>基于HTTP GET请求的导入与导出案例</vt:lpstr>
      <vt:lpstr>基于HTTP GET请求的导入与导出案例</vt:lpstr>
      <vt:lpstr>基于HTTP GET请求的导入与导出案例</vt:lpstr>
      <vt:lpstr>基于HTTP GET请求的导入与导出案例</vt:lpstr>
      <vt:lpstr>HTML导入与导出案例</vt:lpstr>
      <vt:lpstr>基于HTTP GET请求的导入与导出案例</vt:lpstr>
      <vt:lpstr>基于文件的数据导入与导出</vt:lpstr>
      <vt:lpstr>PowerPoint 演示文稿</vt:lpstr>
      <vt:lpstr>基于CDC的数据导入与导出</vt:lpstr>
      <vt:lpstr>基于源数据的CDC</vt:lpstr>
      <vt:lpstr>基于源数据的CDC</vt:lpstr>
      <vt:lpstr>基于时间戳的源数据CDC案例</vt:lpstr>
      <vt:lpstr>基于时间戳的源数据CDC案例</vt:lpstr>
      <vt:lpstr>基于时间戳的源数据CDC案例</vt:lpstr>
      <vt:lpstr>基于时间戳的源数据CDC案例</vt:lpstr>
      <vt:lpstr>基于时间戳的源数据CDC案例</vt:lpstr>
      <vt:lpstr>基于时间戳的源数据CDC案例</vt:lpstr>
      <vt:lpstr>基于时间戳的源数据CDC案例</vt:lpstr>
      <vt:lpstr>基于时间戳的源数据CDC案例</vt:lpstr>
      <vt:lpstr>基于时间戳的源数据CDC案例</vt:lpstr>
      <vt:lpstr>基于时间戳的源数据CDC案例</vt:lpstr>
      <vt:lpstr>基于时间戳的源数据CDC案例</vt:lpstr>
      <vt:lpstr>基于时间戳的源数据CDC案例</vt:lpstr>
      <vt:lpstr>基于文件的数据导入与导出</vt:lpstr>
      <vt:lpstr>基于自增序列的源数据CDC案例</vt:lpstr>
      <vt:lpstr>基于自增序列的源数据CDC案例</vt:lpstr>
      <vt:lpstr>基于自增序列的源数据CDC案例</vt:lpstr>
      <vt:lpstr>基于自增序列的源数据CDC案例</vt:lpstr>
      <vt:lpstr>基于自增序列的源数据CDC案例</vt:lpstr>
      <vt:lpstr>基于自增序列的源数据CDC案例</vt:lpstr>
      <vt:lpstr>基于自增序列的源数据CDC案例</vt:lpstr>
      <vt:lpstr>基于自增序列的源数据CDC案例</vt:lpstr>
      <vt:lpstr>基于自增序列的源数据CDC案例</vt:lpstr>
      <vt:lpstr>基于自增序列的源数据CDC案例</vt:lpstr>
      <vt:lpstr>基于自增序列的源数据CDC案例</vt:lpstr>
      <vt:lpstr>基于自增序列的源数据CDC案例</vt:lpstr>
      <vt:lpstr>基于文件的数据导入与导出</vt:lpstr>
      <vt:lpstr>基于触发器的CDC</vt:lpstr>
      <vt:lpstr>基于INSERT触发器的CDC案例</vt:lpstr>
      <vt:lpstr>基于INSERT触发器的CDC案例</vt:lpstr>
      <vt:lpstr>基于INSERT触发器的CDC案例</vt:lpstr>
      <vt:lpstr>基于INSERT触发器的CDC案例</vt:lpstr>
      <vt:lpstr>基于INSERT触发器的CDC案例</vt:lpstr>
      <vt:lpstr>基于INSERT触发器的CDC案例</vt:lpstr>
      <vt:lpstr>基于INSERT触发器的CDC案例</vt:lpstr>
      <vt:lpstr>基于INSERT触发器的CDC案例</vt:lpstr>
      <vt:lpstr>基于文件的数据导入与导出</vt:lpstr>
      <vt:lpstr>基于UPDATE触发器的CDC案例</vt:lpstr>
      <vt:lpstr>基于UPDATE触发器的CDC案例</vt:lpstr>
      <vt:lpstr>基于UPDATE触发器的CDC案例</vt:lpstr>
      <vt:lpstr>基于UPDATE触发器的CDC案例</vt:lpstr>
      <vt:lpstr>基于UPDATE触发器的CDC案例</vt:lpstr>
      <vt:lpstr>基于UPDATE触发器的CDC案例</vt:lpstr>
      <vt:lpstr>基于UPDATE触发器的CDC案例</vt:lpstr>
      <vt:lpstr>基于UPDATE触发器的CDC案例</vt:lpstr>
      <vt:lpstr>基于文件的数据导入与导出</vt:lpstr>
      <vt:lpstr>基于DELETE触发器的CDC案例</vt:lpstr>
      <vt:lpstr>基于DELETE触发器的CDC案例</vt:lpstr>
      <vt:lpstr>基于DELETE触发器的CDC案例</vt:lpstr>
      <vt:lpstr>基于DELETE触发器的CDC案例</vt:lpstr>
      <vt:lpstr>基于DELETE触发器的CDC案例</vt:lpstr>
      <vt:lpstr>基于DELETE触发器的CDC案例</vt:lpstr>
      <vt:lpstr>基于DELETE触发器的CDC案例</vt:lpstr>
      <vt:lpstr>基于文件的数据导入与导出</vt:lpstr>
      <vt:lpstr>基于快照的CDC</vt:lpstr>
      <vt:lpstr>基于快照的CDC</vt:lpstr>
      <vt:lpstr>基于快照的CDC</vt:lpstr>
      <vt:lpstr>基于快照的CDC</vt:lpstr>
      <vt:lpstr>基于快照的CDC</vt:lpstr>
      <vt:lpstr>基于快照的CDC</vt:lpstr>
      <vt:lpstr>基于快照的CDC</vt:lpstr>
      <vt:lpstr>基于快照的CDC</vt:lpstr>
      <vt:lpstr>基于快照的CDC</vt:lpstr>
      <vt:lpstr>基于快照的CDC</vt:lpstr>
      <vt:lpstr>基于快照的CDC</vt:lpstr>
      <vt:lpstr>基于文件的数据导入与导出</vt:lpstr>
      <vt:lpstr>基于日志的CDC</vt:lpstr>
      <vt:lpstr>基于日志的CDC</vt:lpstr>
      <vt:lpstr>基于日志的CDC</vt:lpstr>
      <vt:lpstr>基于日志的CDC案例</vt:lpstr>
      <vt:lpstr>基于日志的CDC案例</vt:lpstr>
      <vt:lpstr>基于日志的CDC案例</vt:lpstr>
      <vt:lpstr>基于日志的CDC案例</vt:lpstr>
      <vt:lpstr>基于日志的CDC案例</vt:lpstr>
      <vt:lpstr>基于日志的CDC案例</vt:lpstr>
      <vt:lpstr>基于日志的CDC案例</vt:lpstr>
      <vt:lpstr>基于日志的CDC案例</vt:lpstr>
      <vt:lpstr>基于日志的CDC案例</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大数据采集与预处理-DEMO-V1-20180730</dc:title>
  <dc:creator>lyx</dc:creator>
  <cp:lastModifiedBy>高峰 林</cp:lastModifiedBy>
  <cp:revision>1415</cp:revision>
  <dcterms:created xsi:type="dcterms:W3CDTF">2018-07-26T02:56:53Z</dcterms:created>
  <dcterms:modified xsi:type="dcterms:W3CDTF">2018-08-18T02:21:55Z</dcterms:modified>
</cp:coreProperties>
</file>